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diagrams/data1.xml" ContentType="application/vnd.openxmlformats-officedocument.drawingml.diagramData+xml"/>
  <Override PartName="/ppt/drawings/drawing1.xml" ContentType="application/vnd.openxmlformats-officedocument.drawingml.chartshapes+xml"/>
  <Override PartName="/ppt/slideMasters/slideMaster1.xml" ContentType="application/vnd.openxmlformats-officedocument.presentationml.slideMaster+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16.xml" ContentType="application/vnd.openxmlformats-officedocument.presentationml.notesSlide+xml"/>
  <Override PartName="/ppt/notesSlides/notesSlide1.xml" ContentType="application/vnd.openxmlformats-officedocument.presentationml.notes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authors.xml" ContentType="application/vnd.ms-powerpoint.authors+xml"/>
  <Override PartName="/ppt/diagrams/drawing1.xml" ContentType="application/vnd.ms-office.drawingml.diagramDrawing+xml"/>
  <Override PartName="/ppt/charts/chart1.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6" r:id="rId2"/>
    <p:sldId id="308" r:id="rId3"/>
    <p:sldId id="420" r:id="rId4"/>
    <p:sldId id="269" r:id="rId5"/>
    <p:sldId id="271" r:id="rId6"/>
    <p:sldId id="273" r:id="rId7"/>
    <p:sldId id="316" r:id="rId8"/>
    <p:sldId id="277" r:id="rId9"/>
    <p:sldId id="421" r:id="rId10"/>
    <p:sldId id="320" r:id="rId11"/>
    <p:sldId id="422" r:id="rId12"/>
    <p:sldId id="423" r:id="rId13"/>
    <p:sldId id="318" r:id="rId14"/>
    <p:sldId id="321" r:id="rId15"/>
    <p:sldId id="319" r:id="rId16"/>
    <p:sldId id="322" r:id="rId17"/>
    <p:sldId id="323" r:id="rId18"/>
    <p:sldId id="427" r:id="rId19"/>
    <p:sldId id="324" r:id="rId20"/>
    <p:sldId id="424" r:id="rId21"/>
    <p:sldId id="426" r:id="rId22"/>
    <p:sldId id="425" r:id="rId23"/>
    <p:sldId id="1691" r:id="rId24"/>
    <p:sldId id="428" r:id="rId25"/>
    <p:sldId id="429" r:id="rId26"/>
    <p:sldId id="262" r:id="rId27"/>
    <p:sldId id="263" r:id="rId28"/>
    <p:sldId id="1680" r:id="rId29"/>
    <p:sldId id="1681" r:id="rId30"/>
    <p:sldId id="1676" r:id="rId31"/>
    <p:sldId id="1677" r:id="rId32"/>
    <p:sldId id="1678" r:id="rId33"/>
    <p:sldId id="1679" r:id="rId34"/>
    <p:sldId id="1682" r:id="rId35"/>
    <p:sldId id="1687" r:id="rId36"/>
    <p:sldId id="279" r:id="rId37"/>
    <p:sldId id="1688" r:id="rId38"/>
    <p:sldId id="409" r:id="rId39"/>
    <p:sldId id="1692" r:id="rId40"/>
    <p:sldId id="1697" r:id="rId41"/>
    <p:sldId id="1699" r:id="rId42"/>
    <p:sldId id="1698" r:id="rId43"/>
    <p:sldId id="278" r:id="rId44"/>
    <p:sldId id="283" r:id="rId45"/>
    <p:sldId id="449" r:id="rId46"/>
    <p:sldId id="431" r:id="rId47"/>
    <p:sldId id="258" r:id="rId48"/>
    <p:sldId id="1695" r:id="rId49"/>
    <p:sldId id="1696" r:id="rId50"/>
    <p:sldId id="281" r:id="rId51"/>
    <p:sldId id="272" r:id="rId52"/>
    <p:sldId id="439" r:id="rId53"/>
    <p:sldId id="285" r:id="rId54"/>
    <p:sldId id="286" r:id="rId55"/>
    <p:sldId id="1700" r:id="rId56"/>
    <p:sldId id="444" r:id="rId57"/>
    <p:sldId id="257" r:id="rId58"/>
    <p:sldId id="1689" r:id="rId59"/>
    <p:sldId id="267" r:id="rId60"/>
    <p:sldId id="260" r:id="rId61"/>
    <p:sldId id="259" r:id="rId62"/>
    <p:sldId id="1701" r:id="rId63"/>
    <p:sldId id="1702" r:id="rId64"/>
    <p:sldId id="352" r:id="rId65"/>
    <p:sldId id="1703" r:id="rId66"/>
    <p:sldId id="333" r:id="rId67"/>
    <p:sldId id="294" r:id="rId68"/>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53C61E-96F2-4B67-6AEA-0C2AF6E504D0}" name="Maas, Rutger" initials="MR" userId="S::Rutger.Maas@radboudumc.nl::c54232b8-6eb3-414f-9312-70bf6d27cff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44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8/10/relationships/authors" Targe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77"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75"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ustomXml" Target="../customXml/item2.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543624782431631"/>
          <c:y val="4.2722736194295063E-2"/>
          <c:w val="0.51000444395067202"/>
          <c:h val="0.76787617032451183"/>
        </c:manualLayout>
      </c:layout>
      <c:scatterChart>
        <c:scatterStyle val="lineMarker"/>
        <c:varyColors val="0"/>
        <c:ser>
          <c:idx val="0"/>
          <c:order val="0"/>
          <c:tx>
            <c:strRef>
              <c:f>Blad1!$B$1</c:f>
              <c:strCache>
                <c:ptCount val="1"/>
                <c:pt idx="0">
                  <c:v>Transplantatiepatiënten</c:v>
                </c:pt>
              </c:strCache>
            </c:strRef>
          </c:tx>
          <c:spPr>
            <a:ln w="28575">
              <a:noFill/>
            </a:ln>
          </c:spPr>
          <c:marker>
            <c:symbol val="none"/>
          </c:marker>
          <c:trendline>
            <c:spPr>
              <a:ln w="50800">
                <a:solidFill>
                  <a:schemeClr val="tx2"/>
                </a:solidFill>
              </a:ln>
            </c:spPr>
            <c:trendlineType val="linear"/>
            <c:dispRSqr val="0"/>
            <c:dispEq val="0"/>
          </c:trendline>
          <c:xVal>
            <c:numRef>
              <c:f>Blad1!$A$2:$A$3</c:f>
              <c:numCache>
                <c:formatCode>General</c:formatCode>
                <c:ptCount val="2"/>
                <c:pt idx="0">
                  <c:v>0</c:v>
                </c:pt>
                <c:pt idx="1">
                  <c:v>5</c:v>
                </c:pt>
              </c:numCache>
            </c:numRef>
          </c:xVal>
          <c:yVal>
            <c:numRef>
              <c:f>Blad1!$B$2:$B$3</c:f>
              <c:numCache>
                <c:formatCode>General</c:formatCode>
                <c:ptCount val="2"/>
                <c:pt idx="0">
                  <c:v>0</c:v>
                </c:pt>
                <c:pt idx="1">
                  <c:v>20</c:v>
                </c:pt>
              </c:numCache>
            </c:numRef>
          </c:yVal>
          <c:smooth val="0"/>
          <c:extLst>
            <c:ext xmlns:c16="http://schemas.microsoft.com/office/drawing/2014/chart" uri="{C3380CC4-5D6E-409C-BE32-E72D297353CC}">
              <c16:uniqueId val="{00000001-E10A-4543-A470-5B6ADBB4B030}"/>
            </c:ext>
          </c:extLst>
        </c:ser>
        <c:ser>
          <c:idx val="1"/>
          <c:order val="1"/>
          <c:tx>
            <c:strRef>
              <c:f>Blad1!$C$1</c:f>
              <c:strCache>
                <c:ptCount val="1"/>
                <c:pt idx="0">
                  <c:v>Recidief nefrotisch syndroom</c:v>
                </c:pt>
              </c:strCache>
            </c:strRef>
          </c:tx>
          <c:spPr>
            <a:ln w="28575">
              <a:noFill/>
            </a:ln>
          </c:spPr>
          <c:marker>
            <c:symbol val="none"/>
          </c:marker>
          <c:trendline>
            <c:spPr>
              <a:ln w="50800">
                <a:solidFill>
                  <a:srgbClr val="FF0000"/>
                </a:solidFill>
              </a:ln>
            </c:spPr>
            <c:trendlineType val="linear"/>
            <c:intercept val="0"/>
            <c:dispRSqr val="0"/>
            <c:dispEq val="0"/>
          </c:trendline>
          <c:xVal>
            <c:numRef>
              <c:f>Blad1!$A$2:$A$3</c:f>
              <c:numCache>
                <c:formatCode>General</c:formatCode>
                <c:ptCount val="2"/>
                <c:pt idx="0">
                  <c:v>0</c:v>
                </c:pt>
                <c:pt idx="1">
                  <c:v>5</c:v>
                </c:pt>
              </c:numCache>
            </c:numRef>
          </c:xVal>
          <c:yVal>
            <c:numRef>
              <c:f>Blad1!$C$2:$C$3</c:f>
              <c:numCache>
                <c:formatCode>General</c:formatCode>
                <c:ptCount val="2"/>
                <c:pt idx="0">
                  <c:v>0</c:v>
                </c:pt>
                <c:pt idx="1">
                  <c:v>50</c:v>
                </c:pt>
              </c:numCache>
            </c:numRef>
          </c:yVal>
          <c:smooth val="0"/>
          <c:extLst>
            <c:ext xmlns:c16="http://schemas.microsoft.com/office/drawing/2014/chart" uri="{C3380CC4-5D6E-409C-BE32-E72D297353CC}">
              <c16:uniqueId val="{00000003-E10A-4543-A470-5B6ADBB4B030}"/>
            </c:ext>
          </c:extLst>
        </c:ser>
        <c:dLbls>
          <c:showLegendKey val="0"/>
          <c:showVal val="0"/>
          <c:showCatName val="0"/>
          <c:showSerName val="0"/>
          <c:showPercent val="0"/>
          <c:showBubbleSize val="0"/>
        </c:dLbls>
        <c:axId val="78589952"/>
        <c:axId val="78591872"/>
      </c:scatterChart>
      <c:valAx>
        <c:axId val="78589952"/>
        <c:scaling>
          <c:orientation val="minMax"/>
          <c:max val="5"/>
          <c:min val="0"/>
        </c:scaling>
        <c:delete val="0"/>
        <c:axPos val="b"/>
        <c:title>
          <c:tx>
            <c:rich>
              <a:bodyPr/>
              <a:lstStyle/>
              <a:p>
                <a:pPr>
                  <a:defRPr sz="2400" baseline="0"/>
                </a:pPr>
                <a:r>
                  <a:rPr lang="nl-NL" sz="2400" baseline="0" dirty="0"/>
                  <a:t>Jaar na niertransplantatie</a:t>
                </a:r>
              </a:p>
            </c:rich>
          </c:tx>
          <c:overlay val="0"/>
        </c:title>
        <c:numFmt formatCode="General" sourceLinked="1"/>
        <c:majorTickMark val="out"/>
        <c:minorTickMark val="none"/>
        <c:tickLblPos val="nextTo"/>
        <c:crossAx val="78591872"/>
        <c:crosses val="autoZero"/>
        <c:crossBetween val="midCat"/>
        <c:majorUnit val="5"/>
        <c:minorUnit val="1"/>
      </c:valAx>
      <c:valAx>
        <c:axId val="78591872"/>
        <c:scaling>
          <c:orientation val="minMax"/>
          <c:max val="50"/>
          <c:min val="0"/>
        </c:scaling>
        <c:delete val="0"/>
        <c:axPos val="l"/>
        <c:title>
          <c:tx>
            <c:rich>
              <a:bodyPr rot="-5400000" vert="horz"/>
              <a:lstStyle/>
              <a:p>
                <a:pPr>
                  <a:defRPr sz="2000"/>
                </a:pPr>
                <a:r>
                  <a:rPr lang="nl-NL" sz="2400" baseline="0" dirty="0"/>
                  <a:t>Verlies donornieren (%)</a:t>
                </a:r>
              </a:p>
            </c:rich>
          </c:tx>
          <c:layout>
            <c:manualLayout>
              <c:xMode val="edge"/>
              <c:yMode val="edge"/>
              <c:x val="8.9528899628038311E-2"/>
              <c:y val="8.3145105848723602E-2"/>
            </c:manualLayout>
          </c:layout>
          <c:overlay val="0"/>
        </c:title>
        <c:numFmt formatCode="General" sourceLinked="1"/>
        <c:majorTickMark val="out"/>
        <c:minorTickMark val="none"/>
        <c:tickLblPos val="nextTo"/>
        <c:crossAx val="78589952"/>
        <c:crosses val="autoZero"/>
        <c:crossBetween val="midCat"/>
        <c:majorUnit val="50"/>
        <c:minorUnit val="20"/>
      </c:valAx>
    </c:plotArea>
    <c:plotVisOnly val="1"/>
    <c:dispBlanksAs val="gap"/>
    <c:showDLblsOverMax val="0"/>
  </c:chart>
  <c:txPr>
    <a:bodyPr/>
    <a:lstStyle/>
    <a:p>
      <a:pPr>
        <a:defRPr sz="1800"/>
      </a:pPr>
      <a:endParaRPr lang="nl-NL"/>
    </a:p>
  </c:txPr>
  <c:externalData r:id="rId1">
    <c:autoUpdate val="0"/>
  </c:externalData>
  <c:userShapes r:id="rId2"/>
</c:chartSpace>
</file>

<file path=ppt/diagrams/_rels/data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7E1D51-6AFB-4F05-9F93-800383189FC8}" type="doc">
      <dgm:prSet loTypeId="urn:microsoft.com/office/officeart/2018/5/layout/IconCircleLabelList" loCatId="icon" qsTypeId="urn:microsoft.com/office/officeart/2005/8/quickstyle/simple1" qsCatId="simple" csTypeId="urn:microsoft.com/office/officeart/2005/8/colors/accent3_2" csCatId="accent3" phldr="1"/>
      <dgm:spPr/>
      <dgm:t>
        <a:bodyPr/>
        <a:lstStyle/>
        <a:p>
          <a:endParaRPr lang="en-US"/>
        </a:p>
      </dgm:t>
    </dgm:pt>
    <dgm:pt modelId="{CF9336A3-0B29-49CA-A6E3-4E2A187974AD}">
      <dgm:prSet/>
      <dgm:spPr/>
      <dgm:t>
        <a:bodyPr/>
        <a:lstStyle/>
        <a:p>
          <a:pPr>
            <a:lnSpc>
              <a:spcPct val="100000"/>
            </a:lnSpc>
            <a:defRPr cap="all"/>
          </a:pPr>
          <a:r>
            <a:rPr lang="nl-NL" dirty="0"/>
            <a:t>Indicatie / DUUR immunosuppressieve therapie?</a:t>
          </a:r>
          <a:endParaRPr lang="en-US" dirty="0"/>
        </a:p>
      </dgm:t>
    </dgm:pt>
    <dgm:pt modelId="{5BBC8CB4-1E70-42A9-9866-50807CAFDDDA}" type="parTrans" cxnId="{E25EF8D7-5A8D-4E2A-939D-A306CE58BAB8}">
      <dgm:prSet/>
      <dgm:spPr/>
      <dgm:t>
        <a:bodyPr/>
        <a:lstStyle/>
        <a:p>
          <a:endParaRPr lang="en-US"/>
        </a:p>
      </dgm:t>
    </dgm:pt>
    <dgm:pt modelId="{F827C177-C309-48CB-8EB1-97F50C31C9EF}" type="sibTrans" cxnId="{E25EF8D7-5A8D-4E2A-939D-A306CE58BAB8}">
      <dgm:prSet/>
      <dgm:spPr/>
      <dgm:t>
        <a:bodyPr/>
        <a:lstStyle/>
        <a:p>
          <a:endParaRPr lang="en-US"/>
        </a:p>
      </dgm:t>
    </dgm:pt>
    <dgm:pt modelId="{72FA431F-AD5D-4EDE-80B5-34B95DC7E05C}">
      <dgm:prSet/>
      <dgm:spPr/>
      <dgm:t>
        <a:bodyPr/>
        <a:lstStyle/>
        <a:p>
          <a:pPr>
            <a:lnSpc>
              <a:spcPct val="100000"/>
            </a:lnSpc>
            <a:defRPr cap="all"/>
          </a:pPr>
          <a:r>
            <a:rPr lang="nl-NL" dirty="0"/>
            <a:t>Indicatie genetisch onderzoek?</a:t>
          </a:r>
          <a:endParaRPr lang="en-US" dirty="0"/>
        </a:p>
      </dgm:t>
    </dgm:pt>
    <dgm:pt modelId="{630E30ED-95D1-4917-9DE0-01DDACF1A371}" type="parTrans" cxnId="{EF7A7F49-B59A-40F2-A8A9-520BF03412C6}">
      <dgm:prSet/>
      <dgm:spPr/>
      <dgm:t>
        <a:bodyPr/>
        <a:lstStyle/>
        <a:p>
          <a:endParaRPr lang="en-US"/>
        </a:p>
      </dgm:t>
    </dgm:pt>
    <dgm:pt modelId="{089976C8-65CD-4EBB-B1E2-0503EECEF1EC}" type="sibTrans" cxnId="{EF7A7F49-B59A-40F2-A8A9-520BF03412C6}">
      <dgm:prSet/>
      <dgm:spPr/>
      <dgm:t>
        <a:bodyPr/>
        <a:lstStyle/>
        <a:p>
          <a:endParaRPr lang="en-US"/>
        </a:p>
      </dgm:t>
    </dgm:pt>
    <dgm:pt modelId="{D6CB285F-BD53-4613-AAC5-DF56E4CBBD40}">
      <dgm:prSet/>
      <dgm:spPr/>
      <dgm:t>
        <a:bodyPr/>
        <a:lstStyle/>
        <a:p>
          <a:pPr>
            <a:lnSpc>
              <a:spcPct val="100000"/>
            </a:lnSpc>
            <a:defRPr cap="all"/>
          </a:pPr>
          <a:r>
            <a:rPr lang="nl-NL" dirty="0" err="1"/>
            <a:t>rOL</a:t>
          </a:r>
          <a:r>
            <a:rPr lang="nl-NL" dirty="0"/>
            <a:t> VAN </a:t>
          </a:r>
          <a:r>
            <a:rPr lang="nl-NL" dirty="0" err="1"/>
            <a:t>permeability</a:t>
          </a:r>
          <a:r>
            <a:rPr lang="nl-NL" dirty="0"/>
            <a:t> factor / RECIDIEF NA NTX?</a:t>
          </a:r>
          <a:endParaRPr lang="en-US" dirty="0"/>
        </a:p>
      </dgm:t>
    </dgm:pt>
    <dgm:pt modelId="{D538FB68-149E-4E08-B961-95711B60B420}" type="parTrans" cxnId="{6803A732-1A12-4829-9827-C6D9C686DECE}">
      <dgm:prSet/>
      <dgm:spPr/>
      <dgm:t>
        <a:bodyPr/>
        <a:lstStyle/>
        <a:p>
          <a:endParaRPr lang="en-US"/>
        </a:p>
      </dgm:t>
    </dgm:pt>
    <dgm:pt modelId="{D54D4756-E26C-4276-AB29-1F7B1CBAA5A0}" type="sibTrans" cxnId="{6803A732-1A12-4829-9827-C6D9C686DECE}">
      <dgm:prSet/>
      <dgm:spPr/>
      <dgm:t>
        <a:bodyPr/>
        <a:lstStyle/>
        <a:p>
          <a:endParaRPr lang="en-US"/>
        </a:p>
      </dgm:t>
    </dgm:pt>
    <dgm:pt modelId="{5E3FEAD6-22A3-4427-BEDF-D465A2712E54}" type="pres">
      <dgm:prSet presAssocID="{DD7E1D51-6AFB-4F05-9F93-800383189FC8}" presName="root" presStyleCnt="0">
        <dgm:presLayoutVars>
          <dgm:dir/>
          <dgm:resizeHandles val="exact"/>
        </dgm:presLayoutVars>
      </dgm:prSet>
      <dgm:spPr/>
    </dgm:pt>
    <dgm:pt modelId="{88BEE66D-65E5-4439-81D9-7A52FE5C9CB7}" type="pres">
      <dgm:prSet presAssocID="{72FA431F-AD5D-4EDE-80B5-34B95DC7E05C}" presName="compNode" presStyleCnt="0"/>
      <dgm:spPr/>
    </dgm:pt>
    <dgm:pt modelId="{8739478A-7BAD-40DE-9A8E-BFDB15CB7F51}" type="pres">
      <dgm:prSet presAssocID="{72FA431F-AD5D-4EDE-80B5-34B95DC7E05C}" presName="iconBgRect" presStyleLbl="bgShp" presStyleIdx="0" presStyleCnt="3"/>
      <dgm:spPr/>
    </dgm:pt>
    <dgm:pt modelId="{9FEF11B1-3F68-46C5-9346-99FEF3066532}" type="pres">
      <dgm:prSet presAssocID="{72FA431F-AD5D-4EDE-80B5-34B95DC7E05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NA"/>
        </a:ext>
      </dgm:extLst>
    </dgm:pt>
    <dgm:pt modelId="{F353AD38-AEEF-4A2D-A88D-12AA734A7528}" type="pres">
      <dgm:prSet presAssocID="{72FA431F-AD5D-4EDE-80B5-34B95DC7E05C}" presName="spaceRect" presStyleCnt="0"/>
      <dgm:spPr/>
    </dgm:pt>
    <dgm:pt modelId="{DBFB97F3-CF86-41B4-BEC7-9F3A912D22C1}" type="pres">
      <dgm:prSet presAssocID="{72FA431F-AD5D-4EDE-80B5-34B95DC7E05C}" presName="textRect" presStyleLbl="revTx" presStyleIdx="0" presStyleCnt="3">
        <dgm:presLayoutVars>
          <dgm:chMax val="1"/>
          <dgm:chPref val="1"/>
        </dgm:presLayoutVars>
      </dgm:prSet>
      <dgm:spPr/>
    </dgm:pt>
    <dgm:pt modelId="{F84C17C2-1A77-46F2-82DD-46A9DE6AA905}" type="pres">
      <dgm:prSet presAssocID="{089976C8-65CD-4EBB-B1E2-0503EECEF1EC}" presName="sibTrans" presStyleCnt="0"/>
      <dgm:spPr/>
    </dgm:pt>
    <dgm:pt modelId="{DCBDD7FE-BE2B-4446-AC53-274671E539CE}" type="pres">
      <dgm:prSet presAssocID="{CF9336A3-0B29-49CA-A6E3-4E2A187974AD}" presName="compNode" presStyleCnt="0"/>
      <dgm:spPr/>
    </dgm:pt>
    <dgm:pt modelId="{3713F4F0-66E7-4937-8C83-476E8081616D}" type="pres">
      <dgm:prSet presAssocID="{CF9336A3-0B29-49CA-A6E3-4E2A187974AD}" presName="iconBgRect" presStyleLbl="bgShp" presStyleIdx="1" presStyleCnt="3"/>
      <dgm:spPr/>
    </dgm:pt>
    <dgm:pt modelId="{95082D77-98E1-4EAF-9C4B-0CE05CCCDE16}" type="pres">
      <dgm:prSet presAssocID="{CF9336A3-0B29-49CA-A6E3-4E2A187974A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Medicijnen"/>
        </a:ext>
      </dgm:extLst>
    </dgm:pt>
    <dgm:pt modelId="{35E8447A-0E3C-474B-9422-213970285780}" type="pres">
      <dgm:prSet presAssocID="{CF9336A3-0B29-49CA-A6E3-4E2A187974AD}" presName="spaceRect" presStyleCnt="0"/>
      <dgm:spPr/>
    </dgm:pt>
    <dgm:pt modelId="{87E8202B-D9D6-493E-B8B8-FAA1A191BE5C}" type="pres">
      <dgm:prSet presAssocID="{CF9336A3-0B29-49CA-A6E3-4E2A187974AD}" presName="textRect" presStyleLbl="revTx" presStyleIdx="1" presStyleCnt="3">
        <dgm:presLayoutVars>
          <dgm:chMax val="1"/>
          <dgm:chPref val="1"/>
        </dgm:presLayoutVars>
      </dgm:prSet>
      <dgm:spPr/>
    </dgm:pt>
    <dgm:pt modelId="{7C0CDD4F-5DC4-4D43-A2B2-A6C363DBF29E}" type="pres">
      <dgm:prSet presAssocID="{F827C177-C309-48CB-8EB1-97F50C31C9EF}" presName="sibTrans" presStyleCnt="0"/>
      <dgm:spPr/>
    </dgm:pt>
    <dgm:pt modelId="{7B771867-83DD-4975-870A-6BACF3A1E930}" type="pres">
      <dgm:prSet presAssocID="{D6CB285F-BD53-4613-AAC5-DF56E4CBBD40}" presName="compNode" presStyleCnt="0"/>
      <dgm:spPr/>
    </dgm:pt>
    <dgm:pt modelId="{EF56EB2A-BF55-4F45-A052-9DFCAD42EA9D}" type="pres">
      <dgm:prSet presAssocID="{D6CB285F-BD53-4613-AAC5-DF56E4CBBD40}" presName="iconBgRect" presStyleLbl="bgShp" presStyleIdx="2" presStyleCnt="3"/>
      <dgm:spPr/>
    </dgm:pt>
    <dgm:pt modelId="{AFB32109-C41A-46C2-BBDD-CC7D3C143D99}" type="pres">
      <dgm:prSet presAssocID="{D6CB285F-BD53-4613-AAC5-DF56E4CBBD4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Nieren"/>
        </a:ext>
      </dgm:extLst>
    </dgm:pt>
    <dgm:pt modelId="{57DF4CAD-690D-4384-AC25-ACCB25890E94}" type="pres">
      <dgm:prSet presAssocID="{D6CB285F-BD53-4613-AAC5-DF56E4CBBD40}" presName="spaceRect" presStyleCnt="0"/>
      <dgm:spPr/>
    </dgm:pt>
    <dgm:pt modelId="{7BD796D1-4DB8-4961-9498-E26E93BE9F46}" type="pres">
      <dgm:prSet presAssocID="{D6CB285F-BD53-4613-AAC5-DF56E4CBBD40}" presName="textRect" presStyleLbl="revTx" presStyleIdx="2" presStyleCnt="3">
        <dgm:presLayoutVars>
          <dgm:chMax val="1"/>
          <dgm:chPref val="1"/>
        </dgm:presLayoutVars>
      </dgm:prSet>
      <dgm:spPr/>
    </dgm:pt>
  </dgm:ptLst>
  <dgm:cxnLst>
    <dgm:cxn modelId="{1E5D762F-ECB1-9749-82BF-13418A42D5D1}" type="presOf" srcId="{72FA431F-AD5D-4EDE-80B5-34B95DC7E05C}" destId="{DBFB97F3-CF86-41B4-BEC7-9F3A912D22C1}" srcOrd="0" destOrd="0" presId="urn:microsoft.com/office/officeart/2018/5/layout/IconCircleLabelList"/>
    <dgm:cxn modelId="{60C3D12F-7559-4957-B863-F12E179E4416}" type="presOf" srcId="{DD7E1D51-6AFB-4F05-9F93-800383189FC8}" destId="{5E3FEAD6-22A3-4427-BEDF-D465A2712E54}" srcOrd="0" destOrd="0" presId="urn:microsoft.com/office/officeart/2018/5/layout/IconCircleLabelList"/>
    <dgm:cxn modelId="{6803A732-1A12-4829-9827-C6D9C686DECE}" srcId="{DD7E1D51-6AFB-4F05-9F93-800383189FC8}" destId="{D6CB285F-BD53-4613-AAC5-DF56E4CBBD40}" srcOrd="2" destOrd="0" parTransId="{D538FB68-149E-4E08-B961-95711B60B420}" sibTransId="{D54D4756-E26C-4276-AB29-1F7B1CBAA5A0}"/>
    <dgm:cxn modelId="{EF7A7F49-B59A-40F2-A8A9-520BF03412C6}" srcId="{DD7E1D51-6AFB-4F05-9F93-800383189FC8}" destId="{72FA431F-AD5D-4EDE-80B5-34B95DC7E05C}" srcOrd="0" destOrd="0" parTransId="{630E30ED-95D1-4917-9DE0-01DDACF1A371}" sibTransId="{089976C8-65CD-4EBB-B1E2-0503EECEF1EC}"/>
    <dgm:cxn modelId="{B7648CB6-E369-124E-B784-BEE3BA2F1A23}" type="presOf" srcId="{D6CB285F-BD53-4613-AAC5-DF56E4CBBD40}" destId="{7BD796D1-4DB8-4961-9498-E26E93BE9F46}" srcOrd="0" destOrd="0" presId="urn:microsoft.com/office/officeart/2018/5/layout/IconCircleLabelList"/>
    <dgm:cxn modelId="{6671E3BD-3588-D84C-899E-8FC2EA256AFD}" type="presOf" srcId="{CF9336A3-0B29-49CA-A6E3-4E2A187974AD}" destId="{87E8202B-D9D6-493E-B8B8-FAA1A191BE5C}" srcOrd="0" destOrd="0" presId="urn:microsoft.com/office/officeart/2018/5/layout/IconCircleLabelList"/>
    <dgm:cxn modelId="{E25EF8D7-5A8D-4E2A-939D-A306CE58BAB8}" srcId="{DD7E1D51-6AFB-4F05-9F93-800383189FC8}" destId="{CF9336A3-0B29-49CA-A6E3-4E2A187974AD}" srcOrd="1" destOrd="0" parTransId="{5BBC8CB4-1E70-42A9-9866-50807CAFDDDA}" sibTransId="{F827C177-C309-48CB-8EB1-97F50C31C9EF}"/>
    <dgm:cxn modelId="{AD67C841-8740-2946-BD47-2A3BC31F7063}" type="presParOf" srcId="{5E3FEAD6-22A3-4427-BEDF-D465A2712E54}" destId="{88BEE66D-65E5-4439-81D9-7A52FE5C9CB7}" srcOrd="0" destOrd="0" presId="urn:microsoft.com/office/officeart/2018/5/layout/IconCircleLabelList"/>
    <dgm:cxn modelId="{48E17AC6-16A5-E041-9E89-C2C93EDB6185}" type="presParOf" srcId="{88BEE66D-65E5-4439-81D9-7A52FE5C9CB7}" destId="{8739478A-7BAD-40DE-9A8E-BFDB15CB7F51}" srcOrd="0" destOrd="0" presId="urn:microsoft.com/office/officeart/2018/5/layout/IconCircleLabelList"/>
    <dgm:cxn modelId="{A321FAD1-1CFB-F140-94BE-4190719274AD}" type="presParOf" srcId="{88BEE66D-65E5-4439-81D9-7A52FE5C9CB7}" destId="{9FEF11B1-3F68-46C5-9346-99FEF3066532}" srcOrd="1" destOrd="0" presId="urn:microsoft.com/office/officeart/2018/5/layout/IconCircleLabelList"/>
    <dgm:cxn modelId="{50C68421-9DB5-2B42-A75E-93D4D685A99F}" type="presParOf" srcId="{88BEE66D-65E5-4439-81D9-7A52FE5C9CB7}" destId="{F353AD38-AEEF-4A2D-A88D-12AA734A7528}" srcOrd="2" destOrd="0" presId="urn:microsoft.com/office/officeart/2018/5/layout/IconCircleLabelList"/>
    <dgm:cxn modelId="{727EFB61-4D1B-6040-8C68-CA98A7891823}" type="presParOf" srcId="{88BEE66D-65E5-4439-81D9-7A52FE5C9CB7}" destId="{DBFB97F3-CF86-41B4-BEC7-9F3A912D22C1}" srcOrd="3" destOrd="0" presId="urn:microsoft.com/office/officeart/2018/5/layout/IconCircleLabelList"/>
    <dgm:cxn modelId="{03B2C040-C641-724F-A4A6-C48103AB57DE}" type="presParOf" srcId="{5E3FEAD6-22A3-4427-BEDF-D465A2712E54}" destId="{F84C17C2-1A77-46F2-82DD-46A9DE6AA905}" srcOrd="1" destOrd="0" presId="urn:microsoft.com/office/officeart/2018/5/layout/IconCircleLabelList"/>
    <dgm:cxn modelId="{553E0BA2-1DEB-5048-B476-6D6253D521A2}" type="presParOf" srcId="{5E3FEAD6-22A3-4427-BEDF-D465A2712E54}" destId="{DCBDD7FE-BE2B-4446-AC53-274671E539CE}" srcOrd="2" destOrd="0" presId="urn:microsoft.com/office/officeart/2018/5/layout/IconCircleLabelList"/>
    <dgm:cxn modelId="{D07B6C8E-EFBB-1B4D-A250-AC11EA7E3FF9}" type="presParOf" srcId="{DCBDD7FE-BE2B-4446-AC53-274671E539CE}" destId="{3713F4F0-66E7-4937-8C83-476E8081616D}" srcOrd="0" destOrd="0" presId="urn:microsoft.com/office/officeart/2018/5/layout/IconCircleLabelList"/>
    <dgm:cxn modelId="{2E20D89F-A1AC-0845-BC96-048249569F7B}" type="presParOf" srcId="{DCBDD7FE-BE2B-4446-AC53-274671E539CE}" destId="{95082D77-98E1-4EAF-9C4B-0CE05CCCDE16}" srcOrd="1" destOrd="0" presId="urn:microsoft.com/office/officeart/2018/5/layout/IconCircleLabelList"/>
    <dgm:cxn modelId="{0945EDA0-AB8B-7B43-B1C7-58A20B9EE42E}" type="presParOf" srcId="{DCBDD7FE-BE2B-4446-AC53-274671E539CE}" destId="{35E8447A-0E3C-474B-9422-213970285780}" srcOrd="2" destOrd="0" presId="urn:microsoft.com/office/officeart/2018/5/layout/IconCircleLabelList"/>
    <dgm:cxn modelId="{EDB84B51-5AAA-0A4C-9E14-9EBC20CC87E6}" type="presParOf" srcId="{DCBDD7FE-BE2B-4446-AC53-274671E539CE}" destId="{87E8202B-D9D6-493E-B8B8-FAA1A191BE5C}" srcOrd="3" destOrd="0" presId="urn:microsoft.com/office/officeart/2018/5/layout/IconCircleLabelList"/>
    <dgm:cxn modelId="{BCF16FF3-C466-3049-A08E-24580CEBAA4A}" type="presParOf" srcId="{5E3FEAD6-22A3-4427-BEDF-D465A2712E54}" destId="{7C0CDD4F-5DC4-4D43-A2B2-A6C363DBF29E}" srcOrd="3" destOrd="0" presId="urn:microsoft.com/office/officeart/2018/5/layout/IconCircleLabelList"/>
    <dgm:cxn modelId="{9ECB2B1A-6EAE-6541-A61B-3643A809468E}" type="presParOf" srcId="{5E3FEAD6-22A3-4427-BEDF-D465A2712E54}" destId="{7B771867-83DD-4975-870A-6BACF3A1E930}" srcOrd="4" destOrd="0" presId="urn:microsoft.com/office/officeart/2018/5/layout/IconCircleLabelList"/>
    <dgm:cxn modelId="{0BA40BAD-0FE5-0D4F-BC89-8C49F8362568}" type="presParOf" srcId="{7B771867-83DD-4975-870A-6BACF3A1E930}" destId="{EF56EB2A-BF55-4F45-A052-9DFCAD42EA9D}" srcOrd="0" destOrd="0" presId="urn:microsoft.com/office/officeart/2018/5/layout/IconCircleLabelList"/>
    <dgm:cxn modelId="{CAC75101-00A5-5248-8E03-19E1FAA7ED50}" type="presParOf" srcId="{7B771867-83DD-4975-870A-6BACF3A1E930}" destId="{AFB32109-C41A-46C2-BBDD-CC7D3C143D99}" srcOrd="1" destOrd="0" presId="urn:microsoft.com/office/officeart/2018/5/layout/IconCircleLabelList"/>
    <dgm:cxn modelId="{F92F91EC-B452-5742-8A35-B7CDCB4AA2E3}" type="presParOf" srcId="{7B771867-83DD-4975-870A-6BACF3A1E930}" destId="{57DF4CAD-690D-4384-AC25-ACCB25890E94}" srcOrd="2" destOrd="0" presId="urn:microsoft.com/office/officeart/2018/5/layout/IconCircleLabelList"/>
    <dgm:cxn modelId="{CCA060AE-5908-1B41-94A6-0205D48B5D2B}" type="presParOf" srcId="{7B771867-83DD-4975-870A-6BACF3A1E930}" destId="{7BD796D1-4DB8-4961-9498-E26E93BE9F46}"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39478A-7BAD-40DE-9A8E-BFDB15CB7F51}">
      <dsp:nvSpPr>
        <dsp:cNvPr id="0" name=""/>
        <dsp:cNvSpPr/>
      </dsp:nvSpPr>
      <dsp:spPr>
        <a:xfrm>
          <a:off x="553499" y="271316"/>
          <a:ext cx="1441125" cy="1441125"/>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EF11B1-3F68-46C5-9346-99FEF3066532}">
      <dsp:nvSpPr>
        <dsp:cNvPr id="0" name=""/>
        <dsp:cNvSpPr/>
      </dsp:nvSpPr>
      <dsp:spPr>
        <a:xfrm>
          <a:off x="860625" y="578441"/>
          <a:ext cx="826875" cy="8268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FB97F3-CF86-41B4-BEC7-9F3A912D22C1}">
      <dsp:nvSpPr>
        <dsp:cNvPr id="0" name=""/>
        <dsp:cNvSpPr/>
      </dsp:nvSpPr>
      <dsp:spPr>
        <a:xfrm>
          <a:off x="92812" y="2161316"/>
          <a:ext cx="23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nl-NL" sz="1500" kern="1200" dirty="0"/>
            <a:t>Indicatie genetisch onderzoek?</a:t>
          </a:r>
          <a:endParaRPr lang="en-US" sz="1500" kern="1200" dirty="0"/>
        </a:p>
      </dsp:txBody>
      <dsp:txXfrm>
        <a:off x="92812" y="2161316"/>
        <a:ext cx="2362500" cy="720000"/>
      </dsp:txXfrm>
    </dsp:sp>
    <dsp:sp modelId="{3713F4F0-66E7-4937-8C83-476E8081616D}">
      <dsp:nvSpPr>
        <dsp:cNvPr id="0" name=""/>
        <dsp:cNvSpPr/>
      </dsp:nvSpPr>
      <dsp:spPr>
        <a:xfrm>
          <a:off x="3329437" y="271316"/>
          <a:ext cx="1441125" cy="1441125"/>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082D77-98E1-4EAF-9C4B-0CE05CCCDE16}">
      <dsp:nvSpPr>
        <dsp:cNvPr id="0" name=""/>
        <dsp:cNvSpPr/>
      </dsp:nvSpPr>
      <dsp:spPr>
        <a:xfrm>
          <a:off x="3636562" y="578441"/>
          <a:ext cx="826875" cy="8268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7E8202B-D9D6-493E-B8B8-FAA1A191BE5C}">
      <dsp:nvSpPr>
        <dsp:cNvPr id="0" name=""/>
        <dsp:cNvSpPr/>
      </dsp:nvSpPr>
      <dsp:spPr>
        <a:xfrm>
          <a:off x="2868750" y="2161316"/>
          <a:ext cx="23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nl-NL" sz="1500" kern="1200" dirty="0"/>
            <a:t>Indicatie / DUUR immunosuppressieve therapie?</a:t>
          </a:r>
          <a:endParaRPr lang="en-US" sz="1500" kern="1200" dirty="0"/>
        </a:p>
      </dsp:txBody>
      <dsp:txXfrm>
        <a:off x="2868750" y="2161316"/>
        <a:ext cx="2362500" cy="720000"/>
      </dsp:txXfrm>
    </dsp:sp>
    <dsp:sp modelId="{EF56EB2A-BF55-4F45-A052-9DFCAD42EA9D}">
      <dsp:nvSpPr>
        <dsp:cNvPr id="0" name=""/>
        <dsp:cNvSpPr/>
      </dsp:nvSpPr>
      <dsp:spPr>
        <a:xfrm>
          <a:off x="6105375" y="271316"/>
          <a:ext cx="1441125" cy="1441125"/>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B32109-C41A-46C2-BBDD-CC7D3C143D99}">
      <dsp:nvSpPr>
        <dsp:cNvPr id="0" name=""/>
        <dsp:cNvSpPr/>
      </dsp:nvSpPr>
      <dsp:spPr>
        <a:xfrm>
          <a:off x="6412500" y="578441"/>
          <a:ext cx="826875" cy="8268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BD796D1-4DB8-4961-9498-E26E93BE9F46}">
      <dsp:nvSpPr>
        <dsp:cNvPr id="0" name=""/>
        <dsp:cNvSpPr/>
      </dsp:nvSpPr>
      <dsp:spPr>
        <a:xfrm>
          <a:off x="5644687" y="2161316"/>
          <a:ext cx="23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nl-NL" sz="1500" kern="1200" dirty="0" err="1"/>
            <a:t>rOL</a:t>
          </a:r>
          <a:r>
            <a:rPr lang="nl-NL" sz="1500" kern="1200" dirty="0"/>
            <a:t> VAN </a:t>
          </a:r>
          <a:r>
            <a:rPr lang="nl-NL" sz="1500" kern="1200" dirty="0" err="1"/>
            <a:t>permeability</a:t>
          </a:r>
          <a:r>
            <a:rPr lang="nl-NL" sz="1500" kern="1200" dirty="0"/>
            <a:t> factor / RECIDIEF NA NTX?</a:t>
          </a:r>
          <a:endParaRPr lang="en-US" sz="1500" kern="1200" dirty="0"/>
        </a:p>
      </dsp:txBody>
      <dsp:txXfrm>
        <a:off x="5644687" y="2161316"/>
        <a:ext cx="23625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drawing1.xml><?xml version="1.0" encoding="utf-8"?>
<c:userShapes xmlns:c="http://schemas.openxmlformats.org/drawingml/2006/chart">
  <cdr:relSizeAnchor xmlns:cdr="http://schemas.openxmlformats.org/drawingml/2006/chartDrawing">
    <cdr:from>
      <cdr:x>0.73823</cdr:x>
      <cdr:y>0</cdr:y>
    </cdr:from>
    <cdr:to>
      <cdr:x>0.91221</cdr:x>
      <cdr:y>0.09023</cdr:y>
    </cdr:to>
    <cdr:sp macro="" textlink="">
      <cdr:nvSpPr>
        <cdr:cNvPr id="2" name="Tekstvak 1"/>
        <cdr:cNvSpPr txBox="1"/>
      </cdr:nvSpPr>
      <cdr:spPr>
        <a:xfrm xmlns:a="http://schemas.openxmlformats.org/drawingml/2006/main">
          <a:off x="6012668" y="0"/>
          <a:ext cx="1417007" cy="43208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nl-NL" sz="1800" b="1" dirty="0">
              <a:latin typeface="Calibri" pitchFamily="34" charset="0"/>
            </a:rPr>
            <a:t>FSGS recidief</a:t>
          </a:r>
        </a:p>
      </cdr:txBody>
    </cdr:sp>
  </cdr:relSizeAnchor>
  <cdr:relSizeAnchor xmlns:cdr="http://schemas.openxmlformats.org/drawingml/2006/chartDrawing">
    <cdr:from>
      <cdr:x>0.73823</cdr:x>
      <cdr:y>0.45865</cdr:y>
    </cdr:from>
    <cdr:to>
      <cdr:x>0.95337</cdr:x>
      <cdr:y>0.68422</cdr:y>
    </cdr:to>
    <cdr:sp macro="" textlink="">
      <cdr:nvSpPr>
        <cdr:cNvPr id="3" name="Tekstvak 2"/>
        <cdr:cNvSpPr txBox="1"/>
      </cdr:nvSpPr>
      <cdr:spPr>
        <a:xfrm xmlns:a="http://schemas.openxmlformats.org/drawingml/2006/main">
          <a:off x="6012668" y="2196276"/>
          <a:ext cx="1752241" cy="1080136"/>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nl-NL" sz="1800" b="1" dirty="0"/>
            <a:t>Andere transplantaties</a:t>
          </a:r>
        </a:p>
        <a:p xmlns:a="http://schemas.openxmlformats.org/drawingml/2006/main">
          <a:r>
            <a:rPr lang="nl-NL" sz="1800" b="1" dirty="0"/>
            <a:t>(controlegroep)</a:t>
          </a:r>
        </a:p>
      </cdr:txBody>
    </cdr:sp>
  </cdr:relSizeAnchor>
  <cdr:relSizeAnchor xmlns:cdr="http://schemas.openxmlformats.org/drawingml/2006/chartDrawing">
    <cdr:from>
      <cdr:x>0.72497</cdr:x>
      <cdr:y>0.09023</cdr:y>
    </cdr:from>
    <cdr:to>
      <cdr:x>0.72497</cdr:x>
      <cdr:y>0.47051</cdr:y>
    </cdr:to>
    <cdr:cxnSp macro="">
      <cdr:nvCxnSpPr>
        <cdr:cNvPr id="4" name="Rechte verbindingslijn met pijl 3">
          <a:extLst xmlns:a="http://schemas.openxmlformats.org/drawingml/2006/main">
            <a:ext uri="{FF2B5EF4-FFF2-40B4-BE49-F238E27FC236}">
              <a16:creationId xmlns:a16="http://schemas.microsoft.com/office/drawing/2014/main" id="{0A7E622F-734C-48E5-833E-67B980BE6329}"/>
            </a:ext>
          </a:extLst>
        </cdr:cNvPr>
        <cdr:cNvCxnSpPr/>
      </cdr:nvCxnSpPr>
      <cdr:spPr>
        <a:xfrm xmlns:a="http://schemas.openxmlformats.org/drawingml/2006/main">
          <a:off x="5904656" y="432080"/>
          <a:ext cx="0" cy="1820983"/>
        </a:xfrm>
        <a:prstGeom xmlns:a="http://schemas.openxmlformats.org/drawingml/2006/main" prst="straightConnector1">
          <a:avLst/>
        </a:prstGeom>
        <a:noFill xmlns:a="http://schemas.openxmlformats.org/drawingml/2006/main"/>
        <a:ln xmlns:a="http://schemas.openxmlformats.org/drawingml/2006/main" w="38100" cap="flat" cmpd="sng" algn="ctr">
          <a:solidFill>
            <a:schemeClr val="tx1"/>
          </a:solidFill>
          <a:prstDash val="solid"/>
          <a:headEnd type="triangle"/>
          <a:tailEnd type="triangle"/>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81BE06-FF39-454E-A727-A249F25CD34D}" type="datetimeFigureOut">
              <a:rPr lang="nl-NL" smtClean="0"/>
              <a:pPr/>
              <a:t>31-5-2023</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62A4E7-4C50-4A0B-AB2B-CB646C6D8212}" type="slidenum">
              <a:rPr lang="nl-NL" smtClean="0"/>
              <a:pPr/>
              <a:t>‹nr.›</a:t>
            </a:fld>
            <a:endParaRPr lang="nl-NL"/>
          </a:p>
        </p:txBody>
      </p:sp>
    </p:spTree>
    <p:extLst>
      <p:ext uri="{BB962C8B-B14F-4D97-AF65-F5344CB8AC3E}">
        <p14:creationId xmlns:p14="http://schemas.microsoft.com/office/powerpoint/2010/main" val="3757663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jdelijke aanduiding voor dia-afbeelding 1">
            <a:extLst>
              <a:ext uri="{FF2B5EF4-FFF2-40B4-BE49-F238E27FC236}">
                <a16:creationId xmlns:a16="http://schemas.microsoft.com/office/drawing/2014/main" id="{F7334DA2-2FB4-4C61-AA01-4703D5821D23}"/>
              </a:ext>
            </a:extLst>
          </p:cNvPr>
          <p:cNvSpPr>
            <a:spLocks noGrp="1" noRot="1" noChangeAspect="1" noTextEdit="1"/>
          </p:cNvSpPr>
          <p:nvPr>
            <p:ph type="sldImg"/>
          </p:nvPr>
        </p:nvSpPr>
        <p:spPr>
          <a:ln/>
        </p:spPr>
      </p:sp>
      <p:sp>
        <p:nvSpPr>
          <p:cNvPr id="152579" name="Tijdelijke aanduiding voor notities 2">
            <a:extLst>
              <a:ext uri="{FF2B5EF4-FFF2-40B4-BE49-F238E27FC236}">
                <a16:creationId xmlns:a16="http://schemas.microsoft.com/office/drawing/2014/main" id="{89927757-D49C-494F-BEC6-7DA5798ECAB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tLang="nl-NL" dirty="0"/>
          </a:p>
        </p:txBody>
      </p:sp>
      <p:sp>
        <p:nvSpPr>
          <p:cNvPr id="152580" name="Tijdelijke aanduiding voor dianummer 3">
            <a:extLst>
              <a:ext uri="{FF2B5EF4-FFF2-40B4-BE49-F238E27FC236}">
                <a16:creationId xmlns:a16="http://schemas.microsoft.com/office/drawing/2014/main" id="{9FB880BE-2CF5-4908-A3C6-0495AD1149B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01F0F60D-9B6F-410F-9082-6A725C494CDF}" type="slidenum">
              <a:rPr lang="nl-NL" altLang="nl-NL" sz="1200"/>
              <a:pPr eaLnBrk="1" hangingPunct="1"/>
              <a:t>3</a:t>
            </a:fld>
            <a:endParaRPr lang="nl-NL" altLang="nl-NL"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35038" y="750888"/>
            <a:ext cx="5000625" cy="3751262"/>
          </a:xfrm>
        </p:spPr>
      </p:sp>
      <p:sp>
        <p:nvSpPr>
          <p:cNvPr id="3" name="Tijdelijke aanduiding voor notities 2"/>
          <p:cNvSpPr>
            <a:spLocks noGrp="1"/>
          </p:cNvSpPr>
          <p:nvPr>
            <p:ph type="body" idx="1"/>
          </p:nvPr>
        </p:nvSpPr>
        <p:spPr/>
        <p:txBody>
          <a:bodyPr/>
          <a:lstStyle/>
          <a:p>
            <a:r>
              <a:rPr lang="nl-NL" baseline="0" dirty="0"/>
              <a:t>EM onderzoek: </a:t>
            </a:r>
            <a:r>
              <a:rPr lang="nl-NL" baseline="0" dirty="0" err="1"/>
              <a:t>voetprocesversmelting</a:t>
            </a:r>
            <a:r>
              <a:rPr lang="nl-NL" baseline="0" dirty="0"/>
              <a:t> is het kenmerk van </a:t>
            </a:r>
            <a:r>
              <a:rPr lang="nl-NL" baseline="0" dirty="0" err="1"/>
              <a:t>idiopathisch</a:t>
            </a:r>
            <a:r>
              <a:rPr lang="nl-NL" baseline="0" dirty="0"/>
              <a:t> </a:t>
            </a:r>
            <a:r>
              <a:rPr lang="nl-NL" baseline="0" dirty="0" err="1"/>
              <a:t>nefrotisch</a:t>
            </a:r>
            <a:r>
              <a:rPr lang="nl-NL" baseline="0" dirty="0"/>
              <a:t> syndroom. </a:t>
            </a:r>
          </a:p>
          <a:p>
            <a:r>
              <a:rPr lang="nl-NL" baseline="0" dirty="0"/>
              <a:t>Identiek beeld bij MCD en niet </a:t>
            </a:r>
            <a:r>
              <a:rPr lang="nl-NL" baseline="0" dirty="0" err="1"/>
              <a:t>gescleroseerde</a:t>
            </a:r>
            <a:r>
              <a:rPr lang="nl-NL" baseline="0" dirty="0"/>
              <a:t> deel van FSGS</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FA56F9-4055-EB46-8BE2-60D02B601F6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79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endParaRPr lang="nl-NL"/>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Progressive</a:t>
            </a:r>
            <a:r>
              <a:rPr lang="en-GB" baseline="0" dirty="0">
                <a:latin typeface="Arial" charset="0"/>
                <a:ea typeface="msgothic" charset="0"/>
                <a:cs typeface="msgothic" charset="0"/>
              </a:rPr>
              <a:t> podocyte depletion:</a:t>
            </a:r>
          </a:p>
          <a:p>
            <a:pPr marL="171450" indent="-171450">
              <a:lnSpc>
                <a:spcPct val="93000"/>
              </a:lnSpc>
              <a:spcBef>
                <a:spcPct val="0"/>
              </a:spcBef>
              <a:buSzPct val="45000"/>
              <a:buFontTx/>
              <a:buChar char="-"/>
              <a:tabLst>
                <a:tab pos="649628" algn="l"/>
                <a:tab pos="1299256" algn="l"/>
                <a:tab pos="1948884" algn="l"/>
                <a:tab pos="2598511" algn="l"/>
                <a:tab pos="3248139" algn="l"/>
                <a:tab pos="3897767" algn="l"/>
                <a:tab pos="4547395" algn="l"/>
              </a:tabLst>
            </a:pPr>
            <a:r>
              <a:rPr lang="en-GB" baseline="0" dirty="0">
                <a:latin typeface="Arial" charset="0"/>
                <a:ea typeface="msgothic" charset="0"/>
                <a:cs typeface="msgothic" charset="0"/>
              </a:rPr>
              <a:t>Podocyte (GLEPP1) stained in brown</a:t>
            </a:r>
          </a:p>
          <a:p>
            <a:pPr marL="171450" indent="-171450">
              <a:lnSpc>
                <a:spcPct val="93000"/>
              </a:lnSpc>
              <a:spcBef>
                <a:spcPct val="0"/>
              </a:spcBef>
              <a:buSzPct val="45000"/>
              <a:buFontTx/>
              <a:buChar char="-"/>
              <a:tabLst>
                <a:tab pos="649628" algn="l"/>
                <a:tab pos="1299256" algn="l"/>
                <a:tab pos="1948884" algn="l"/>
                <a:tab pos="2598511" algn="l"/>
                <a:tab pos="3248139" algn="l"/>
                <a:tab pos="3897767" algn="l"/>
                <a:tab pos="4547395" algn="l"/>
              </a:tabLst>
            </a:pPr>
            <a:r>
              <a:rPr lang="en-GB" baseline="0" dirty="0">
                <a:latin typeface="Arial" charset="0"/>
                <a:ea typeface="msgothic" charset="0"/>
                <a:cs typeface="msgothic" charset="0"/>
              </a:rPr>
              <a:t>Pink stained </a:t>
            </a:r>
            <a:r>
              <a:rPr lang="en-GB" baseline="0" dirty="0" err="1">
                <a:latin typeface="Arial" charset="0"/>
                <a:ea typeface="msgothic" charset="0"/>
                <a:cs typeface="msgothic" charset="0"/>
              </a:rPr>
              <a:t>mesangial</a:t>
            </a:r>
            <a:r>
              <a:rPr lang="en-GB" baseline="0" dirty="0">
                <a:latin typeface="Arial" charset="0"/>
                <a:ea typeface="msgothic" charset="0"/>
                <a:cs typeface="msgothic" charset="0"/>
              </a:rPr>
              <a:t> area increases progressively with podocyte loss</a:t>
            </a:r>
          </a:p>
          <a:p>
            <a:pPr marL="171450" indent="-171450">
              <a:lnSpc>
                <a:spcPct val="93000"/>
              </a:lnSpc>
              <a:spcBef>
                <a:spcPct val="0"/>
              </a:spcBef>
              <a:buSzPct val="45000"/>
              <a:buFontTx/>
              <a:buChar char="-"/>
              <a:tabLst>
                <a:tab pos="649628" algn="l"/>
                <a:tab pos="1299256" algn="l"/>
                <a:tab pos="1948884" algn="l"/>
                <a:tab pos="2598511" algn="l"/>
                <a:tab pos="3248139" algn="l"/>
                <a:tab pos="3897767" algn="l"/>
                <a:tab pos="4547395" algn="l"/>
              </a:tabLst>
            </a:pPr>
            <a:r>
              <a:rPr lang="en-GB" baseline="0" dirty="0">
                <a:latin typeface="Arial" charset="0"/>
                <a:ea typeface="msgothic" charset="0"/>
                <a:cs typeface="msgothic" charset="0"/>
              </a:rPr>
              <a:t>Adhesions to </a:t>
            </a:r>
            <a:r>
              <a:rPr lang="en-GB" baseline="0" dirty="0" err="1">
                <a:latin typeface="Arial" charset="0"/>
                <a:ea typeface="msgothic" charset="0"/>
                <a:cs typeface="msgothic" charset="0"/>
              </a:rPr>
              <a:t>Bowmans</a:t>
            </a:r>
            <a:r>
              <a:rPr lang="en-GB" baseline="0" dirty="0">
                <a:latin typeface="Arial" charset="0"/>
                <a:ea typeface="msgothic" charset="0"/>
                <a:cs typeface="msgothic" charset="0"/>
              </a:rPr>
              <a:t> capsule are seen on D and E</a:t>
            </a:r>
          </a:p>
          <a:p>
            <a:pPr marL="171450" indent="-171450">
              <a:lnSpc>
                <a:spcPct val="93000"/>
              </a:lnSpc>
              <a:spcBef>
                <a:spcPct val="0"/>
              </a:spcBef>
              <a:buSzPct val="45000"/>
              <a:buFontTx/>
              <a:buChar char="-"/>
              <a:tabLst>
                <a:tab pos="649628" algn="l"/>
                <a:tab pos="1299256" algn="l"/>
                <a:tab pos="1948884" algn="l"/>
                <a:tab pos="2598511" algn="l"/>
                <a:tab pos="3248139" algn="l"/>
                <a:tab pos="3897767" algn="l"/>
                <a:tab pos="4547395" algn="l"/>
              </a:tabLst>
            </a:pPr>
            <a:r>
              <a:rPr lang="en-GB" baseline="0" dirty="0">
                <a:latin typeface="Arial" charset="0"/>
                <a:ea typeface="msgothic" charset="0"/>
                <a:cs typeface="msgothic" charset="0"/>
              </a:rPr>
              <a:t>Later stages show clear sclerotic segments and ultimately global sclerosis</a:t>
            </a:r>
            <a:endParaRPr lang="en-GB" dirty="0">
              <a:latin typeface="Arial" charset="0"/>
              <a:ea typeface="msgothic" charset="0"/>
              <a:cs typeface="msgothic" charset="0"/>
            </a:endParaRPr>
          </a:p>
        </p:txBody>
      </p:sp>
    </p:spTree>
    <p:extLst>
      <p:ext uri="{BB962C8B-B14F-4D97-AF65-F5344CB8AC3E}">
        <p14:creationId xmlns:p14="http://schemas.microsoft.com/office/powerpoint/2010/main" val="2677912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Hypothese: een </a:t>
            </a:r>
            <a:r>
              <a:rPr lang="nl-NL" dirty="0" err="1"/>
              <a:t>permeability</a:t>
            </a:r>
            <a:r>
              <a:rPr lang="nl-NL" dirty="0"/>
              <a:t> factor, ofwel plasmafactor die </a:t>
            </a:r>
            <a:r>
              <a:rPr lang="nl-NL" dirty="0" err="1"/>
              <a:t>podocyten</a:t>
            </a:r>
            <a:r>
              <a:rPr lang="nl-NL" dirty="0"/>
              <a:t> beschadigt is oorzaak van primaire FSGS</a:t>
            </a:r>
          </a:p>
          <a:p>
            <a:r>
              <a:rPr lang="nl-NL" dirty="0"/>
              <a:t>Productie van plasmafactor door cellen van het immuunsysteem.</a:t>
            </a:r>
          </a:p>
          <a:p>
            <a:r>
              <a:rPr lang="nl-NL" dirty="0" err="1"/>
              <a:t>Presumed</a:t>
            </a:r>
            <a:r>
              <a:rPr lang="nl-NL" dirty="0"/>
              <a:t>: de factor is niet </a:t>
            </a:r>
            <a:r>
              <a:rPr lang="nl-NL" dirty="0" err="1"/>
              <a:t>geidentificeerd</a:t>
            </a:r>
            <a:r>
              <a:rPr lang="nl-NL" dirty="0"/>
              <a:t>!</a:t>
            </a:r>
          </a:p>
          <a:p>
            <a:r>
              <a:rPr lang="nl-NL" dirty="0"/>
              <a:t>Kan alleen indirect aangetoond worden.</a:t>
            </a:r>
          </a:p>
        </p:txBody>
      </p:sp>
      <p:sp>
        <p:nvSpPr>
          <p:cNvPr id="4" name="Tijdelijke aanduiding voor dianummer 3"/>
          <p:cNvSpPr>
            <a:spLocks noGrp="1"/>
          </p:cNvSpPr>
          <p:nvPr>
            <p:ph type="sldNum" sz="quarter" idx="5"/>
          </p:nvPr>
        </p:nvSpPr>
        <p:spPr/>
        <p:txBody>
          <a:bodyPr/>
          <a:lstStyle/>
          <a:p>
            <a:fld id="{DBD2C582-20F8-40C2-AE34-3B5D6381DDD6}" type="slidenum">
              <a:rPr lang="nl-NL" smtClean="0"/>
              <a:t>40</a:t>
            </a:fld>
            <a:endParaRPr lang="nl-NL"/>
          </a:p>
        </p:txBody>
      </p:sp>
    </p:spTree>
    <p:extLst>
      <p:ext uri="{BB962C8B-B14F-4D97-AF65-F5344CB8AC3E}">
        <p14:creationId xmlns:p14="http://schemas.microsoft.com/office/powerpoint/2010/main" val="1824761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35038" y="750888"/>
            <a:ext cx="5000625" cy="3751262"/>
          </a:xfrm>
        </p:spPr>
      </p:sp>
      <p:sp>
        <p:nvSpPr>
          <p:cNvPr id="3" name="Tijdelijke aanduiding voor notities 2"/>
          <p:cNvSpPr>
            <a:spLocks noGrp="1"/>
          </p:cNvSpPr>
          <p:nvPr>
            <p:ph type="body" idx="1"/>
          </p:nvPr>
        </p:nvSpPr>
        <p:spPr/>
        <p:txBody>
          <a:bodyPr/>
          <a:lstStyle/>
          <a:p>
            <a:r>
              <a:rPr lang="nl-NL" dirty="0"/>
              <a:t>Zelfs</a:t>
            </a:r>
            <a:r>
              <a:rPr lang="nl-NL" baseline="0" dirty="0"/>
              <a:t> bij MCD</a:t>
            </a:r>
            <a:r>
              <a:rPr lang="nl-NL" dirty="0"/>
              <a:t> duurt het vaak langer</a:t>
            </a:r>
            <a:r>
              <a:rPr lang="nl-NL" baseline="0" dirty="0"/>
              <a:t> dan 16 weken voordat CR is bereikt. </a:t>
            </a:r>
          </a:p>
          <a:p>
            <a:r>
              <a:rPr lang="nl-NL" dirty="0"/>
              <a:t>Definitie SRNS</a:t>
            </a:r>
            <a:r>
              <a:rPr lang="nl-NL" baseline="0" dirty="0"/>
              <a:t> is niet absoluut toepasbaar. </a:t>
            </a:r>
          </a:p>
          <a:p>
            <a:endParaRPr lang="nl-NL" baseline="0" dirty="0"/>
          </a:p>
          <a:p>
            <a:r>
              <a:rPr lang="nl-NL" baseline="0" dirty="0"/>
              <a:t>Vrijwel alle </a:t>
            </a:r>
            <a:r>
              <a:rPr lang="nl-NL" baseline="0" dirty="0" err="1"/>
              <a:t>patienten</a:t>
            </a:r>
            <a:r>
              <a:rPr lang="nl-NL" baseline="0" dirty="0"/>
              <a:t> kwamen later alsnog in remissie.</a:t>
            </a:r>
          </a:p>
          <a:p>
            <a:r>
              <a:rPr lang="nl-NL" baseline="0" dirty="0"/>
              <a:t>Uiteindelijk 5 </a:t>
            </a:r>
            <a:r>
              <a:rPr lang="nl-NL" baseline="0" dirty="0" err="1"/>
              <a:t>patienten</a:t>
            </a:r>
            <a:r>
              <a:rPr lang="nl-NL" baseline="0" dirty="0"/>
              <a:t> met progressie; bij herhaalde </a:t>
            </a:r>
            <a:r>
              <a:rPr lang="nl-NL" baseline="0" dirty="0" err="1"/>
              <a:t>biopsie</a:t>
            </a:r>
            <a:r>
              <a:rPr lang="nl-NL" baseline="0" dirty="0"/>
              <a:t> altijd FSGS</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FA56F9-4055-EB46-8BE2-60D02B601F6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3876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nl-NL"/>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sz="1300" b="1">
                <a:latin typeface="Arial" charset="0"/>
                <a:cs typeface="msgothic" charset="0"/>
              </a:rPr>
              <a:t>The proportion of patients achieving complete remission.</a:t>
            </a:r>
            <a:r>
              <a:rPr lang="en-GB">
                <a:latin typeface="Arial" charset="0"/>
                <a:cs typeface="msgothic" charset="0"/>
              </a:rPr>
              <a:t> (A) Complete remission and (B) all remission (complete or partial remission) against weeks from the start of treatment in the prednisolone (gray, solid line) and tacrolimus (black, dashed line) cohorts. The number of patients achieving remission is shown in the table below each graph.</a:t>
            </a:r>
          </a:p>
        </p:txBody>
      </p:sp>
    </p:spTree>
    <p:extLst>
      <p:ext uri="{BB962C8B-B14F-4D97-AF65-F5344CB8AC3E}">
        <p14:creationId xmlns:p14="http://schemas.microsoft.com/office/powerpoint/2010/main" val="4071933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FSGS is niet 1 ziektebeeld.</a:t>
            </a:r>
          </a:p>
          <a:p>
            <a:r>
              <a:rPr lang="nl-NL" baseline="0" dirty="0"/>
              <a:t>Het is een </a:t>
            </a:r>
            <a:r>
              <a:rPr lang="nl-NL" baseline="0" dirty="0" err="1"/>
              <a:t>lesie</a:t>
            </a:r>
            <a:r>
              <a:rPr lang="nl-NL" baseline="0" dirty="0"/>
              <a:t> die een uiting is van </a:t>
            </a:r>
            <a:r>
              <a:rPr lang="nl-NL" baseline="0" dirty="0" err="1"/>
              <a:t>podocytschade</a:t>
            </a:r>
            <a:r>
              <a:rPr lang="nl-NL" baseline="0" dirty="0"/>
              <a:t>. </a:t>
            </a:r>
          </a:p>
          <a:p>
            <a:endParaRPr lang="nl-NL" baseline="0" dirty="0"/>
          </a:p>
          <a:p>
            <a:r>
              <a:rPr lang="nl-NL" baseline="0" dirty="0"/>
              <a:t>In deze presentatie focus op idiopathische FSGS.</a:t>
            </a:r>
          </a:p>
          <a:p>
            <a:r>
              <a:rPr lang="nl-NL" baseline="0" dirty="0"/>
              <a:t>Waarschijnlijk gedreven door het immuunsysteem.</a:t>
            </a:r>
          </a:p>
          <a:p>
            <a:r>
              <a:rPr lang="nl-NL" baseline="0" dirty="0"/>
              <a:t>Deze ziekte kan terugkeren na </a:t>
            </a:r>
            <a:r>
              <a:rPr lang="nl-NL" baseline="0" dirty="0" err="1"/>
              <a:t>NTx</a:t>
            </a:r>
            <a:r>
              <a:rPr lang="nl-NL" baseline="0" dirty="0"/>
              <a:t>.</a:t>
            </a:r>
          </a:p>
          <a:p>
            <a:endParaRPr lang="nl-NL" baseline="0" dirty="0"/>
          </a:p>
          <a:p>
            <a:r>
              <a:rPr lang="nl-NL" baseline="0" dirty="0"/>
              <a:t>Bij Afrikanen vaak genetische risicovariant (APOL1).</a:t>
            </a:r>
          </a:p>
          <a:p>
            <a:r>
              <a:rPr lang="nl-NL" baseline="0" dirty="0"/>
              <a:t>Bij kinderen en jonge volwassenen veel genetische oorzaken.</a:t>
            </a:r>
          </a:p>
          <a:p>
            <a:endParaRPr lang="nl-NL" baseline="0" dirty="0"/>
          </a:p>
          <a:p>
            <a:r>
              <a:rPr lang="nl-NL" baseline="0" dirty="0"/>
              <a:t>-&gt; van belang dit te beseffen bij beoordeling van populatiestudies.</a:t>
            </a:r>
          </a:p>
          <a:p>
            <a:endParaRPr lang="nl-NL" baseline="0" dirty="0"/>
          </a:p>
          <a:p>
            <a:endParaRPr lang="nl-NL" dirty="0"/>
          </a:p>
        </p:txBody>
      </p:sp>
      <p:sp>
        <p:nvSpPr>
          <p:cNvPr id="4" name="Tijdelijke aanduiding voor dianummer 3"/>
          <p:cNvSpPr>
            <a:spLocks noGrp="1"/>
          </p:cNvSpPr>
          <p:nvPr>
            <p:ph type="sldNum" sz="quarter" idx="10"/>
          </p:nvPr>
        </p:nvSpPr>
        <p:spPr/>
        <p:txBody>
          <a:bodyPr/>
          <a:lstStyle/>
          <a:p>
            <a:fld id="{65C31AD4-A0ED-3E43-9FF1-6DBB1934A0D7}" type="slidenum">
              <a:rPr lang="nl-NL" smtClean="0"/>
              <a:pPr/>
              <a:t>46</a:t>
            </a:fld>
            <a:endParaRPr lang="nl-NL"/>
          </a:p>
        </p:txBody>
      </p:sp>
    </p:spTree>
    <p:extLst>
      <p:ext uri="{BB962C8B-B14F-4D97-AF65-F5344CB8AC3E}">
        <p14:creationId xmlns:p14="http://schemas.microsoft.com/office/powerpoint/2010/main" val="81365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Problemen bij FSGS.</a:t>
            </a:r>
          </a:p>
          <a:p>
            <a:r>
              <a:rPr lang="nl-NL" dirty="0"/>
              <a:t>1. Bij welke </a:t>
            </a:r>
            <a:r>
              <a:rPr lang="nl-NL" dirty="0" err="1"/>
              <a:t>patienten</a:t>
            </a:r>
            <a:r>
              <a:rPr lang="nl-NL" dirty="0"/>
              <a:t> moet je denken aan een genetische oorzaak?</a:t>
            </a:r>
            <a:br>
              <a:rPr lang="nl-NL" dirty="0"/>
            </a:br>
            <a:r>
              <a:rPr lang="nl-NL" dirty="0"/>
              <a:t>2. Wanneer met zekerheid primaire FSGS; hoe lang/hoe intensief behandelen?</a:t>
            </a:r>
            <a:br>
              <a:rPr lang="nl-NL" dirty="0"/>
            </a:br>
            <a:r>
              <a:rPr lang="nl-NL" dirty="0"/>
              <a:t>3. Bij progressie: wat is de kans op recidief na </a:t>
            </a:r>
            <a:r>
              <a:rPr lang="nl-NL" dirty="0" err="1"/>
              <a:t>NTx</a:t>
            </a:r>
            <a:r>
              <a:rPr lang="nl-NL" dirty="0"/>
              <a:t>? Kunnen we de </a:t>
            </a:r>
            <a:r>
              <a:rPr lang="nl-NL" dirty="0" err="1"/>
              <a:t>permeability</a:t>
            </a:r>
            <a:r>
              <a:rPr lang="nl-NL" dirty="0"/>
              <a:t> factor meten?</a:t>
            </a:r>
          </a:p>
          <a:p>
            <a:endParaRPr lang="nl-NL" dirty="0"/>
          </a:p>
        </p:txBody>
      </p:sp>
      <p:sp>
        <p:nvSpPr>
          <p:cNvPr id="4" name="Tijdelijke aanduiding voor dianummer 3"/>
          <p:cNvSpPr>
            <a:spLocks noGrp="1"/>
          </p:cNvSpPr>
          <p:nvPr>
            <p:ph type="sldNum" sz="quarter" idx="5"/>
          </p:nvPr>
        </p:nvSpPr>
        <p:spPr/>
        <p:txBody>
          <a:bodyPr/>
          <a:lstStyle/>
          <a:p>
            <a:fld id="{DBD2C582-20F8-40C2-AE34-3B5D6381DDD6}" type="slidenum">
              <a:rPr lang="nl-NL" smtClean="0"/>
              <a:t>47</a:t>
            </a:fld>
            <a:endParaRPr lang="nl-NL"/>
          </a:p>
        </p:txBody>
      </p:sp>
    </p:spTree>
    <p:extLst>
      <p:ext uri="{BB962C8B-B14F-4D97-AF65-F5344CB8AC3E}">
        <p14:creationId xmlns:p14="http://schemas.microsoft.com/office/powerpoint/2010/main" val="860484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Nieuwe KDIGO richtlijn is verschenen.</a:t>
            </a:r>
          </a:p>
          <a:p>
            <a:r>
              <a:rPr lang="nl-NL" dirty="0"/>
              <a:t>FSGS classificatie is herzien:</a:t>
            </a:r>
          </a:p>
          <a:p>
            <a:r>
              <a:rPr lang="nl-NL" dirty="0"/>
              <a:t>Idiopathische FSGS wordt niet meer gebruikt.</a:t>
            </a:r>
          </a:p>
          <a:p>
            <a:r>
              <a:rPr lang="nl-NL" dirty="0"/>
              <a:t>Doel</a:t>
            </a:r>
            <a:r>
              <a:rPr lang="nl-NL" baseline="0" dirty="0"/>
              <a:t>: voorkomen van onterechte behandeling met immunosuppressiva.</a:t>
            </a:r>
            <a:endParaRPr lang="nl-NL" dirty="0"/>
          </a:p>
          <a:p>
            <a:r>
              <a:rPr lang="nl-NL" dirty="0" err="1"/>
              <a:t>Patienten</a:t>
            </a:r>
            <a:r>
              <a:rPr lang="nl-NL" baseline="0" dirty="0"/>
              <a:t> met FSGS-UC hebben geen duidelijk aanwijsbare oorzaak.</a:t>
            </a:r>
          </a:p>
          <a:p>
            <a:r>
              <a:rPr lang="nl-NL" baseline="0" dirty="0"/>
              <a:t>Zij hebben echter geen nefrotisch syndroom.</a:t>
            </a:r>
          </a:p>
          <a:p>
            <a:r>
              <a:rPr lang="nl-NL" baseline="0" dirty="0"/>
              <a:t>[KLIK]</a:t>
            </a:r>
          </a:p>
          <a:p>
            <a:r>
              <a:rPr lang="nl-NL" baseline="0" dirty="0"/>
              <a:t>Alleen </a:t>
            </a:r>
            <a:r>
              <a:rPr lang="nl-NL" baseline="0" dirty="0" err="1"/>
              <a:t>immunosuppressie</a:t>
            </a:r>
            <a:r>
              <a:rPr lang="nl-NL" baseline="0" dirty="0"/>
              <a:t> bij primaire FSGS.</a:t>
            </a:r>
          </a:p>
        </p:txBody>
      </p:sp>
      <p:sp>
        <p:nvSpPr>
          <p:cNvPr id="4" name="Tijdelijke aanduiding voor dianummer 3"/>
          <p:cNvSpPr>
            <a:spLocks noGrp="1"/>
          </p:cNvSpPr>
          <p:nvPr>
            <p:ph type="sldNum" sz="quarter" idx="5"/>
          </p:nvPr>
        </p:nvSpPr>
        <p:spPr/>
        <p:txBody>
          <a:bodyPr/>
          <a:lstStyle/>
          <a:p>
            <a:fld id="{DBD2C582-20F8-40C2-AE34-3B5D6381DDD6}" type="slidenum">
              <a:rPr lang="nl-NL" smtClean="0"/>
              <a:t>48</a:t>
            </a:fld>
            <a:endParaRPr lang="nl-NL"/>
          </a:p>
        </p:txBody>
      </p:sp>
    </p:spTree>
    <p:extLst>
      <p:ext uri="{BB962C8B-B14F-4D97-AF65-F5344CB8AC3E}">
        <p14:creationId xmlns:p14="http://schemas.microsoft.com/office/powerpoint/2010/main" val="2461364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Criteria voor primaire FSGS zijn: </a:t>
            </a:r>
          </a:p>
          <a:p>
            <a:pPr marL="228600" indent="-228600">
              <a:buAutoNum type="arabicPeriod"/>
            </a:pPr>
            <a:r>
              <a:rPr lang="nl-NL" dirty="0"/>
              <a:t>Nefrotisch syndroom -&gt; nefrotische </a:t>
            </a:r>
            <a:r>
              <a:rPr lang="nl-NL" dirty="0" err="1"/>
              <a:t>proteinurie</a:t>
            </a:r>
            <a:r>
              <a:rPr lang="nl-NL" dirty="0"/>
              <a:t> met tevens verlaagd </a:t>
            </a:r>
            <a:r>
              <a:rPr lang="nl-NL" dirty="0" err="1"/>
              <a:t>Salb</a:t>
            </a:r>
            <a:endParaRPr lang="nl-NL" dirty="0"/>
          </a:p>
          <a:p>
            <a:pPr marL="228600" indent="-228600">
              <a:buAutoNum type="arabicPeriod"/>
            </a:pPr>
            <a:r>
              <a:rPr lang="nl-NL" dirty="0"/>
              <a:t>Uitgebreide voetprocesversmelting in het biopt</a:t>
            </a:r>
          </a:p>
          <a:p>
            <a:pPr marL="0" indent="0">
              <a:buNone/>
            </a:pPr>
            <a:r>
              <a:rPr lang="nl-NL" dirty="0"/>
              <a:t>Alleen </a:t>
            </a:r>
            <a:r>
              <a:rPr lang="nl-NL" dirty="0" err="1"/>
              <a:t>patienten</a:t>
            </a:r>
            <a:r>
              <a:rPr lang="nl-NL" dirty="0"/>
              <a:t> met nefrotisch syndroom behandelen met immunosuppressiva.</a:t>
            </a:r>
          </a:p>
          <a:p>
            <a:pPr marL="0" indent="0">
              <a:buNone/>
            </a:pPr>
            <a:r>
              <a:rPr lang="nl-NL" dirty="0"/>
              <a:t>De andere </a:t>
            </a:r>
            <a:r>
              <a:rPr lang="nl-NL" dirty="0" err="1"/>
              <a:t>patienten</a:t>
            </a:r>
            <a:r>
              <a:rPr lang="nl-NL" dirty="0"/>
              <a:t> krijgen standaardbehandeling.</a:t>
            </a:r>
          </a:p>
          <a:p>
            <a:pPr marL="0" indent="0">
              <a:buNone/>
            </a:pPr>
            <a:r>
              <a:rPr lang="nl-NL" dirty="0"/>
              <a:t>Monitoren </a:t>
            </a:r>
            <a:r>
              <a:rPr lang="nl-NL" dirty="0" err="1"/>
              <a:t>proteinurie</a:t>
            </a:r>
            <a:r>
              <a:rPr lang="nl-NL" dirty="0"/>
              <a:t> en albumine: zo nodig heroverwegen!</a:t>
            </a:r>
          </a:p>
        </p:txBody>
      </p:sp>
      <p:sp>
        <p:nvSpPr>
          <p:cNvPr id="4" name="Tijdelijke aanduiding voor dianummer 3"/>
          <p:cNvSpPr>
            <a:spLocks noGrp="1"/>
          </p:cNvSpPr>
          <p:nvPr>
            <p:ph type="sldNum" sz="quarter" idx="5"/>
          </p:nvPr>
        </p:nvSpPr>
        <p:spPr/>
        <p:txBody>
          <a:bodyPr/>
          <a:lstStyle/>
          <a:p>
            <a:fld id="{DBD2C582-20F8-40C2-AE34-3B5D6381DDD6}" type="slidenum">
              <a:rPr lang="nl-NL" smtClean="0"/>
              <a:t>49</a:t>
            </a:fld>
            <a:endParaRPr lang="nl-NL"/>
          </a:p>
        </p:txBody>
      </p:sp>
    </p:spTree>
    <p:extLst>
      <p:ext uri="{BB962C8B-B14F-4D97-AF65-F5344CB8AC3E}">
        <p14:creationId xmlns:p14="http://schemas.microsoft.com/office/powerpoint/2010/main" val="333854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Toepassing</a:t>
            </a:r>
            <a:r>
              <a:rPr lang="nl-NL" baseline="0" dirty="0"/>
              <a:t> van nieuwe KDIGO FSGS classificatie in de praktijk.</a:t>
            </a:r>
          </a:p>
          <a:p>
            <a:r>
              <a:rPr lang="nl-NL" baseline="0" dirty="0"/>
              <a:t>Aanvullende klasse: “</a:t>
            </a:r>
            <a:r>
              <a:rPr lang="nl-NL" baseline="0" dirty="0" err="1"/>
              <a:t>undetermined</a:t>
            </a:r>
            <a:r>
              <a:rPr lang="nl-NL" baseline="0" dirty="0"/>
              <a:t> FSGS”</a:t>
            </a:r>
          </a:p>
          <a:p>
            <a:r>
              <a:rPr lang="nl-NL" baseline="0" dirty="0"/>
              <a:t>Doel: identificatie van genetische FSGS op basis van klinisch- pathologische criteria.</a:t>
            </a:r>
          </a:p>
          <a:p>
            <a:r>
              <a:rPr lang="nl-NL" baseline="0" dirty="0"/>
              <a:t>Eerst classificatie op basis van klinisch-pathologische kenmerken, daarna genetisch onderzoek.</a:t>
            </a:r>
            <a:endParaRPr lang="nl-NL" dirty="0"/>
          </a:p>
        </p:txBody>
      </p:sp>
      <p:sp>
        <p:nvSpPr>
          <p:cNvPr id="4" name="Tijdelijke aanduiding voor dianummer 3"/>
          <p:cNvSpPr>
            <a:spLocks noGrp="1"/>
          </p:cNvSpPr>
          <p:nvPr>
            <p:ph type="sldNum" sz="quarter" idx="10"/>
          </p:nvPr>
        </p:nvSpPr>
        <p:spPr/>
        <p:txBody>
          <a:bodyPr/>
          <a:lstStyle/>
          <a:p>
            <a:fld id="{DBD2C582-20F8-40C2-AE34-3B5D6381DDD6}" type="slidenum">
              <a:rPr lang="nl-NL" smtClean="0"/>
              <a:t>50</a:t>
            </a:fld>
            <a:endParaRPr lang="nl-NL"/>
          </a:p>
        </p:txBody>
      </p:sp>
    </p:spTree>
    <p:extLst>
      <p:ext uri="{BB962C8B-B14F-4D97-AF65-F5344CB8AC3E}">
        <p14:creationId xmlns:p14="http://schemas.microsoft.com/office/powerpoint/2010/main" val="119051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62A4E7-4C50-4A0B-AB2B-CB646C6D8212}" type="slidenum">
              <a:rPr lang="nl-NL" smtClean="0"/>
              <a:pPr/>
              <a:t>15</a:t>
            </a:fld>
            <a:endParaRPr lang="nl-NL"/>
          </a:p>
        </p:txBody>
      </p:sp>
    </p:spTree>
    <p:extLst>
      <p:ext uri="{BB962C8B-B14F-4D97-AF65-F5344CB8AC3E}">
        <p14:creationId xmlns:p14="http://schemas.microsoft.com/office/powerpoint/2010/main" val="23322152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21 </a:t>
            </a:r>
            <a:r>
              <a:rPr lang="nl-NL" baseline="0" dirty="0" err="1"/>
              <a:t>patienten</a:t>
            </a:r>
            <a:r>
              <a:rPr lang="nl-NL" baseline="0" dirty="0"/>
              <a:t> (43%) genetische mutatie. </a:t>
            </a:r>
          </a:p>
          <a:p>
            <a:r>
              <a:rPr lang="nl-NL" baseline="0" dirty="0"/>
              <a:t>Varianten zaten in podocyt-genen en COL(IV)-genen.</a:t>
            </a:r>
          </a:p>
          <a:p>
            <a:r>
              <a:rPr lang="nl-NL" baseline="0" dirty="0"/>
              <a:t>Risicofactoren genetische oorzaak: meestal pos </a:t>
            </a:r>
            <a:r>
              <a:rPr lang="nl-NL" baseline="0" dirty="0" err="1"/>
              <a:t>familie-anamnese</a:t>
            </a:r>
            <a:r>
              <a:rPr lang="nl-NL" baseline="0" dirty="0"/>
              <a:t> (1</a:t>
            </a:r>
            <a:r>
              <a:rPr lang="nl-NL" baseline="30000" dirty="0"/>
              <a:t>e</a:t>
            </a:r>
            <a:r>
              <a:rPr lang="nl-NL" baseline="0" dirty="0"/>
              <a:t> gr familielid).</a:t>
            </a:r>
          </a:p>
          <a:p>
            <a:r>
              <a:rPr lang="nl-NL" baseline="0" dirty="0"/>
              <a:t>Slechts bij 1 </a:t>
            </a:r>
            <a:r>
              <a:rPr lang="nl-NL" baseline="0" dirty="0" err="1"/>
              <a:t>patient</a:t>
            </a:r>
            <a:r>
              <a:rPr lang="nl-NL" baseline="0" dirty="0"/>
              <a:t> met classificatie </a:t>
            </a:r>
            <a:r>
              <a:rPr lang="nl-NL" baseline="0" dirty="0" err="1"/>
              <a:t>prim</a:t>
            </a:r>
            <a:r>
              <a:rPr lang="nl-NL" baseline="0" dirty="0"/>
              <a:t> FSGS bleek een genetische oorzaak.</a:t>
            </a:r>
          </a:p>
          <a:p>
            <a:r>
              <a:rPr lang="nl-NL" baseline="0" dirty="0"/>
              <a:t>Meeste genetische oorzaken in de groep </a:t>
            </a:r>
            <a:r>
              <a:rPr lang="nl-NL" baseline="0" dirty="0" err="1"/>
              <a:t>undetermined</a:t>
            </a:r>
            <a:r>
              <a:rPr lang="nl-NL" baseline="0" dirty="0"/>
              <a:t> FSGS.</a:t>
            </a:r>
            <a:endParaRPr lang="nl-NL" dirty="0"/>
          </a:p>
          <a:p>
            <a:endParaRPr lang="nl-NL" dirty="0"/>
          </a:p>
        </p:txBody>
      </p:sp>
      <p:sp>
        <p:nvSpPr>
          <p:cNvPr id="4" name="Tijdelijke aanduiding voor dianummer 3"/>
          <p:cNvSpPr>
            <a:spLocks noGrp="1"/>
          </p:cNvSpPr>
          <p:nvPr>
            <p:ph type="sldNum" sz="quarter" idx="10"/>
          </p:nvPr>
        </p:nvSpPr>
        <p:spPr/>
        <p:txBody>
          <a:bodyPr/>
          <a:lstStyle/>
          <a:p>
            <a:fld id="{DBD2C582-20F8-40C2-AE34-3B5D6381DDD6}" type="slidenum">
              <a:rPr lang="nl-NL" smtClean="0"/>
              <a:t>51</a:t>
            </a:fld>
            <a:endParaRPr lang="nl-NL"/>
          </a:p>
        </p:txBody>
      </p:sp>
    </p:spTree>
    <p:extLst>
      <p:ext uri="{BB962C8B-B14F-4D97-AF65-F5344CB8AC3E}">
        <p14:creationId xmlns:p14="http://schemas.microsoft.com/office/powerpoint/2010/main" val="5577786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Hoe verloopt behandeling </a:t>
            </a:r>
            <a:r>
              <a:rPr lang="nl-NL" dirty="0" err="1"/>
              <a:t>pFSGS</a:t>
            </a:r>
            <a:r>
              <a:rPr lang="nl-NL" baseline="0" dirty="0"/>
              <a:t> in de praktijk?</a:t>
            </a:r>
            <a:br>
              <a:rPr lang="nl-NL" baseline="0" dirty="0"/>
            </a:br>
            <a:r>
              <a:rPr lang="nl-NL" baseline="0" dirty="0"/>
              <a:t>Recente retrospectieve studie van </a:t>
            </a:r>
            <a:r>
              <a:rPr lang="nl-NL" baseline="0" dirty="0" err="1"/>
              <a:t>pt</a:t>
            </a:r>
            <a:r>
              <a:rPr lang="nl-NL" baseline="0" dirty="0"/>
              <a:t> in onze regio van Ilse Rood.</a:t>
            </a:r>
          </a:p>
          <a:p>
            <a:r>
              <a:rPr lang="nl-NL" baseline="0" dirty="0"/>
              <a:t>51 </a:t>
            </a:r>
            <a:r>
              <a:rPr lang="nl-NL" baseline="0" dirty="0" err="1"/>
              <a:t>pt</a:t>
            </a:r>
            <a:r>
              <a:rPr lang="nl-NL" baseline="0" dirty="0"/>
              <a:t> met </a:t>
            </a:r>
            <a:r>
              <a:rPr lang="nl-NL" baseline="0" dirty="0" err="1"/>
              <a:t>pFSGS</a:t>
            </a:r>
            <a:r>
              <a:rPr lang="nl-NL" baseline="0" dirty="0"/>
              <a:t> </a:t>
            </a:r>
            <a:r>
              <a:rPr lang="mr-IN" baseline="0" dirty="0"/>
              <a:t>–</a:t>
            </a:r>
            <a:r>
              <a:rPr lang="nl-NL" baseline="0" dirty="0"/>
              <a:t> hier PRESUMED genoemd </a:t>
            </a:r>
            <a:r>
              <a:rPr lang="nl-NL" baseline="0" dirty="0" err="1"/>
              <a:t>obv</a:t>
            </a:r>
            <a:r>
              <a:rPr lang="nl-NL" baseline="0" dirty="0"/>
              <a:t> nefrotisch syndroom.</a:t>
            </a:r>
          </a:p>
          <a:p>
            <a:r>
              <a:rPr lang="nl-NL" baseline="0" dirty="0"/>
              <a:t>EM bevestiging positief, niet bij alle </a:t>
            </a:r>
            <a:r>
              <a:rPr lang="nl-NL" baseline="0" dirty="0" err="1"/>
              <a:t>pt</a:t>
            </a:r>
            <a:r>
              <a:rPr lang="nl-NL" baseline="0" dirty="0"/>
              <a:t> verricht.</a:t>
            </a:r>
          </a:p>
          <a:p>
            <a:r>
              <a:rPr lang="nl-NL" baseline="0" dirty="0"/>
              <a:t>Slechts bij 2 personen bleek een genetische mutatie aanwezig.</a:t>
            </a:r>
            <a:endParaRPr lang="nl-NL" dirty="0"/>
          </a:p>
        </p:txBody>
      </p:sp>
      <p:sp>
        <p:nvSpPr>
          <p:cNvPr id="4" name="Tijdelijke aanduiding voor dianummer 3"/>
          <p:cNvSpPr>
            <a:spLocks noGrp="1"/>
          </p:cNvSpPr>
          <p:nvPr>
            <p:ph type="sldNum" sz="quarter" idx="10"/>
          </p:nvPr>
        </p:nvSpPr>
        <p:spPr/>
        <p:txBody>
          <a:bodyPr/>
          <a:lstStyle/>
          <a:p>
            <a:fld id="{DBD2C582-20F8-40C2-AE34-3B5D6381DDD6}" type="slidenum">
              <a:rPr lang="nl-NL" smtClean="0"/>
              <a:t>53</a:t>
            </a:fld>
            <a:endParaRPr lang="nl-NL"/>
          </a:p>
        </p:txBody>
      </p:sp>
    </p:spTree>
    <p:extLst>
      <p:ext uri="{BB962C8B-B14F-4D97-AF65-F5344CB8AC3E}">
        <p14:creationId xmlns:p14="http://schemas.microsoft.com/office/powerpoint/2010/main" val="2744797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Remissie</a:t>
            </a:r>
            <a:r>
              <a:rPr lang="nl-NL" baseline="0" dirty="0"/>
              <a:t> (meestal PR) vereist heel langdurige behandeling.</a:t>
            </a:r>
            <a:br>
              <a:rPr lang="nl-NL" baseline="0" dirty="0"/>
            </a:br>
            <a:r>
              <a:rPr lang="nl-NL" baseline="0" dirty="0"/>
              <a:t>Remissie met alleen </a:t>
            </a:r>
            <a:r>
              <a:rPr lang="nl-NL" baseline="0" dirty="0" err="1"/>
              <a:t>Pred</a:t>
            </a:r>
            <a:r>
              <a:rPr lang="nl-NL" baseline="0" dirty="0"/>
              <a:t>: 18% CR (n=9); 35% PR (n=18).</a:t>
            </a:r>
          </a:p>
          <a:p>
            <a:r>
              <a:rPr lang="nl-NL" baseline="0" dirty="0"/>
              <a:t>Met aanvullende IS aanvullende remissies bij 11/22 </a:t>
            </a:r>
            <a:r>
              <a:rPr lang="nl-NL" baseline="0" dirty="0" err="1"/>
              <a:t>pt</a:t>
            </a:r>
            <a:r>
              <a:rPr lang="nl-NL" baseline="0" dirty="0"/>
              <a:t>.</a:t>
            </a:r>
          </a:p>
          <a:p>
            <a:r>
              <a:rPr lang="nl-NL" baseline="0" dirty="0"/>
              <a:t>Veel relapses.</a:t>
            </a:r>
          </a:p>
          <a:p>
            <a:r>
              <a:rPr lang="nl-NL" baseline="0" dirty="0"/>
              <a:t>Vroege voorspeller voor therapierespons: 20% PU reductie na 8 </a:t>
            </a:r>
            <a:r>
              <a:rPr lang="nl-NL" baseline="0" dirty="0" err="1"/>
              <a:t>wkn</a:t>
            </a:r>
            <a:r>
              <a:rPr lang="nl-NL" baseline="0" dirty="0"/>
              <a:t> Pred.</a:t>
            </a:r>
          </a:p>
          <a:p>
            <a:r>
              <a:rPr lang="nl-NL" baseline="0" dirty="0"/>
              <a:t>Indien hieraan niet wordt voldaan -&gt; genetisch onderzoek.</a:t>
            </a:r>
          </a:p>
          <a:p>
            <a:endParaRPr lang="nl-NL" dirty="0"/>
          </a:p>
        </p:txBody>
      </p:sp>
      <p:sp>
        <p:nvSpPr>
          <p:cNvPr id="4" name="Tijdelijke aanduiding voor dianummer 3"/>
          <p:cNvSpPr>
            <a:spLocks noGrp="1"/>
          </p:cNvSpPr>
          <p:nvPr>
            <p:ph type="sldNum" sz="quarter" idx="10"/>
          </p:nvPr>
        </p:nvSpPr>
        <p:spPr/>
        <p:txBody>
          <a:bodyPr/>
          <a:lstStyle/>
          <a:p>
            <a:fld id="{DBD2C582-20F8-40C2-AE34-3B5D6381DDD6}" type="slidenum">
              <a:rPr lang="nl-NL" smtClean="0"/>
              <a:t>54</a:t>
            </a:fld>
            <a:endParaRPr lang="nl-NL"/>
          </a:p>
        </p:txBody>
      </p:sp>
    </p:spTree>
    <p:extLst>
      <p:ext uri="{BB962C8B-B14F-4D97-AF65-F5344CB8AC3E}">
        <p14:creationId xmlns:p14="http://schemas.microsoft.com/office/powerpoint/2010/main" val="2923482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NVN</a:t>
            </a:r>
            <a:r>
              <a:rPr lang="en-US" baseline="0" dirty="0"/>
              <a:t> =  </a:t>
            </a:r>
            <a:r>
              <a:rPr lang="en-US" baseline="0" dirty="0" err="1"/>
              <a:t>nierpatienten</a:t>
            </a:r>
            <a:r>
              <a:rPr lang="en-US" baseline="0" dirty="0"/>
              <a:t> </a:t>
            </a:r>
            <a:r>
              <a:rPr lang="en-US" baseline="0" dirty="0" err="1"/>
              <a:t>vereniging</a:t>
            </a:r>
            <a:r>
              <a:rPr lang="en-US" baseline="0" dirty="0"/>
              <a:t> </a:t>
            </a:r>
            <a:r>
              <a:rPr lang="en-US" baseline="0" dirty="0" err="1"/>
              <a:t>nederland</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Vsop</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Vereniging</a:t>
            </a:r>
            <a:r>
              <a:rPr lang="en-US" dirty="0"/>
              <a:t> </a:t>
            </a:r>
            <a:r>
              <a:rPr lang="en-US" dirty="0" err="1"/>
              <a:t>Samenwerkende</a:t>
            </a:r>
            <a:r>
              <a:rPr lang="en-US" dirty="0"/>
              <a:t> </a:t>
            </a:r>
            <a:r>
              <a:rPr lang="en-US" dirty="0" err="1"/>
              <a:t>Ouder</a:t>
            </a:r>
            <a:r>
              <a:rPr lang="en-US" dirty="0"/>
              <a:t>- en </a:t>
            </a:r>
            <a:r>
              <a:rPr lang="en-US" dirty="0" err="1"/>
              <a:t>Patientorganisaties</a:t>
            </a:r>
            <a:r>
              <a:rPr lang="en-US" dirty="0"/>
              <a:t>): </a:t>
            </a:r>
          </a:p>
          <a:p>
            <a:endParaRPr lang="en-US" dirty="0"/>
          </a:p>
        </p:txBody>
      </p:sp>
      <p:sp>
        <p:nvSpPr>
          <p:cNvPr id="4" name="Slide Number Placeholder 3"/>
          <p:cNvSpPr>
            <a:spLocks noGrp="1"/>
          </p:cNvSpPr>
          <p:nvPr>
            <p:ph type="sldNum" sz="quarter" idx="10"/>
          </p:nvPr>
        </p:nvSpPr>
        <p:spPr/>
        <p:txBody>
          <a:bodyPr/>
          <a:lstStyle/>
          <a:p>
            <a:fld id="{5B62A4E7-4C50-4A0B-AB2B-CB646C6D8212}" type="slidenum">
              <a:rPr lang="nl-NL" smtClean="0"/>
              <a:pPr/>
              <a:t>66</a:t>
            </a:fld>
            <a:endParaRPr lang="nl-NL"/>
          </a:p>
        </p:txBody>
      </p:sp>
    </p:spTree>
    <p:extLst>
      <p:ext uri="{BB962C8B-B14F-4D97-AF65-F5344CB8AC3E}">
        <p14:creationId xmlns:p14="http://schemas.microsoft.com/office/powerpoint/2010/main" val="1202433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62A4E7-4C50-4A0B-AB2B-CB646C6D8212}" type="slidenum">
              <a:rPr lang="nl-NL" smtClean="0"/>
              <a:pPr/>
              <a:t>16</a:t>
            </a:fld>
            <a:endParaRPr lang="nl-NL"/>
          </a:p>
        </p:txBody>
      </p:sp>
    </p:spTree>
    <p:extLst>
      <p:ext uri="{BB962C8B-B14F-4D97-AF65-F5344CB8AC3E}">
        <p14:creationId xmlns:p14="http://schemas.microsoft.com/office/powerpoint/2010/main" val="2332215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a:t>Bij nefrotisch syndroom leidt een eiwitrijk dieet tot toename van de proteïnurie en het eiwitkatabolisme, met als gevolg een verdere daling van het serumalbumine. Daarentegen leidt een lichte eiwitbeperking niet alleen tot een belangrijke daling van de proteïnurie maar ook tot een vertraging van het nierfunctieverlies. </a:t>
            </a:r>
          </a:p>
          <a:p>
            <a:endParaRPr lang="en-US" dirty="0"/>
          </a:p>
        </p:txBody>
      </p:sp>
      <p:sp>
        <p:nvSpPr>
          <p:cNvPr id="4" name="Slide Number Placeholder 3"/>
          <p:cNvSpPr>
            <a:spLocks noGrp="1"/>
          </p:cNvSpPr>
          <p:nvPr>
            <p:ph type="sldNum" sz="quarter" idx="10"/>
          </p:nvPr>
        </p:nvSpPr>
        <p:spPr/>
        <p:txBody>
          <a:bodyPr/>
          <a:lstStyle/>
          <a:p>
            <a:fld id="{5B62A4E7-4C50-4A0B-AB2B-CB646C6D8212}" type="slidenum">
              <a:rPr lang="nl-NL" smtClean="0"/>
              <a:pPr/>
              <a:t>17</a:t>
            </a:fld>
            <a:endParaRPr lang="nl-NL"/>
          </a:p>
        </p:txBody>
      </p:sp>
    </p:spTree>
    <p:extLst>
      <p:ext uri="{BB962C8B-B14F-4D97-AF65-F5344CB8AC3E}">
        <p14:creationId xmlns:p14="http://schemas.microsoft.com/office/powerpoint/2010/main" val="2332215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dirty="0"/>
              <a:t>Bij nefrotisch syndroom leidt een eiwitrijk dieet tot toename van de </a:t>
            </a:r>
            <a:r>
              <a:rPr lang="nl-NL" sz="1200" dirty="0" err="1"/>
              <a:t>proteïnurie</a:t>
            </a:r>
            <a:r>
              <a:rPr lang="nl-NL" sz="1200" dirty="0"/>
              <a:t> en het eiwitkatabolisme, met als gevolg een verdere daling van het serumalbumine. Daarentegen leidt een lichte eiwitbeperking niet alleen tot een belangrijke daling van de </a:t>
            </a:r>
            <a:r>
              <a:rPr lang="nl-NL" sz="1200" dirty="0" err="1"/>
              <a:t>proteïnurie</a:t>
            </a:r>
            <a:r>
              <a:rPr lang="nl-NL" sz="1200" dirty="0"/>
              <a:t> maar ook tot een vertraging van het nierfunctieverlies. </a:t>
            </a:r>
          </a:p>
          <a:p>
            <a:endParaRPr lang="en-US" dirty="0"/>
          </a:p>
        </p:txBody>
      </p:sp>
      <p:sp>
        <p:nvSpPr>
          <p:cNvPr id="4" name="Slide Number Placeholder 3"/>
          <p:cNvSpPr>
            <a:spLocks noGrp="1"/>
          </p:cNvSpPr>
          <p:nvPr>
            <p:ph type="sldNum" sz="quarter" idx="10"/>
          </p:nvPr>
        </p:nvSpPr>
        <p:spPr/>
        <p:txBody>
          <a:bodyPr/>
          <a:lstStyle/>
          <a:p>
            <a:fld id="{5B62A4E7-4C50-4A0B-AB2B-CB646C6D8212}" type="slidenum">
              <a:rPr lang="nl-NL" smtClean="0"/>
              <a:pPr/>
              <a:t>19</a:t>
            </a:fld>
            <a:endParaRPr lang="nl-NL"/>
          </a:p>
        </p:txBody>
      </p:sp>
    </p:spTree>
    <p:extLst>
      <p:ext uri="{BB962C8B-B14F-4D97-AF65-F5344CB8AC3E}">
        <p14:creationId xmlns:p14="http://schemas.microsoft.com/office/powerpoint/2010/main" val="2332215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30</a:t>
            </a:fld>
            <a:endParaRPr lang="nl-NL" dirty="0"/>
          </a:p>
        </p:txBody>
      </p:sp>
    </p:spTree>
    <p:extLst>
      <p:ext uri="{BB962C8B-B14F-4D97-AF65-F5344CB8AC3E}">
        <p14:creationId xmlns:p14="http://schemas.microsoft.com/office/powerpoint/2010/main" val="34247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Thirty patients (65%) developed IIFT remission after 8 weeks, and of these 18 developed persistent clinical remission (group A1), while 12 patients received renewed therapy during follow-up (group A2; no clinical remission) . Sixteen patients received initial treatment </a:t>
            </a:r>
            <a:r>
              <a:rPr lang="en-US" sz="1800" dirty="0">
                <a:effectLst/>
                <a:latin typeface="Calibri" panose="020F0502020204030204" pitchFamily="34" charset="0"/>
                <a:ea typeface="Calibri" panose="020F0502020204030204" pitchFamily="34"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16 weeks (group B), with 7 patients needing continued therapy beyond 6 months. Anti-PLA2Rab titer was numerically lower in group A compared to Group B (median 120 RU/mL [IQR 91-261] vs 267 RU/mL [142-436], p = 0.059). Patients with baseline ELISA &lt;80 RU/mL (n =7) developed persistent immunological and clinical remission after only 8 weeks of cyclophosphamide. </a:t>
            </a:r>
            <a:endParaRPr lang="nl-NL" dirty="0"/>
          </a:p>
        </p:txBody>
      </p:sp>
      <p:sp>
        <p:nvSpPr>
          <p:cNvPr id="4" name="Tijdelijke aanduiding voor dianummer 3"/>
          <p:cNvSpPr>
            <a:spLocks noGrp="1"/>
          </p:cNvSpPr>
          <p:nvPr>
            <p:ph type="sldNum" sz="quarter" idx="5"/>
          </p:nvPr>
        </p:nvSpPr>
        <p:spPr/>
        <p:txBody>
          <a:bodyPr/>
          <a:lstStyle/>
          <a:p>
            <a:fld id="{5B62A4E7-4C50-4A0B-AB2B-CB646C6D8212}" type="slidenum">
              <a:rPr lang="nl-NL" smtClean="0"/>
              <a:pPr/>
              <a:t>32</a:t>
            </a:fld>
            <a:endParaRPr lang="nl-NL"/>
          </a:p>
        </p:txBody>
      </p:sp>
    </p:spTree>
    <p:extLst>
      <p:ext uri="{BB962C8B-B14F-4D97-AF65-F5344CB8AC3E}">
        <p14:creationId xmlns:p14="http://schemas.microsoft.com/office/powerpoint/2010/main" val="3488063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B62A4E7-4C50-4A0B-AB2B-CB646C6D8212}" type="slidenum">
              <a:rPr lang="nl-NL" smtClean="0"/>
              <a:pPr/>
              <a:t>33</a:t>
            </a:fld>
            <a:endParaRPr lang="nl-NL"/>
          </a:p>
        </p:txBody>
      </p:sp>
    </p:spTree>
    <p:extLst>
      <p:ext uri="{BB962C8B-B14F-4D97-AF65-F5344CB8AC3E}">
        <p14:creationId xmlns:p14="http://schemas.microsoft.com/office/powerpoint/2010/main" val="2859682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35038" y="750888"/>
            <a:ext cx="5000625" cy="3751262"/>
          </a:xfrm>
        </p:spPr>
      </p:sp>
      <p:sp>
        <p:nvSpPr>
          <p:cNvPr id="3" name="Tijdelijke aanduiding voor notities 2"/>
          <p:cNvSpPr>
            <a:spLocks noGrp="1"/>
          </p:cNvSpPr>
          <p:nvPr>
            <p:ph type="body" idx="1"/>
          </p:nvPr>
        </p:nvSpPr>
        <p:spPr/>
        <p:txBody>
          <a:bodyPr/>
          <a:lstStyle/>
          <a:p>
            <a:pPr defTabSz="481669">
              <a:defRPr/>
            </a:pPr>
            <a:r>
              <a:rPr lang="nl-NL" dirty="0"/>
              <a:t>Simpel</a:t>
            </a:r>
            <a:r>
              <a:rPr lang="nl-NL" baseline="0" dirty="0"/>
              <a:t> beginnen:</a:t>
            </a:r>
          </a:p>
          <a:p>
            <a:pPr defTabSz="481669">
              <a:defRPr/>
            </a:pPr>
            <a:endParaRPr lang="nl-NL" dirty="0"/>
          </a:p>
          <a:p>
            <a:pPr defTabSz="481669">
              <a:defRPr/>
            </a:pPr>
            <a:r>
              <a:rPr lang="nl-NL" dirty="0"/>
              <a:t>MCD en FSGS in lichtmicroscopie: histologisch verschil</a:t>
            </a:r>
            <a:r>
              <a:rPr lang="nl-NL" baseline="0" dirty="0"/>
              <a:t> is de </a:t>
            </a:r>
            <a:r>
              <a:rPr lang="nl-NL" baseline="0" dirty="0" err="1"/>
              <a:t>lesie</a:t>
            </a:r>
            <a:r>
              <a:rPr lang="nl-NL" baseline="0" dirty="0"/>
              <a:t>. </a:t>
            </a:r>
          </a:p>
          <a:p>
            <a:pPr defTabSz="481669">
              <a:defRPr/>
            </a:pPr>
            <a:r>
              <a:rPr lang="nl-NL" baseline="0" dirty="0"/>
              <a:t>Een FSGS </a:t>
            </a:r>
            <a:r>
              <a:rPr lang="nl-NL" baseline="0" dirty="0" err="1"/>
              <a:t>lesie</a:t>
            </a:r>
            <a:r>
              <a:rPr lang="nl-NL" baseline="0" dirty="0"/>
              <a:t> is echter niet specifiek voor een ziekte. </a:t>
            </a:r>
          </a:p>
          <a:p>
            <a:pPr defTabSz="481669">
              <a:defRPr/>
            </a:pPr>
            <a:r>
              <a:rPr lang="nl-NL" baseline="0" dirty="0"/>
              <a:t>Ook FSGS bij </a:t>
            </a:r>
            <a:r>
              <a:rPr lang="nl-NL" baseline="0" dirty="0" err="1"/>
              <a:t>IgA</a:t>
            </a:r>
            <a:r>
              <a:rPr lang="nl-NL" baseline="0" dirty="0"/>
              <a:t>; </a:t>
            </a:r>
            <a:r>
              <a:rPr lang="nl-NL" baseline="0" dirty="0" err="1"/>
              <a:t>membraneuze</a:t>
            </a:r>
            <a:r>
              <a:rPr lang="nl-NL" baseline="0" dirty="0"/>
              <a:t> </a:t>
            </a:r>
            <a:r>
              <a:rPr lang="nl-NL" baseline="0" dirty="0" err="1"/>
              <a:t>nefropathie</a:t>
            </a:r>
            <a:r>
              <a:rPr lang="nl-NL" baseline="0" dirty="0"/>
              <a:t> etc.</a:t>
            </a:r>
            <a:endParaRPr lang="nl-NL" dirty="0"/>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FA56F9-4055-EB46-8BE2-60D02B601F6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91607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Rechthoek 6"/>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userDrawn="1"/>
        </p:nvSpPr>
        <p:spPr>
          <a:xfrm>
            <a:off x="521500" y="594000"/>
            <a:ext cx="8100000" cy="4212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846000" y="1003462"/>
            <a:ext cx="7452000" cy="533400"/>
          </a:xfrm>
        </p:spPr>
        <p:txBody>
          <a:bodyPr/>
          <a:lstStyle>
            <a:lvl1pPr>
              <a:defRPr>
                <a:solidFill>
                  <a:schemeClr val="bg2"/>
                </a:solidFill>
              </a:defRPr>
            </a:lvl1pPr>
          </a:lstStyle>
          <a:p>
            <a:r>
              <a:rPr lang="nl-NL"/>
              <a:t>Klik om de stijl te bewerken</a:t>
            </a:r>
            <a:endParaRPr lang="nl-NL" dirty="0"/>
          </a:p>
        </p:txBody>
      </p:sp>
      <p:sp>
        <p:nvSpPr>
          <p:cNvPr id="3" name="Ondertitel 2"/>
          <p:cNvSpPr>
            <a:spLocks noGrp="1"/>
          </p:cNvSpPr>
          <p:nvPr>
            <p:ph type="subTitle" idx="1"/>
          </p:nvPr>
        </p:nvSpPr>
        <p:spPr>
          <a:xfrm>
            <a:off x="845540" y="1650209"/>
            <a:ext cx="7452000" cy="533400"/>
          </a:xfrm>
        </p:spPr>
        <p:txBody>
          <a:bodyPr>
            <a:noAutofit/>
          </a:bodyPr>
          <a:lstStyle>
            <a:lvl1pPr marL="0" indent="0" algn="l">
              <a:lnSpc>
                <a:spcPts val="4200"/>
              </a:lnSpc>
              <a:buNone/>
              <a:defRPr sz="4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nl-NL" dirty="0"/>
          </a:p>
        </p:txBody>
      </p:sp>
      <p:sp>
        <p:nvSpPr>
          <p:cNvPr id="11" name="Rechthoek 10"/>
          <p:cNvSpPr/>
          <p:nvPr userDrawn="1"/>
        </p:nvSpPr>
        <p:spPr>
          <a:xfrm>
            <a:off x="521500" y="5292000"/>
            <a:ext cx="8100000" cy="10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voor tekst 13"/>
          <p:cNvSpPr>
            <a:spLocks noGrp="1"/>
          </p:cNvSpPr>
          <p:nvPr>
            <p:ph type="body" sz="quarter" idx="10"/>
          </p:nvPr>
        </p:nvSpPr>
        <p:spPr>
          <a:xfrm>
            <a:off x="846000" y="4078255"/>
            <a:ext cx="5346157" cy="635000"/>
          </a:xfrm>
        </p:spPr>
        <p:txBody>
          <a:bodyPr/>
          <a:lstStyle>
            <a:lvl1pPr marL="0" indent="0" algn="l">
              <a:buNone/>
              <a:defRPr>
                <a:solidFill>
                  <a:schemeClr val="bg2"/>
                </a:solidFill>
              </a:defRPr>
            </a:lvl1pPr>
          </a:lstStyle>
          <a:p>
            <a:pPr lvl="0"/>
            <a:r>
              <a:rPr lang="nl-NL"/>
              <a:t>Klik om de modelstijlen te bewerken</a:t>
            </a:r>
          </a:p>
        </p:txBody>
      </p:sp>
      <p:pic>
        <p:nvPicPr>
          <p:cNvPr id="17" name="Afbeelding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000" y="6264000"/>
            <a:ext cx="2426807" cy="302400"/>
          </a:xfrm>
          <a:prstGeom prst="rect">
            <a:avLst/>
          </a:prstGeom>
        </p:spPr>
      </p:pic>
    </p:spTree>
    <p:extLst>
      <p:ext uri="{BB962C8B-B14F-4D97-AF65-F5344CB8AC3E}">
        <p14:creationId xmlns:p14="http://schemas.microsoft.com/office/powerpoint/2010/main" val="1922479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fsluitende dia">
    <p:spTree>
      <p:nvGrpSpPr>
        <p:cNvPr id="1" name=""/>
        <p:cNvGrpSpPr/>
        <p:nvPr/>
      </p:nvGrpSpPr>
      <p:grpSpPr>
        <a:xfrm>
          <a:off x="0" y="0"/>
          <a:ext cx="0" cy="0"/>
          <a:chOff x="0" y="0"/>
          <a:chExt cx="0" cy="0"/>
        </a:xfrm>
      </p:grpSpPr>
      <p:sp>
        <p:nvSpPr>
          <p:cNvPr id="7" name="Rechthoek 6"/>
          <p:cNvSpPr/>
          <p:nvPr userDrawn="1"/>
        </p:nvSpPr>
        <p:spPr>
          <a:xfrm>
            <a:off x="359480" y="6183340"/>
            <a:ext cx="8263020" cy="4993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50000" y="5940000"/>
            <a:ext cx="648000" cy="929244"/>
          </a:xfrm>
          <a:prstGeom prst="rect">
            <a:avLst/>
          </a:prstGeom>
        </p:spPr>
      </p:pic>
      <p:sp>
        <p:nvSpPr>
          <p:cNvPr id="3" name="Titel 2"/>
          <p:cNvSpPr>
            <a:spLocks noGrp="1"/>
          </p:cNvSpPr>
          <p:nvPr>
            <p:ph type="title"/>
          </p:nvPr>
        </p:nvSpPr>
        <p:spPr/>
        <p:txBody>
          <a:bodyPr/>
          <a:lstStyle/>
          <a:p>
            <a:r>
              <a:rPr lang="nl-NL"/>
              <a:t>Klik om de stijl te bewerken</a:t>
            </a:r>
            <a:endParaRPr lang="nl-NL" dirty="0"/>
          </a:p>
        </p:txBody>
      </p:sp>
    </p:spTree>
    <p:extLst>
      <p:ext uri="{BB962C8B-B14F-4D97-AF65-F5344CB8AC3E}">
        <p14:creationId xmlns:p14="http://schemas.microsoft.com/office/powerpoint/2010/main" val="2241553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CE39924-0478-4B1B-AD38-1CEB2B3D1F1D}"/>
              </a:ext>
            </a:extLst>
          </p:cNvPr>
          <p:cNvSpPr>
            <a:spLocks noGrp="1" noChangeArrowheads="1"/>
          </p:cNvSpPr>
          <p:nvPr>
            <p:ph type="dt" sz="half" idx="10"/>
          </p:nvPr>
        </p:nvSpPr>
        <p:spPr>
          <a:ln/>
        </p:spPr>
        <p:txBody>
          <a:bodyPr/>
          <a:lstStyle>
            <a:lvl1pPr>
              <a:defRPr/>
            </a:lvl1pPr>
          </a:lstStyle>
          <a:p>
            <a:pPr>
              <a:defRPr/>
            </a:pPr>
            <a:r>
              <a:rPr lang="nl-NL"/>
              <a:t>14-9-2006</a:t>
            </a:r>
            <a:endParaRPr lang="en-GB"/>
          </a:p>
        </p:txBody>
      </p:sp>
      <p:sp>
        <p:nvSpPr>
          <p:cNvPr id="3" name="Rectangle 5">
            <a:extLst>
              <a:ext uri="{FF2B5EF4-FFF2-40B4-BE49-F238E27FC236}">
                <a16:creationId xmlns:a16="http://schemas.microsoft.com/office/drawing/2014/main" id="{05E8C7B2-0AFF-4E6B-A856-E86A279D52BF}"/>
              </a:ext>
            </a:extLst>
          </p:cNvPr>
          <p:cNvSpPr>
            <a:spLocks noGrp="1" noChangeArrowheads="1"/>
          </p:cNvSpPr>
          <p:nvPr>
            <p:ph type="ftr" sz="quarter" idx="11"/>
          </p:nvPr>
        </p:nvSpPr>
        <p:spPr>
          <a:ln/>
        </p:spPr>
        <p:txBody>
          <a:bodyPr/>
          <a:lstStyle>
            <a:lvl1pPr>
              <a:defRPr/>
            </a:lvl1pPr>
          </a:lstStyle>
          <a:p>
            <a:pPr>
              <a:defRPr/>
            </a:pPr>
            <a:r>
              <a:rPr lang="en-GB"/>
              <a:t>nierinsufficiëntie</a:t>
            </a:r>
          </a:p>
        </p:txBody>
      </p:sp>
      <p:sp>
        <p:nvSpPr>
          <p:cNvPr id="4" name="Rectangle 6">
            <a:extLst>
              <a:ext uri="{FF2B5EF4-FFF2-40B4-BE49-F238E27FC236}">
                <a16:creationId xmlns:a16="http://schemas.microsoft.com/office/drawing/2014/main" id="{CC7520C8-3A4B-492B-BB95-B026A19DDF9A}"/>
              </a:ext>
            </a:extLst>
          </p:cNvPr>
          <p:cNvSpPr>
            <a:spLocks noGrp="1" noChangeArrowheads="1"/>
          </p:cNvSpPr>
          <p:nvPr>
            <p:ph type="sldNum" sz="quarter" idx="12"/>
          </p:nvPr>
        </p:nvSpPr>
        <p:spPr>
          <a:ln/>
        </p:spPr>
        <p:txBody>
          <a:bodyPr/>
          <a:lstStyle>
            <a:lvl1pPr>
              <a:defRPr/>
            </a:lvl1pPr>
          </a:lstStyle>
          <a:p>
            <a:fld id="{C30EBE33-0680-4573-8C11-C2FAB6B34974}" type="slidenum">
              <a:rPr lang="en-GB" altLang="nl-NL"/>
              <a:pPr/>
              <a:t>‹nr.›</a:t>
            </a:fld>
            <a:endParaRPr lang="en-GB" altLang="nl-NL"/>
          </a:p>
        </p:txBody>
      </p:sp>
    </p:spTree>
    <p:extLst>
      <p:ext uri="{BB962C8B-B14F-4D97-AF65-F5344CB8AC3E}">
        <p14:creationId xmlns:p14="http://schemas.microsoft.com/office/powerpoint/2010/main" val="2812813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sz="half" idx="1"/>
          </p:nvPr>
        </p:nvSpPr>
        <p:spPr>
          <a:xfrm>
            <a:off x="457200" y="1600209"/>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9"/>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pPr>
              <a:defRPr/>
            </a:pPr>
            <a:fld id="{B9B6D5FA-2DCD-AC4A-85C3-4FA67FFA27B4}" type="datetimeFigureOut">
              <a:rPr lang="nl-NL" smtClean="0">
                <a:solidFill>
                  <a:srgbClr val="006991"/>
                </a:solidFill>
              </a:rPr>
              <a:pPr>
                <a:defRPr/>
              </a:pPr>
              <a:t>31-5-2023</a:t>
            </a:fld>
            <a:endParaRPr lang="nl-NL">
              <a:solidFill>
                <a:srgbClr val="006991"/>
              </a:solidFill>
            </a:endParaRPr>
          </a:p>
        </p:txBody>
      </p:sp>
      <p:sp>
        <p:nvSpPr>
          <p:cNvPr id="6" name="Tijdelijke aanduiding voor voettekst 5"/>
          <p:cNvSpPr>
            <a:spLocks noGrp="1"/>
          </p:cNvSpPr>
          <p:nvPr>
            <p:ph type="ftr" sz="quarter" idx="11"/>
          </p:nvPr>
        </p:nvSpPr>
        <p:spPr/>
        <p:txBody>
          <a:bodyPr/>
          <a:lstStyle/>
          <a:p>
            <a:pPr>
              <a:defRPr/>
            </a:pPr>
            <a:endParaRPr lang="nl-NL">
              <a:solidFill>
                <a:srgbClr val="006991"/>
              </a:solidFill>
            </a:endParaRPr>
          </a:p>
        </p:txBody>
      </p:sp>
      <p:sp>
        <p:nvSpPr>
          <p:cNvPr id="7" name="Tijdelijke aanduiding voor dianummer 6"/>
          <p:cNvSpPr>
            <a:spLocks noGrp="1"/>
          </p:cNvSpPr>
          <p:nvPr>
            <p:ph type="sldNum" sz="quarter" idx="12"/>
          </p:nvPr>
        </p:nvSpPr>
        <p:spPr/>
        <p:txBody>
          <a:bodyPr/>
          <a:lstStyle/>
          <a:p>
            <a:pPr>
              <a:defRPr/>
            </a:pPr>
            <a:fld id="{608AF803-EA2A-0D4D-ACA5-D5755CF176E3}" type="slidenum">
              <a:rPr lang="nl-NL" smtClean="0">
                <a:solidFill>
                  <a:srgbClr val="006991"/>
                </a:solidFill>
              </a:rPr>
              <a:pPr>
                <a:defRPr/>
              </a:pPr>
              <a:t>‹nr.›</a:t>
            </a:fld>
            <a:endParaRPr lang="nl-NL">
              <a:solidFill>
                <a:srgbClr val="006991"/>
              </a:solidFill>
            </a:endParaRPr>
          </a:p>
        </p:txBody>
      </p:sp>
    </p:spTree>
    <p:extLst>
      <p:ext uri="{BB962C8B-B14F-4D97-AF65-F5344CB8AC3E}">
        <p14:creationId xmlns:p14="http://schemas.microsoft.com/office/powerpoint/2010/main" val="932988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datum 2"/>
          <p:cNvSpPr>
            <a:spLocks noGrp="1"/>
          </p:cNvSpPr>
          <p:nvPr>
            <p:ph type="dt" sz="half" idx="10"/>
          </p:nvPr>
        </p:nvSpPr>
        <p:spPr/>
        <p:txBody>
          <a:bodyPr/>
          <a:lstStyle/>
          <a:p>
            <a:r>
              <a:rPr lang="nl-NL"/>
              <a:t>&lt;datum&gt;</a:t>
            </a:r>
            <a:endParaRPr lang="nl-NL" dirty="0"/>
          </a:p>
        </p:txBody>
      </p:sp>
      <p:sp>
        <p:nvSpPr>
          <p:cNvPr id="4" name="Tijdelijke aanduiding voor voettekst 3"/>
          <p:cNvSpPr>
            <a:spLocks noGrp="1"/>
          </p:cNvSpPr>
          <p:nvPr>
            <p:ph type="ftr" sz="quarter" idx="11"/>
          </p:nvPr>
        </p:nvSpPr>
        <p:spPr/>
        <p:txBody>
          <a:bodyPr/>
          <a:lstStyle/>
          <a:p>
            <a:r>
              <a:rPr lang="nl-NL"/>
              <a:t>&lt;Titel van de presentatie&gt;</a:t>
            </a:r>
            <a:endParaRPr lang="nl-NL" dirty="0"/>
          </a:p>
        </p:txBody>
      </p:sp>
      <p:sp>
        <p:nvSpPr>
          <p:cNvPr id="5" name="Tijdelijke aanduiding voor dianummer 4"/>
          <p:cNvSpPr>
            <a:spLocks noGrp="1"/>
          </p:cNvSpPr>
          <p:nvPr>
            <p:ph type="sldNum" sz="quarter" idx="12"/>
          </p:nvPr>
        </p:nvSpPr>
        <p:spPr/>
        <p:txBody>
          <a:bodyPr/>
          <a:lstStyle/>
          <a:p>
            <a:r>
              <a:rPr lang="nl-NL"/>
              <a:t>Pagina </a:t>
            </a:r>
            <a:fld id="{7FC9B413-936F-403B-BC98-20250EBFF374}" type="slidenum">
              <a:rPr lang="nl-NL" smtClean="0"/>
              <a:pPr/>
              <a:t>‹nr.›</a:t>
            </a:fld>
            <a:endParaRPr lang="nl-NL" dirty="0"/>
          </a:p>
        </p:txBody>
      </p:sp>
    </p:spTree>
    <p:extLst>
      <p:ext uri="{BB962C8B-B14F-4D97-AF65-F5344CB8AC3E}">
        <p14:creationId xmlns:p14="http://schemas.microsoft.com/office/powerpoint/2010/main" val="4190493541"/>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2">
    <p:spTree>
      <p:nvGrpSpPr>
        <p:cNvPr id="1" name=""/>
        <p:cNvGrpSpPr/>
        <p:nvPr/>
      </p:nvGrpSpPr>
      <p:grpSpPr>
        <a:xfrm>
          <a:off x="0" y="0"/>
          <a:ext cx="0" cy="0"/>
          <a:chOff x="0" y="0"/>
          <a:chExt cx="0" cy="0"/>
        </a:xfrm>
      </p:grpSpPr>
      <p:sp>
        <p:nvSpPr>
          <p:cNvPr id="7" name="Rechthoek 6"/>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846000" y="1003462"/>
            <a:ext cx="7452000" cy="533400"/>
          </a:xfrm>
        </p:spPr>
        <p:txBody>
          <a:bodyPr/>
          <a:lstStyle>
            <a:lvl1pPr>
              <a:defRPr>
                <a:solidFill>
                  <a:schemeClr val="tx2"/>
                </a:solidFill>
              </a:defRPr>
            </a:lvl1pPr>
          </a:lstStyle>
          <a:p>
            <a:r>
              <a:rPr lang="nl-NL"/>
              <a:t>Klik om de stijl te bewerken</a:t>
            </a:r>
            <a:endParaRPr lang="nl-NL" dirty="0"/>
          </a:p>
        </p:txBody>
      </p:sp>
      <p:sp>
        <p:nvSpPr>
          <p:cNvPr id="3" name="Ondertitel 2"/>
          <p:cNvSpPr>
            <a:spLocks noGrp="1"/>
          </p:cNvSpPr>
          <p:nvPr>
            <p:ph type="subTitle" idx="1"/>
          </p:nvPr>
        </p:nvSpPr>
        <p:spPr>
          <a:xfrm>
            <a:off x="845540" y="1650209"/>
            <a:ext cx="7452000" cy="533400"/>
          </a:xfrm>
        </p:spPr>
        <p:txBody>
          <a:bodyPr>
            <a:noAutofit/>
          </a:bodyPr>
          <a:lstStyle>
            <a:lvl1pPr marL="0" indent="0" algn="l">
              <a:lnSpc>
                <a:spcPts val="4200"/>
              </a:lnSpc>
              <a:buNone/>
              <a:defRPr sz="4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nl-NL" dirty="0"/>
          </a:p>
        </p:txBody>
      </p:sp>
      <p:sp>
        <p:nvSpPr>
          <p:cNvPr id="11" name="Rechthoek 10"/>
          <p:cNvSpPr/>
          <p:nvPr userDrawn="1"/>
        </p:nvSpPr>
        <p:spPr>
          <a:xfrm>
            <a:off x="521500" y="5292000"/>
            <a:ext cx="8100000" cy="10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voor tekst 13"/>
          <p:cNvSpPr>
            <a:spLocks noGrp="1"/>
          </p:cNvSpPr>
          <p:nvPr>
            <p:ph type="body" sz="quarter" idx="10"/>
          </p:nvPr>
        </p:nvSpPr>
        <p:spPr>
          <a:xfrm>
            <a:off x="846000" y="4078255"/>
            <a:ext cx="5346157" cy="635000"/>
          </a:xfrm>
        </p:spPr>
        <p:txBody>
          <a:bodyPr/>
          <a:lstStyle>
            <a:lvl1pPr marL="0" indent="0" algn="l">
              <a:buNone/>
              <a:defRPr>
                <a:solidFill>
                  <a:schemeClr val="tx2"/>
                </a:solidFill>
              </a:defRPr>
            </a:lvl1pPr>
          </a:lstStyle>
          <a:p>
            <a:pPr lvl="0"/>
            <a:r>
              <a:rPr lang="nl-NL"/>
              <a:t>Klik om de modelstijlen te bewerken</a:t>
            </a:r>
          </a:p>
        </p:txBody>
      </p:sp>
      <p:pic>
        <p:nvPicPr>
          <p:cNvPr id="17" name="Afbeelding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000" y="6264000"/>
            <a:ext cx="2426807" cy="302400"/>
          </a:xfrm>
          <a:prstGeom prst="rect">
            <a:avLst/>
          </a:prstGeom>
        </p:spPr>
      </p:pic>
      <p:sp>
        <p:nvSpPr>
          <p:cNvPr id="9" name="Rechthoek 8"/>
          <p:cNvSpPr/>
          <p:nvPr userDrawn="1"/>
        </p:nvSpPr>
        <p:spPr>
          <a:xfrm>
            <a:off x="522000" y="594000"/>
            <a:ext cx="8100000" cy="5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845441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r>
              <a:rPr lang="nl-NL"/>
              <a:t>03-06-2023</a:t>
            </a:r>
          </a:p>
        </p:txBody>
      </p:sp>
      <p:sp>
        <p:nvSpPr>
          <p:cNvPr id="5" name="Tijdelijke aanduiding voor voettekst 4"/>
          <p:cNvSpPr>
            <a:spLocks noGrp="1"/>
          </p:cNvSpPr>
          <p:nvPr>
            <p:ph type="ftr" sz="quarter" idx="11"/>
          </p:nvPr>
        </p:nvSpPr>
        <p:spPr/>
        <p:txBody>
          <a:bodyPr/>
          <a:lstStyle/>
          <a:p>
            <a:r>
              <a:rPr lang="nl-NL"/>
              <a:t>Nefrotisch Syndroom</a:t>
            </a:r>
          </a:p>
        </p:txBody>
      </p:sp>
      <p:sp>
        <p:nvSpPr>
          <p:cNvPr id="7" name="Tijdelijke aanduiding voor dianummer 5"/>
          <p:cNvSpPr>
            <a:spLocks noGrp="1"/>
          </p:cNvSpPr>
          <p:nvPr>
            <p:ph type="sldNum" sz="quarter" idx="4"/>
          </p:nvPr>
        </p:nvSpPr>
        <p:spPr>
          <a:xfrm>
            <a:off x="522000" y="6414409"/>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Pagina </a:t>
            </a:r>
            <a:fld id="{7FC9B413-936F-403B-BC98-20250EBFF374}" type="slidenum">
              <a:rPr lang="nl-NL" smtClean="0"/>
              <a:pPr/>
              <a:t>‹nr.›</a:t>
            </a:fld>
            <a:endParaRPr lang="nl-NL" dirty="0"/>
          </a:p>
        </p:txBody>
      </p:sp>
    </p:spTree>
    <p:extLst>
      <p:ext uri="{BB962C8B-B14F-4D97-AF65-F5344CB8AC3E}">
        <p14:creationId xmlns:p14="http://schemas.microsoft.com/office/powerpoint/2010/main" val="2781968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ofdstukdi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r>
              <a:rPr lang="nl-NL"/>
              <a:t>03-06-2023</a:t>
            </a:r>
            <a:endParaRPr lang="nl-NL" dirty="0"/>
          </a:p>
        </p:txBody>
      </p:sp>
      <p:sp>
        <p:nvSpPr>
          <p:cNvPr id="4" name="Tijdelijke aanduiding voor voettekst 3"/>
          <p:cNvSpPr>
            <a:spLocks noGrp="1"/>
          </p:cNvSpPr>
          <p:nvPr>
            <p:ph type="ftr" sz="quarter" idx="11"/>
          </p:nvPr>
        </p:nvSpPr>
        <p:spPr/>
        <p:txBody>
          <a:bodyPr/>
          <a:lstStyle/>
          <a:p>
            <a:r>
              <a:rPr lang="nl-NL"/>
              <a:t>Nefrotisch Syndroom</a:t>
            </a:r>
            <a:endParaRPr lang="nl-NL" dirty="0"/>
          </a:p>
        </p:txBody>
      </p:sp>
      <p:sp>
        <p:nvSpPr>
          <p:cNvPr id="5" name="Tijdelijke aanduiding voor dianummer 4"/>
          <p:cNvSpPr>
            <a:spLocks noGrp="1"/>
          </p:cNvSpPr>
          <p:nvPr>
            <p:ph type="sldNum" sz="quarter" idx="12"/>
          </p:nvPr>
        </p:nvSpPr>
        <p:spPr/>
        <p:txBody>
          <a:bodyPr/>
          <a:lstStyle/>
          <a:p>
            <a:r>
              <a:rPr lang="nl-NL"/>
              <a:t>Pagina </a:t>
            </a:r>
            <a:fld id="{7FC9B413-936F-403B-BC98-20250EBFF374}" type="slidenum">
              <a:rPr lang="nl-NL" smtClean="0"/>
              <a:pPr/>
              <a:t>‹nr.›</a:t>
            </a:fld>
            <a:endParaRPr lang="nl-NL" dirty="0"/>
          </a:p>
        </p:txBody>
      </p:sp>
      <p:sp>
        <p:nvSpPr>
          <p:cNvPr id="6" name="Ondertitel 2"/>
          <p:cNvSpPr>
            <a:spLocks noGrp="1"/>
          </p:cNvSpPr>
          <p:nvPr>
            <p:ph type="subTitle" idx="1"/>
          </p:nvPr>
        </p:nvSpPr>
        <p:spPr>
          <a:xfrm>
            <a:off x="522000" y="1650209"/>
            <a:ext cx="8100000" cy="533400"/>
          </a:xfrm>
        </p:spPr>
        <p:txBody>
          <a:bodyPr>
            <a:noAutofit/>
          </a:bodyPr>
          <a:lstStyle>
            <a:lvl1pPr marL="0" indent="0" algn="l">
              <a:lnSpc>
                <a:spcPts val="4200"/>
              </a:lnSpc>
              <a:buNone/>
              <a:defRPr sz="4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nl-NL" dirty="0"/>
          </a:p>
        </p:txBody>
      </p:sp>
    </p:spTree>
    <p:extLst>
      <p:ext uri="{BB962C8B-B14F-4D97-AF65-F5344CB8AC3E}">
        <p14:creationId xmlns:p14="http://schemas.microsoft.com/office/powerpoint/2010/main" val="808550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dia met grafiek">
    <p:spTree>
      <p:nvGrpSpPr>
        <p:cNvPr id="1" name=""/>
        <p:cNvGrpSpPr/>
        <p:nvPr/>
      </p:nvGrpSpPr>
      <p:grpSpPr>
        <a:xfrm>
          <a:off x="0" y="0"/>
          <a:ext cx="0" cy="0"/>
          <a:chOff x="0" y="0"/>
          <a:chExt cx="0" cy="0"/>
        </a:xfrm>
      </p:grpSpPr>
      <p:sp>
        <p:nvSpPr>
          <p:cNvPr id="2" name="Titel 1"/>
          <p:cNvSpPr>
            <a:spLocks noGrp="1"/>
          </p:cNvSpPr>
          <p:nvPr>
            <p:ph type="title"/>
          </p:nvPr>
        </p:nvSpPr>
        <p:spPr>
          <a:xfrm>
            <a:off x="522000" y="1004344"/>
            <a:ext cx="8100000" cy="533400"/>
          </a:xfrm>
        </p:spPr>
        <p:txBody>
          <a:bodyPr/>
          <a:lstStyle/>
          <a:p>
            <a:r>
              <a:rPr lang="nl-NL"/>
              <a:t>Klik om de stijl te bewerken</a:t>
            </a:r>
            <a:endParaRPr lang="nl-NL" dirty="0"/>
          </a:p>
        </p:txBody>
      </p:sp>
      <p:sp>
        <p:nvSpPr>
          <p:cNvPr id="5" name="Tijdelijke aanduiding voor datum 4"/>
          <p:cNvSpPr>
            <a:spLocks noGrp="1"/>
          </p:cNvSpPr>
          <p:nvPr>
            <p:ph type="dt" sz="half" idx="10"/>
          </p:nvPr>
        </p:nvSpPr>
        <p:spPr/>
        <p:txBody>
          <a:bodyPr/>
          <a:lstStyle/>
          <a:p>
            <a:r>
              <a:rPr lang="nl-NL"/>
              <a:t>03-06-2023</a:t>
            </a:r>
          </a:p>
        </p:txBody>
      </p:sp>
      <p:sp>
        <p:nvSpPr>
          <p:cNvPr id="6" name="Tijdelijke aanduiding voor voettekst 5"/>
          <p:cNvSpPr>
            <a:spLocks noGrp="1"/>
          </p:cNvSpPr>
          <p:nvPr>
            <p:ph type="ftr" sz="quarter" idx="11"/>
          </p:nvPr>
        </p:nvSpPr>
        <p:spPr/>
        <p:txBody>
          <a:bodyPr/>
          <a:lstStyle/>
          <a:p>
            <a:r>
              <a:rPr lang="nl-NL"/>
              <a:t>Nefrotisch Syndroom</a:t>
            </a:r>
          </a:p>
        </p:txBody>
      </p:sp>
      <p:sp>
        <p:nvSpPr>
          <p:cNvPr id="9" name="Tijdelijke aanduiding voor grafiek 8"/>
          <p:cNvSpPr>
            <a:spLocks noGrp="1"/>
          </p:cNvSpPr>
          <p:nvPr>
            <p:ph type="chart" sz="quarter" idx="13"/>
          </p:nvPr>
        </p:nvSpPr>
        <p:spPr>
          <a:xfrm>
            <a:off x="4647600" y="1652400"/>
            <a:ext cx="3974900" cy="4125600"/>
          </a:xfrm>
        </p:spPr>
        <p:txBody>
          <a:bodyPr/>
          <a:lstStyle>
            <a:lvl1pPr marL="0" indent="0">
              <a:buNone/>
              <a:defRPr/>
            </a:lvl1pPr>
          </a:lstStyle>
          <a:p>
            <a:r>
              <a:rPr lang="nl-NL"/>
              <a:t>Klik op het pictogram als u een grafiek wilt toevoegen</a:t>
            </a:r>
            <a:endParaRPr lang="nl-NL" dirty="0"/>
          </a:p>
        </p:txBody>
      </p:sp>
      <p:sp>
        <p:nvSpPr>
          <p:cNvPr id="11" name="Tijdelijke aanduiding voor tekst 10"/>
          <p:cNvSpPr>
            <a:spLocks noGrp="1"/>
          </p:cNvSpPr>
          <p:nvPr>
            <p:ph type="body" sz="quarter" idx="14"/>
          </p:nvPr>
        </p:nvSpPr>
        <p:spPr>
          <a:xfrm>
            <a:off x="522288" y="1652001"/>
            <a:ext cx="4039200" cy="4124912"/>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5" name="Tijdelijke aanduiding voor dianummer 5"/>
          <p:cNvSpPr>
            <a:spLocks noGrp="1"/>
          </p:cNvSpPr>
          <p:nvPr>
            <p:ph type="sldNum" sz="quarter" idx="4"/>
          </p:nvPr>
        </p:nvSpPr>
        <p:spPr>
          <a:xfrm>
            <a:off x="522000" y="6414409"/>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Pagina </a:t>
            </a:r>
            <a:fld id="{7FC9B413-936F-403B-BC98-20250EBFF374}" type="slidenum">
              <a:rPr lang="nl-NL" smtClean="0"/>
              <a:pPr/>
              <a:t>‹nr.›</a:t>
            </a:fld>
            <a:endParaRPr lang="nl-NL" dirty="0"/>
          </a:p>
        </p:txBody>
      </p:sp>
    </p:spTree>
    <p:extLst>
      <p:ext uri="{BB962C8B-B14F-4D97-AF65-F5344CB8AC3E}">
        <p14:creationId xmlns:p14="http://schemas.microsoft.com/office/powerpoint/2010/main" val="3101451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dia met beeld">
    <p:spTree>
      <p:nvGrpSpPr>
        <p:cNvPr id="1" name=""/>
        <p:cNvGrpSpPr/>
        <p:nvPr/>
      </p:nvGrpSpPr>
      <p:grpSpPr>
        <a:xfrm>
          <a:off x="0" y="0"/>
          <a:ext cx="0" cy="0"/>
          <a:chOff x="0" y="0"/>
          <a:chExt cx="0" cy="0"/>
        </a:xfrm>
      </p:grpSpPr>
      <p:sp>
        <p:nvSpPr>
          <p:cNvPr id="2" name="Titel 1"/>
          <p:cNvSpPr>
            <a:spLocks noGrp="1"/>
          </p:cNvSpPr>
          <p:nvPr>
            <p:ph type="title"/>
          </p:nvPr>
        </p:nvSpPr>
        <p:spPr>
          <a:xfrm>
            <a:off x="522000" y="1004344"/>
            <a:ext cx="8100000" cy="533400"/>
          </a:xfrm>
        </p:spPr>
        <p:txBody>
          <a:bodyPr/>
          <a:lstStyle/>
          <a:p>
            <a:r>
              <a:rPr lang="nl-NL"/>
              <a:t>Klik om de stijl te bewerken</a:t>
            </a:r>
            <a:endParaRPr lang="nl-NL" dirty="0"/>
          </a:p>
        </p:txBody>
      </p:sp>
      <p:sp>
        <p:nvSpPr>
          <p:cNvPr id="5" name="Tijdelijke aanduiding voor datum 4"/>
          <p:cNvSpPr>
            <a:spLocks noGrp="1"/>
          </p:cNvSpPr>
          <p:nvPr>
            <p:ph type="dt" sz="half" idx="10"/>
          </p:nvPr>
        </p:nvSpPr>
        <p:spPr/>
        <p:txBody>
          <a:bodyPr/>
          <a:lstStyle/>
          <a:p>
            <a:r>
              <a:rPr lang="nl-NL"/>
              <a:t>03-06-2023</a:t>
            </a:r>
          </a:p>
        </p:txBody>
      </p:sp>
      <p:sp>
        <p:nvSpPr>
          <p:cNvPr id="6" name="Tijdelijke aanduiding voor voettekst 5"/>
          <p:cNvSpPr>
            <a:spLocks noGrp="1"/>
          </p:cNvSpPr>
          <p:nvPr>
            <p:ph type="ftr" sz="quarter" idx="11"/>
          </p:nvPr>
        </p:nvSpPr>
        <p:spPr/>
        <p:txBody>
          <a:bodyPr/>
          <a:lstStyle/>
          <a:p>
            <a:r>
              <a:rPr lang="nl-NL"/>
              <a:t>Nefrotisch Syndroom</a:t>
            </a:r>
          </a:p>
        </p:txBody>
      </p:sp>
      <p:sp>
        <p:nvSpPr>
          <p:cNvPr id="11" name="Tijdelijke aanduiding voor tekst 10"/>
          <p:cNvSpPr>
            <a:spLocks noGrp="1"/>
          </p:cNvSpPr>
          <p:nvPr>
            <p:ph type="body" sz="quarter" idx="14"/>
          </p:nvPr>
        </p:nvSpPr>
        <p:spPr>
          <a:xfrm>
            <a:off x="522288" y="1652400"/>
            <a:ext cx="4039200" cy="41256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afbeelding 3"/>
          <p:cNvSpPr>
            <a:spLocks noGrp="1"/>
          </p:cNvSpPr>
          <p:nvPr>
            <p:ph type="pic" sz="quarter" idx="15"/>
          </p:nvPr>
        </p:nvSpPr>
        <p:spPr>
          <a:xfrm>
            <a:off x="4647600" y="1652400"/>
            <a:ext cx="3974900" cy="4125600"/>
          </a:xfrm>
        </p:spPr>
        <p:txBody>
          <a:bodyPr/>
          <a:lstStyle>
            <a:lvl1pPr marL="0" indent="0">
              <a:buNone/>
              <a:defRPr/>
            </a:lvl1pPr>
          </a:lstStyle>
          <a:p>
            <a:r>
              <a:rPr lang="nl-NL"/>
              <a:t>Klik op het pictogram als u een afbeelding wilt toevoegen</a:t>
            </a:r>
            <a:endParaRPr lang="nl-NL" dirty="0"/>
          </a:p>
        </p:txBody>
      </p:sp>
      <p:sp>
        <p:nvSpPr>
          <p:cNvPr id="10" name="Tijdelijke aanduiding voor dianummer 5"/>
          <p:cNvSpPr>
            <a:spLocks noGrp="1"/>
          </p:cNvSpPr>
          <p:nvPr>
            <p:ph type="sldNum" sz="quarter" idx="4"/>
          </p:nvPr>
        </p:nvSpPr>
        <p:spPr>
          <a:xfrm>
            <a:off x="522000" y="6414409"/>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Pagina </a:t>
            </a:r>
            <a:fld id="{7FC9B413-936F-403B-BC98-20250EBFF374}" type="slidenum">
              <a:rPr lang="nl-NL" smtClean="0"/>
              <a:pPr/>
              <a:t>‹nr.›</a:t>
            </a:fld>
            <a:endParaRPr lang="nl-NL" dirty="0"/>
          </a:p>
        </p:txBody>
      </p:sp>
    </p:spTree>
    <p:extLst>
      <p:ext uri="{BB962C8B-B14F-4D97-AF65-F5344CB8AC3E}">
        <p14:creationId xmlns:p14="http://schemas.microsoft.com/office/powerpoint/2010/main" val="1457219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eelddia met titel">
    <p:spTree>
      <p:nvGrpSpPr>
        <p:cNvPr id="1" name=""/>
        <p:cNvGrpSpPr/>
        <p:nvPr/>
      </p:nvGrpSpPr>
      <p:grpSpPr>
        <a:xfrm>
          <a:off x="0" y="0"/>
          <a:ext cx="0" cy="0"/>
          <a:chOff x="0" y="0"/>
          <a:chExt cx="0" cy="0"/>
        </a:xfrm>
      </p:grpSpPr>
      <p:sp>
        <p:nvSpPr>
          <p:cNvPr id="2" name="Titel 1"/>
          <p:cNvSpPr>
            <a:spLocks noGrp="1"/>
          </p:cNvSpPr>
          <p:nvPr>
            <p:ph type="title"/>
          </p:nvPr>
        </p:nvSpPr>
        <p:spPr>
          <a:xfrm>
            <a:off x="522000" y="1004344"/>
            <a:ext cx="8100000" cy="533400"/>
          </a:xfrm>
        </p:spPr>
        <p:txBody>
          <a:bodyPr/>
          <a:lstStyle/>
          <a:p>
            <a:r>
              <a:rPr lang="nl-NL"/>
              <a:t>Klik om de stijl te bewerken</a:t>
            </a:r>
            <a:endParaRPr lang="nl-NL" dirty="0"/>
          </a:p>
        </p:txBody>
      </p:sp>
      <p:sp>
        <p:nvSpPr>
          <p:cNvPr id="5" name="Tijdelijke aanduiding voor datum 4"/>
          <p:cNvSpPr>
            <a:spLocks noGrp="1"/>
          </p:cNvSpPr>
          <p:nvPr>
            <p:ph type="dt" sz="half" idx="10"/>
          </p:nvPr>
        </p:nvSpPr>
        <p:spPr/>
        <p:txBody>
          <a:bodyPr/>
          <a:lstStyle/>
          <a:p>
            <a:r>
              <a:rPr lang="nl-NL"/>
              <a:t>03-06-2023</a:t>
            </a:r>
          </a:p>
        </p:txBody>
      </p:sp>
      <p:sp>
        <p:nvSpPr>
          <p:cNvPr id="6" name="Tijdelijke aanduiding voor voettekst 5"/>
          <p:cNvSpPr>
            <a:spLocks noGrp="1"/>
          </p:cNvSpPr>
          <p:nvPr>
            <p:ph type="ftr" sz="quarter" idx="11"/>
          </p:nvPr>
        </p:nvSpPr>
        <p:spPr/>
        <p:txBody>
          <a:bodyPr/>
          <a:lstStyle/>
          <a:p>
            <a:r>
              <a:rPr lang="nl-NL"/>
              <a:t>Nefrotisch Syndroom</a:t>
            </a:r>
          </a:p>
        </p:txBody>
      </p:sp>
      <p:sp>
        <p:nvSpPr>
          <p:cNvPr id="4" name="Tijdelijke aanduiding voor afbeelding 3"/>
          <p:cNvSpPr>
            <a:spLocks noGrp="1"/>
          </p:cNvSpPr>
          <p:nvPr>
            <p:ph type="pic" sz="quarter" idx="15"/>
          </p:nvPr>
        </p:nvSpPr>
        <p:spPr>
          <a:xfrm>
            <a:off x="521500" y="1652400"/>
            <a:ext cx="8101000" cy="4125600"/>
          </a:xfrm>
        </p:spPr>
        <p:txBody>
          <a:bodyPr/>
          <a:lstStyle>
            <a:lvl1pPr marL="0" indent="0">
              <a:buNone/>
              <a:defRPr/>
            </a:lvl1pPr>
          </a:lstStyle>
          <a:p>
            <a:r>
              <a:rPr lang="nl-NL"/>
              <a:t>Klik op het pictogram als u een afbeelding wilt toevoegen</a:t>
            </a:r>
            <a:endParaRPr lang="nl-NL" dirty="0"/>
          </a:p>
        </p:txBody>
      </p:sp>
      <p:sp>
        <p:nvSpPr>
          <p:cNvPr id="8" name="Tijdelijke aanduiding voor dianummer 5"/>
          <p:cNvSpPr>
            <a:spLocks noGrp="1"/>
          </p:cNvSpPr>
          <p:nvPr>
            <p:ph type="sldNum" sz="quarter" idx="4"/>
          </p:nvPr>
        </p:nvSpPr>
        <p:spPr>
          <a:xfrm>
            <a:off x="522000" y="6414409"/>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Pagina </a:t>
            </a:r>
            <a:fld id="{7FC9B413-936F-403B-BC98-20250EBFF374}" type="slidenum">
              <a:rPr lang="nl-NL" smtClean="0"/>
              <a:pPr/>
              <a:t>‹nr.›</a:t>
            </a:fld>
            <a:endParaRPr lang="nl-NL" dirty="0"/>
          </a:p>
        </p:txBody>
      </p:sp>
    </p:spTree>
    <p:extLst>
      <p:ext uri="{BB962C8B-B14F-4D97-AF65-F5344CB8AC3E}">
        <p14:creationId xmlns:p14="http://schemas.microsoft.com/office/powerpoint/2010/main" val="347330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elddia zonder titel">
    <p:spTree>
      <p:nvGrpSpPr>
        <p:cNvPr id="1" name=""/>
        <p:cNvGrpSpPr/>
        <p:nvPr/>
      </p:nvGrpSpPr>
      <p:grpSpPr>
        <a:xfrm>
          <a:off x="0" y="0"/>
          <a:ext cx="0" cy="0"/>
          <a:chOff x="0" y="0"/>
          <a:chExt cx="0" cy="0"/>
        </a:xfrm>
      </p:grpSpPr>
      <p:sp>
        <p:nvSpPr>
          <p:cNvPr id="5" name="Tijdelijke aanduiding voor datum 4"/>
          <p:cNvSpPr>
            <a:spLocks noGrp="1"/>
          </p:cNvSpPr>
          <p:nvPr>
            <p:ph type="dt" sz="half" idx="10"/>
          </p:nvPr>
        </p:nvSpPr>
        <p:spPr/>
        <p:txBody>
          <a:bodyPr/>
          <a:lstStyle/>
          <a:p>
            <a:r>
              <a:rPr lang="nl-NL"/>
              <a:t>03-06-2023</a:t>
            </a:r>
          </a:p>
        </p:txBody>
      </p:sp>
      <p:sp>
        <p:nvSpPr>
          <p:cNvPr id="6" name="Tijdelijke aanduiding voor voettekst 5"/>
          <p:cNvSpPr>
            <a:spLocks noGrp="1"/>
          </p:cNvSpPr>
          <p:nvPr>
            <p:ph type="ftr" sz="quarter" idx="11"/>
          </p:nvPr>
        </p:nvSpPr>
        <p:spPr/>
        <p:txBody>
          <a:bodyPr/>
          <a:lstStyle/>
          <a:p>
            <a:r>
              <a:rPr lang="nl-NL"/>
              <a:t>Nefrotisch Syndroom</a:t>
            </a:r>
          </a:p>
        </p:txBody>
      </p:sp>
      <p:sp>
        <p:nvSpPr>
          <p:cNvPr id="4" name="Tijdelijke aanduiding voor afbeelding 3"/>
          <p:cNvSpPr>
            <a:spLocks noGrp="1"/>
          </p:cNvSpPr>
          <p:nvPr>
            <p:ph type="pic" sz="quarter" idx="15"/>
          </p:nvPr>
        </p:nvSpPr>
        <p:spPr>
          <a:xfrm>
            <a:off x="521500" y="592931"/>
            <a:ext cx="8101000" cy="5185069"/>
          </a:xfrm>
          <a:solidFill>
            <a:schemeClr val="bg1"/>
          </a:solidFill>
        </p:spPr>
        <p:txBody>
          <a:bodyPr/>
          <a:lstStyle>
            <a:lvl1pPr marL="0" indent="0">
              <a:buNone/>
              <a:defRPr/>
            </a:lvl1pPr>
          </a:lstStyle>
          <a:p>
            <a:r>
              <a:rPr lang="nl-NL"/>
              <a:t>Klik op het pictogram als u een afbeelding wilt toevoegen</a:t>
            </a:r>
            <a:endParaRPr lang="nl-NL" dirty="0"/>
          </a:p>
        </p:txBody>
      </p:sp>
      <p:sp>
        <p:nvSpPr>
          <p:cNvPr id="8" name="Tijdelijke aanduiding voor dianummer 5"/>
          <p:cNvSpPr>
            <a:spLocks noGrp="1"/>
          </p:cNvSpPr>
          <p:nvPr>
            <p:ph type="sldNum" sz="quarter" idx="4"/>
          </p:nvPr>
        </p:nvSpPr>
        <p:spPr>
          <a:xfrm>
            <a:off x="522000" y="6414409"/>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Pagina </a:t>
            </a:r>
            <a:fld id="{7FC9B413-936F-403B-BC98-20250EBFF374}" type="slidenum">
              <a:rPr lang="nl-NL" smtClean="0"/>
              <a:pPr/>
              <a:t>‹nr.›</a:t>
            </a:fld>
            <a:endParaRPr lang="nl-NL" dirty="0"/>
          </a:p>
        </p:txBody>
      </p:sp>
    </p:spTree>
    <p:extLst>
      <p:ext uri="{BB962C8B-B14F-4D97-AF65-F5344CB8AC3E}">
        <p14:creationId xmlns:p14="http://schemas.microsoft.com/office/powerpoint/2010/main" val="3695853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eelddia">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5"/>
          </p:nvPr>
        </p:nvSpPr>
        <p:spPr>
          <a:xfrm>
            <a:off x="0" y="0"/>
            <a:ext cx="9144000" cy="6857999"/>
          </a:xfrm>
          <a:solidFill>
            <a:schemeClr val="bg1"/>
          </a:solidFill>
        </p:spPr>
        <p:txBody>
          <a:bodyPr/>
          <a:lstStyle>
            <a:lvl1pPr marL="0" indent="0">
              <a:buNone/>
              <a:defRPr/>
            </a:lvl1pPr>
          </a:lstStyle>
          <a:p>
            <a:r>
              <a:rPr lang="nl-NL"/>
              <a:t>Klik op het pictogram als u een afbeelding wilt toevoegen</a:t>
            </a:r>
            <a:endParaRPr lang="nl-NL" dirty="0"/>
          </a:p>
        </p:txBody>
      </p:sp>
      <p:grpSp>
        <p:nvGrpSpPr>
          <p:cNvPr id="25" name="Groep 24"/>
          <p:cNvGrpSpPr/>
          <p:nvPr userDrawn="1"/>
        </p:nvGrpSpPr>
        <p:grpSpPr>
          <a:xfrm>
            <a:off x="5867400" y="6264275"/>
            <a:ext cx="2427288" cy="301626"/>
            <a:chOff x="5867400" y="6264275"/>
            <a:chExt cx="2427288" cy="301626"/>
          </a:xfrm>
        </p:grpSpPr>
        <p:sp>
          <p:nvSpPr>
            <p:cNvPr id="15" name="Freeform 10"/>
            <p:cNvSpPr>
              <a:spLocks noEditPoints="1"/>
            </p:cNvSpPr>
            <p:nvPr userDrawn="1"/>
          </p:nvSpPr>
          <p:spPr bwMode="auto">
            <a:xfrm>
              <a:off x="5867400" y="6264275"/>
              <a:ext cx="258763" cy="295275"/>
            </a:xfrm>
            <a:custGeom>
              <a:avLst/>
              <a:gdLst>
                <a:gd name="T0" fmla="*/ 389 w 407"/>
                <a:gd name="T1" fmla="*/ 424 h 463"/>
                <a:gd name="T2" fmla="*/ 352 w 407"/>
                <a:gd name="T3" fmla="*/ 397 h 463"/>
                <a:gd name="T4" fmla="*/ 248 w 407"/>
                <a:gd name="T5" fmla="*/ 229 h 463"/>
                <a:gd name="T6" fmla="*/ 346 w 407"/>
                <a:gd name="T7" fmla="*/ 108 h 463"/>
                <a:gd name="T8" fmla="*/ 185 w 407"/>
                <a:gd name="T9" fmla="*/ 0 h 463"/>
                <a:gd name="T10" fmla="*/ 8 w 407"/>
                <a:gd name="T11" fmla="*/ 0 h 463"/>
                <a:gd name="T12" fmla="*/ 0 w 407"/>
                <a:gd name="T13" fmla="*/ 11 h 463"/>
                <a:gd name="T14" fmla="*/ 0 w 407"/>
                <a:gd name="T15" fmla="*/ 24 h 463"/>
                <a:gd name="T16" fmla="*/ 17 w 407"/>
                <a:gd name="T17" fmla="*/ 39 h 463"/>
                <a:gd name="T18" fmla="*/ 46 w 407"/>
                <a:gd name="T19" fmla="*/ 47 h 463"/>
                <a:gd name="T20" fmla="*/ 46 w 407"/>
                <a:gd name="T21" fmla="*/ 417 h 463"/>
                <a:gd name="T22" fmla="*/ 17 w 407"/>
                <a:gd name="T23" fmla="*/ 424 h 463"/>
                <a:gd name="T24" fmla="*/ 0 w 407"/>
                <a:gd name="T25" fmla="*/ 440 h 463"/>
                <a:gd name="T26" fmla="*/ 0 w 407"/>
                <a:gd name="T27" fmla="*/ 453 h 463"/>
                <a:gd name="T28" fmla="*/ 8 w 407"/>
                <a:gd name="T29" fmla="*/ 463 h 463"/>
                <a:gd name="T30" fmla="*/ 167 w 407"/>
                <a:gd name="T31" fmla="*/ 463 h 463"/>
                <a:gd name="T32" fmla="*/ 176 w 407"/>
                <a:gd name="T33" fmla="*/ 453 h 463"/>
                <a:gd name="T34" fmla="*/ 176 w 407"/>
                <a:gd name="T35" fmla="*/ 440 h 463"/>
                <a:gd name="T36" fmla="*/ 158 w 407"/>
                <a:gd name="T37" fmla="*/ 424 h 463"/>
                <a:gd name="T38" fmla="*/ 129 w 407"/>
                <a:gd name="T39" fmla="*/ 417 h 463"/>
                <a:gd name="T40" fmla="*/ 129 w 407"/>
                <a:gd name="T41" fmla="*/ 242 h 463"/>
                <a:gd name="T42" fmla="*/ 171 w 407"/>
                <a:gd name="T43" fmla="*/ 242 h 463"/>
                <a:gd name="T44" fmla="*/ 287 w 407"/>
                <a:gd name="T45" fmla="*/ 452 h 463"/>
                <a:gd name="T46" fmla="*/ 309 w 407"/>
                <a:gd name="T47" fmla="*/ 463 h 463"/>
                <a:gd name="T48" fmla="*/ 398 w 407"/>
                <a:gd name="T49" fmla="*/ 463 h 463"/>
                <a:gd name="T50" fmla="*/ 407 w 407"/>
                <a:gd name="T51" fmla="*/ 453 h 463"/>
                <a:gd name="T52" fmla="*/ 407 w 407"/>
                <a:gd name="T53" fmla="*/ 440 h 463"/>
                <a:gd name="T54" fmla="*/ 389 w 407"/>
                <a:gd name="T55" fmla="*/ 424 h 463"/>
                <a:gd name="T56" fmla="*/ 145 w 407"/>
                <a:gd name="T57" fmla="*/ 203 h 463"/>
                <a:gd name="T58" fmla="*/ 130 w 407"/>
                <a:gd name="T59" fmla="*/ 203 h 463"/>
                <a:gd name="T60" fmla="*/ 130 w 407"/>
                <a:gd name="T61" fmla="*/ 43 h 463"/>
                <a:gd name="T62" fmla="*/ 162 w 407"/>
                <a:gd name="T63" fmla="*/ 43 h 463"/>
                <a:gd name="T64" fmla="*/ 257 w 407"/>
                <a:gd name="T65" fmla="*/ 121 h 463"/>
                <a:gd name="T66" fmla="*/ 145 w 407"/>
                <a:gd name="T67" fmla="*/ 203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63">
                  <a:moveTo>
                    <a:pt x="389" y="424"/>
                  </a:moveTo>
                  <a:cubicBezTo>
                    <a:pt x="371" y="420"/>
                    <a:pt x="367" y="417"/>
                    <a:pt x="352" y="397"/>
                  </a:cubicBezTo>
                  <a:cubicBezTo>
                    <a:pt x="330" y="367"/>
                    <a:pt x="278" y="292"/>
                    <a:pt x="248" y="229"/>
                  </a:cubicBezTo>
                  <a:cubicBezTo>
                    <a:pt x="304" y="209"/>
                    <a:pt x="346" y="170"/>
                    <a:pt x="346" y="108"/>
                  </a:cubicBezTo>
                  <a:cubicBezTo>
                    <a:pt x="346" y="20"/>
                    <a:pt x="261" y="0"/>
                    <a:pt x="185" y="0"/>
                  </a:cubicBezTo>
                  <a:cubicBezTo>
                    <a:pt x="8" y="0"/>
                    <a:pt x="8" y="0"/>
                    <a:pt x="8" y="0"/>
                  </a:cubicBezTo>
                  <a:cubicBezTo>
                    <a:pt x="1" y="0"/>
                    <a:pt x="0" y="4"/>
                    <a:pt x="0" y="11"/>
                  </a:cubicBezTo>
                  <a:cubicBezTo>
                    <a:pt x="0" y="24"/>
                    <a:pt x="0" y="24"/>
                    <a:pt x="0" y="24"/>
                  </a:cubicBezTo>
                  <a:cubicBezTo>
                    <a:pt x="0" y="35"/>
                    <a:pt x="4" y="35"/>
                    <a:pt x="17" y="39"/>
                  </a:cubicBezTo>
                  <a:cubicBezTo>
                    <a:pt x="46" y="47"/>
                    <a:pt x="46" y="47"/>
                    <a:pt x="46" y="47"/>
                  </a:cubicBezTo>
                  <a:cubicBezTo>
                    <a:pt x="46" y="417"/>
                    <a:pt x="46" y="417"/>
                    <a:pt x="46" y="417"/>
                  </a:cubicBezTo>
                  <a:cubicBezTo>
                    <a:pt x="17" y="424"/>
                    <a:pt x="17" y="424"/>
                    <a:pt x="17" y="424"/>
                  </a:cubicBezTo>
                  <a:cubicBezTo>
                    <a:pt x="4" y="428"/>
                    <a:pt x="0" y="429"/>
                    <a:pt x="0" y="440"/>
                  </a:cubicBezTo>
                  <a:cubicBezTo>
                    <a:pt x="0" y="453"/>
                    <a:pt x="0" y="453"/>
                    <a:pt x="0" y="453"/>
                  </a:cubicBezTo>
                  <a:cubicBezTo>
                    <a:pt x="0" y="459"/>
                    <a:pt x="1" y="463"/>
                    <a:pt x="8" y="463"/>
                  </a:cubicBezTo>
                  <a:cubicBezTo>
                    <a:pt x="167" y="463"/>
                    <a:pt x="167" y="463"/>
                    <a:pt x="167" y="463"/>
                  </a:cubicBezTo>
                  <a:cubicBezTo>
                    <a:pt x="175" y="463"/>
                    <a:pt x="176" y="459"/>
                    <a:pt x="176" y="453"/>
                  </a:cubicBezTo>
                  <a:cubicBezTo>
                    <a:pt x="176" y="440"/>
                    <a:pt x="176" y="440"/>
                    <a:pt x="176" y="440"/>
                  </a:cubicBezTo>
                  <a:cubicBezTo>
                    <a:pt x="176" y="429"/>
                    <a:pt x="172" y="428"/>
                    <a:pt x="158" y="424"/>
                  </a:cubicBezTo>
                  <a:cubicBezTo>
                    <a:pt x="129" y="417"/>
                    <a:pt x="129" y="417"/>
                    <a:pt x="129" y="417"/>
                  </a:cubicBezTo>
                  <a:cubicBezTo>
                    <a:pt x="129" y="242"/>
                    <a:pt x="129" y="242"/>
                    <a:pt x="129" y="242"/>
                  </a:cubicBezTo>
                  <a:cubicBezTo>
                    <a:pt x="171" y="242"/>
                    <a:pt x="171" y="242"/>
                    <a:pt x="171" y="242"/>
                  </a:cubicBezTo>
                  <a:cubicBezTo>
                    <a:pt x="201" y="311"/>
                    <a:pt x="266" y="424"/>
                    <a:pt x="287" y="452"/>
                  </a:cubicBezTo>
                  <a:cubicBezTo>
                    <a:pt x="295" y="463"/>
                    <a:pt x="298" y="463"/>
                    <a:pt x="309" y="463"/>
                  </a:cubicBezTo>
                  <a:cubicBezTo>
                    <a:pt x="398" y="463"/>
                    <a:pt x="398" y="463"/>
                    <a:pt x="398" y="463"/>
                  </a:cubicBezTo>
                  <a:cubicBezTo>
                    <a:pt x="406" y="463"/>
                    <a:pt x="407" y="459"/>
                    <a:pt x="407" y="453"/>
                  </a:cubicBezTo>
                  <a:cubicBezTo>
                    <a:pt x="407" y="440"/>
                    <a:pt x="407" y="440"/>
                    <a:pt x="407" y="440"/>
                  </a:cubicBezTo>
                  <a:cubicBezTo>
                    <a:pt x="407" y="427"/>
                    <a:pt x="400" y="428"/>
                    <a:pt x="389" y="424"/>
                  </a:cubicBezTo>
                  <a:close/>
                  <a:moveTo>
                    <a:pt x="145" y="203"/>
                  </a:moveTo>
                  <a:cubicBezTo>
                    <a:pt x="130" y="203"/>
                    <a:pt x="130" y="203"/>
                    <a:pt x="130" y="203"/>
                  </a:cubicBezTo>
                  <a:cubicBezTo>
                    <a:pt x="130" y="43"/>
                    <a:pt x="130" y="43"/>
                    <a:pt x="130" y="43"/>
                  </a:cubicBezTo>
                  <a:cubicBezTo>
                    <a:pt x="162" y="43"/>
                    <a:pt x="162" y="43"/>
                    <a:pt x="162" y="43"/>
                  </a:cubicBezTo>
                  <a:cubicBezTo>
                    <a:pt x="222" y="43"/>
                    <a:pt x="257" y="66"/>
                    <a:pt x="257" y="121"/>
                  </a:cubicBezTo>
                  <a:cubicBezTo>
                    <a:pt x="257" y="189"/>
                    <a:pt x="205" y="203"/>
                    <a:pt x="145" y="203"/>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16" name="Freeform 11"/>
            <p:cNvSpPr>
              <a:spLocks noEditPoints="1"/>
            </p:cNvSpPr>
            <p:nvPr userDrawn="1"/>
          </p:nvSpPr>
          <p:spPr bwMode="auto">
            <a:xfrm>
              <a:off x="6350000" y="6264275"/>
              <a:ext cx="220663" cy="301625"/>
            </a:xfrm>
            <a:custGeom>
              <a:avLst/>
              <a:gdLst>
                <a:gd name="T0" fmla="*/ 331 w 348"/>
                <a:gd name="T1" fmla="*/ 428 h 473"/>
                <a:gd name="T2" fmla="*/ 299 w 348"/>
                <a:gd name="T3" fmla="*/ 418 h 473"/>
                <a:gd name="T4" fmla="*/ 299 w 348"/>
                <a:gd name="T5" fmla="*/ 16 h 473"/>
                <a:gd name="T6" fmla="*/ 284 w 348"/>
                <a:gd name="T7" fmla="*/ 0 h 473"/>
                <a:gd name="T8" fmla="*/ 186 w 348"/>
                <a:gd name="T9" fmla="*/ 0 h 473"/>
                <a:gd name="T10" fmla="*/ 178 w 348"/>
                <a:gd name="T11" fmla="*/ 11 h 473"/>
                <a:gd name="T12" fmla="*/ 178 w 348"/>
                <a:gd name="T13" fmla="*/ 19 h 473"/>
                <a:gd name="T14" fmla="*/ 196 w 348"/>
                <a:gd name="T15" fmla="*/ 36 h 473"/>
                <a:gd name="T16" fmla="*/ 227 w 348"/>
                <a:gd name="T17" fmla="*/ 45 h 473"/>
                <a:gd name="T18" fmla="*/ 227 w 348"/>
                <a:gd name="T19" fmla="*/ 158 h 473"/>
                <a:gd name="T20" fmla="*/ 153 w 348"/>
                <a:gd name="T21" fmla="*/ 133 h 473"/>
                <a:gd name="T22" fmla="*/ 0 w 348"/>
                <a:gd name="T23" fmla="*/ 313 h 473"/>
                <a:gd name="T24" fmla="*/ 123 w 348"/>
                <a:gd name="T25" fmla="*/ 473 h 473"/>
                <a:gd name="T26" fmla="*/ 227 w 348"/>
                <a:gd name="T27" fmla="*/ 420 h 473"/>
                <a:gd name="T28" fmla="*/ 227 w 348"/>
                <a:gd name="T29" fmla="*/ 447 h 473"/>
                <a:gd name="T30" fmla="*/ 242 w 348"/>
                <a:gd name="T31" fmla="*/ 463 h 473"/>
                <a:gd name="T32" fmla="*/ 340 w 348"/>
                <a:gd name="T33" fmla="*/ 463 h 473"/>
                <a:gd name="T34" fmla="*/ 348 w 348"/>
                <a:gd name="T35" fmla="*/ 453 h 473"/>
                <a:gd name="T36" fmla="*/ 348 w 348"/>
                <a:gd name="T37" fmla="*/ 444 h 473"/>
                <a:gd name="T38" fmla="*/ 331 w 348"/>
                <a:gd name="T39" fmla="*/ 428 h 473"/>
                <a:gd name="T40" fmla="*/ 227 w 348"/>
                <a:gd name="T41" fmla="*/ 379 h 473"/>
                <a:gd name="T42" fmla="*/ 153 w 348"/>
                <a:gd name="T43" fmla="*/ 418 h 473"/>
                <a:gd name="T44" fmla="*/ 77 w 348"/>
                <a:gd name="T45" fmla="*/ 299 h 473"/>
                <a:gd name="T46" fmla="*/ 158 w 348"/>
                <a:gd name="T47" fmla="*/ 179 h 473"/>
                <a:gd name="T48" fmla="*/ 227 w 348"/>
                <a:gd name="T49" fmla="*/ 299 h 473"/>
                <a:gd name="T50" fmla="*/ 227 w 348"/>
                <a:gd name="T51" fmla="*/ 37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8" h="473">
                  <a:moveTo>
                    <a:pt x="331" y="428"/>
                  </a:moveTo>
                  <a:cubicBezTo>
                    <a:pt x="299" y="418"/>
                    <a:pt x="299" y="418"/>
                    <a:pt x="299" y="418"/>
                  </a:cubicBezTo>
                  <a:cubicBezTo>
                    <a:pt x="299" y="16"/>
                    <a:pt x="299" y="16"/>
                    <a:pt x="299" y="16"/>
                  </a:cubicBezTo>
                  <a:cubicBezTo>
                    <a:pt x="299" y="6"/>
                    <a:pt x="296" y="0"/>
                    <a:pt x="284" y="0"/>
                  </a:cubicBezTo>
                  <a:cubicBezTo>
                    <a:pt x="186" y="0"/>
                    <a:pt x="186" y="0"/>
                    <a:pt x="186" y="0"/>
                  </a:cubicBezTo>
                  <a:cubicBezTo>
                    <a:pt x="179" y="0"/>
                    <a:pt x="178" y="4"/>
                    <a:pt x="178" y="11"/>
                  </a:cubicBezTo>
                  <a:cubicBezTo>
                    <a:pt x="178" y="19"/>
                    <a:pt x="178" y="19"/>
                    <a:pt x="178" y="19"/>
                  </a:cubicBezTo>
                  <a:cubicBezTo>
                    <a:pt x="178" y="31"/>
                    <a:pt x="182" y="32"/>
                    <a:pt x="196" y="36"/>
                  </a:cubicBezTo>
                  <a:cubicBezTo>
                    <a:pt x="227" y="45"/>
                    <a:pt x="227" y="45"/>
                    <a:pt x="227" y="45"/>
                  </a:cubicBezTo>
                  <a:cubicBezTo>
                    <a:pt x="227" y="158"/>
                    <a:pt x="227" y="158"/>
                    <a:pt x="227" y="158"/>
                  </a:cubicBezTo>
                  <a:cubicBezTo>
                    <a:pt x="215" y="148"/>
                    <a:pt x="190" y="133"/>
                    <a:pt x="153" y="133"/>
                  </a:cubicBezTo>
                  <a:cubicBezTo>
                    <a:pt x="81" y="133"/>
                    <a:pt x="0" y="185"/>
                    <a:pt x="0" y="313"/>
                  </a:cubicBezTo>
                  <a:cubicBezTo>
                    <a:pt x="0" y="425"/>
                    <a:pt x="62" y="473"/>
                    <a:pt x="123" y="473"/>
                  </a:cubicBezTo>
                  <a:cubicBezTo>
                    <a:pt x="162" y="473"/>
                    <a:pt x="195" y="453"/>
                    <a:pt x="227" y="420"/>
                  </a:cubicBezTo>
                  <a:cubicBezTo>
                    <a:pt x="227" y="447"/>
                    <a:pt x="227" y="447"/>
                    <a:pt x="227" y="447"/>
                  </a:cubicBezTo>
                  <a:cubicBezTo>
                    <a:pt x="227" y="457"/>
                    <a:pt x="230" y="463"/>
                    <a:pt x="242" y="463"/>
                  </a:cubicBezTo>
                  <a:cubicBezTo>
                    <a:pt x="340" y="463"/>
                    <a:pt x="340" y="463"/>
                    <a:pt x="340" y="463"/>
                  </a:cubicBezTo>
                  <a:cubicBezTo>
                    <a:pt x="347" y="463"/>
                    <a:pt x="348" y="459"/>
                    <a:pt x="348" y="453"/>
                  </a:cubicBezTo>
                  <a:cubicBezTo>
                    <a:pt x="348" y="444"/>
                    <a:pt x="348" y="444"/>
                    <a:pt x="348" y="444"/>
                  </a:cubicBezTo>
                  <a:cubicBezTo>
                    <a:pt x="348" y="432"/>
                    <a:pt x="344" y="432"/>
                    <a:pt x="331" y="428"/>
                  </a:cubicBezTo>
                  <a:close/>
                  <a:moveTo>
                    <a:pt x="227" y="379"/>
                  </a:moveTo>
                  <a:cubicBezTo>
                    <a:pt x="205" y="401"/>
                    <a:pt x="181" y="418"/>
                    <a:pt x="153" y="418"/>
                  </a:cubicBezTo>
                  <a:cubicBezTo>
                    <a:pt x="100" y="418"/>
                    <a:pt x="77" y="362"/>
                    <a:pt x="77" y="299"/>
                  </a:cubicBezTo>
                  <a:cubicBezTo>
                    <a:pt x="77" y="225"/>
                    <a:pt x="109" y="179"/>
                    <a:pt x="158" y="179"/>
                  </a:cubicBezTo>
                  <a:cubicBezTo>
                    <a:pt x="209" y="179"/>
                    <a:pt x="227" y="229"/>
                    <a:pt x="227" y="299"/>
                  </a:cubicBezTo>
                  <a:lnTo>
                    <a:pt x="227" y="37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17" name="Freeform 12"/>
            <p:cNvSpPr>
              <a:spLocks/>
            </p:cNvSpPr>
            <p:nvPr userDrawn="1"/>
          </p:nvSpPr>
          <p:spPr bwMode="auto">
            <a:xfrm>
              <a:off x="7032625" y="6354763"/>
              <a:ext cx="234950" cy="211138"/>
            </a:xfrm>
            <a:custGeom>
              <a:avLst/>
              <a:gdLst>
                <a:gd name="T0" fmla="*/ 323 w 372"/>
                <a:gd name="T1" fmla="*/ 15 h 330"/>
                <a:gd name="T2" fmla="*/ 308 w 372"/>
                <a:gd name="T3" fmla="*/ 0 h 330"/>
                <a:gd name="T4" fmla="*/ 210 w 372"/>
                <a:gd name="T5" fmla="*/ 0 h 330"/>
                <a:gd name="T6" fmla="*/ 202 w 372"/>
                <a:gd name="T7" fmla="*/ 10 h 330"/>
                <a:gd name="T8" fmla="*/ 202 w 372"/>
                <a:gd name="T9" fmla="*/ 19 h 330"/>
                <a:gd name="T10" fmla="*/ 219 w 372"/>
                <a:gd name="T11" fmla="*/ 35 h 330"/>
                <a:gd name="T12" fmla="*/ 251 w 372"/>
                <a:gd name="T13" fmla="*/ 44 h 330"/>
                <a:gd name="T14" fmla="*/ 251 w 372"/>
                <a:gd name="T15" fmla="*/ 236 h 330"/>
                <a:gd name="T16" fmla="*/ 176 w 372"/>
                <a:gd name="T17" fmla="*/ 275 h 330"/>
                <a:gd name="T18" fmla="*/ 121 w 372"/>
                <a:gd name="T19" fmla="*/ 169 h 330"/>
                <a:gd name="T20" fmla="*/ 121 w 372"/>
                <a:gd name="T21" fmla="*/ 15 h 330"/>
                <a:gd name="T22" fmla="*/ 106 w 372"/>
                <a:gd name="T23" fmla="*/ 0 h 330"/>
                <a:gd name="T24" fmla="*/ 8 w 372"/>
                <a:gd name="T25" fmla="*/ 0 h 330"/>
                <a:gd name="T26" fmla="*/ 0 w 372"/>
                <a:gd name="T27" fmla="*/ 10 h 330"/>
                <a:gd name="T28" fmla="*/ 0 w 372"/>
                <a:gd name="T29" fmla="*/ 19 h 330"/>
                <a:gd name="T30" fmla="*/ 18 w 372"/>
                <a:gd name="T31" fmla="*/ 35 h 330"/>
                <a:gd name="T32" fmla="*/ 49 w 372"/>
                <a:gd name="T33" fmla="*/ 44 h 330"/>
                <a:gd name="T34" fmla="*/ 49 w 372"/>
                <a:gd name="T35" fmla="*/ 207 h 330"/>
                <a:gd name="T36" fmla="*/ 145 w 372"/>
                <a:gd name="T37" fmla="*/ 330 h 330"/>
                <a:gd name="T38" fmla="*/ 251 w 372"/>
                <a:gd name="T39" fmla="*/ 277 h 330"/>
                <a:gd name="T40" fmla="*/ 251 w 372"/>
                <a:gd name="T41" fmla="*/ 304 h 330"/>
                <a:gd name="T42" fmla="*/ 266 w 372"/>
                <a:gd name="T43" fmla="*/ 320 h 330"/>
                <a:gd name="T44" fmla="*/ 364 w 372"/>
                <a:gd name="T45" fmla="*/ 320 h 330"/>
                <a:gd name="T46" fmla="*/ 372 w 372"/>
                <a:gd name="T47" fmla="*/ 310 h 330"/>
                <a:gd name="T48" fmla="*/ 372 w 372"/>
                <a:gd name="T49" fmla="*/ 301 h 330"/>
                <a:gd name="T50" fmla="*/ 354 w 372"/>
                <a:gd name="T51" fmla="*/ 285 h 330"/>
                <a:gd name="T52" fmla="*/ 323 w 372"/>
                <a:gd name="T53" fmla="*/ 275 h 330"/>
                <a:gd name="T54" fmla="*/ 323 w 372"/>
                <a:gd name="T55" fmla="*/ 15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2" h="330">
                  <a:moveTo>
                    <a:pt x="323" y="15"/>
                  </a:moveTo>
                  <a:cubicBezTo>
                    <a:pt x="323" y="6"/>
                    <a:pt x="320" y="0"/>
                    <a:pt x="308" y="0"/>
                  </a:cubicBezTo>
                  <a:cubicBezTo>
                    <a:pt x="210" y="0"/>
                    <a:pt x="210" y="0"/>
                    <a:pt x="210" y="0"/>
                  </a:cubicBezTo>
                  <a:cubicBezTo>
                    <a:pt x="202" y="0"/>
                    <a:pt x="202" y="4"/>
                    <a:pt x="202" y="10"/>
                  </a:cubicBezTo>
                  <a:cubicBezTo>
                    <a:pt x="202" y="19"/>
                    <a:pt x="202" y="19"/>
                    <a:pt x="202" y="19"/>
                  </a:cubicBezTo>
                  <a:cubicBezTo>
                    <a:pt x="202" y="31"/>
                    <a:pt x="206" y="31"/>
                    <a:pt x="219" y="35"/>
                  </a:cubicBezTo>
                  <a:cubicBezTo>
                    <a:pt x="251" y="44"/>
                    <a:pt x="251" y="44"/>
                    <a:pt x="251" y="44"/>
                  </a:cubicBezTo>
                  <a:cubicBezTo>
                    <a:pt x="251" y="236"/>
                    <a:pt x="251" y="236"/>
                    <a:pt x="251" y="236"/>
                  </a:cubicBezTo>
                  <a:cubicBezTo>
                    <a:pt x="224" y="264"/>
                    <a:pt x="204" y="275"/>
                    <a:pt x="176" y="275"/>
                  </a:cubicBezTo>
                  <a:cubicBezTo>
                    <a:pt x="125" y="275"/>
                    <a:pt x="121" y="236"/>
                    <a:pt x="121" y="169"/>
                  </a:cubicBezTo>
                  <a:cubicBezTo>
                    <a:pt x="121" y="15"/>
                    <a:pt x="121" y="15"/>
                    <a:pt x="121" y="15"/>
                  </a:cubicBezTo>
                  <a:cubicBezTo>
                    <a:pt x="121" y="6"/>
                    <a:pt x="118" y="0"/>
                    <a:pt x="106" y="0"/>
                  </a:cubicBezTo>
                  <a:cubicBezTo>
                    <a:pt x="8" y="0"/>
                    <a:pt x="8" y="0"/>
                    <a:pt x="8" y="0"/>
                  </a:cubicBezTo>
                  <a:cubicBezTo>
                    <a:pt x="1" y="0"/>
                    <a:pt x="0" y="4"/>
                    <a:pt x="0" y="10"/>
                  </a:cubicBezTo>
                  <a:cubicBezTo>
                    <a:pt x="0" y="19"/>
                    <a:pt x="0" y="19"/>
                    <a:pt x="0" y="19"/>
                  </a:cubicBezTo>
                  <a:cubicBezTo>
                    <a:pt x="0" y="31"/>
                    <a:pt x="4" y="31"/>
                    <a:pt x="18" y="35"/>
                  </a:cubicBezTo>
                  <a:cubicBezTo>
                    <a:pt x="49" y="44"/>
                    <a:pt x="49" y="44"/>
                    <a:pt x="49" y="44"/>
                  </a:cubicBezTo>
                  <a:cubicBezTo>
                    <a:pt x="49" y="207"/>
                    <a:pt x="49" y="207"/>
                    <a:pt x="49" y="207"/>
                  </a:cubicBezTo>
                  <a:cubicBezTo>
                    <a:pt x="49" y="309"/>
                    <a:pt x="96" y="330"/>
                    <a:pt x="145" y="330"/>
                  </a:cubicBezTo>
                  <a:cubicBezTo>
                    <a:pt x="188" y="330"/>
                    <a:pt x="220" y="312"/>
                    <a:pt x="251" y="277"/>
                  </a:cubicBezTo>
                  <a:cubicBezTo>
                    <a:pt x="251" y="304"/>
                    <a:pt x="251" y="304"/>
                    <a:pt x="251" y="304"/>
                  </a:cubicBezTo>
                  <a:cubicBezTo>
                    <a:pt x="251" y="314"/>
                    <a:pt x="254" y="320"/>
                    <a:pt x="266" y="320"/>
                  </a:cubicBezTo>
                  <a:cubicBezTo>
                    <a:pt x="364" y="320"/>
                    <a:pt x="364" y="320"/>
                    <a:pt x="364" y="320"/>
                  </a:cubicBezTo>
                  <a:cubicBezTo>
                    <a:pt x="371" y="320"/>
                    <a:pt x="372" y="316"/>
                    <a:pt x="372" y="310"/>
                  </a:cubicBezTo>
                  <a:cubicBezTo>
                    <a:pt x="372" y="301"/>
                    <a:pt x="372" y="301"/>
                    <a:pt x="372" y="301"/>
                  </a:cubicBezTo>
                  <a:cubicBezTo>
                    <a:pt x="372" y="289"/>
                    <a:pt x="368" y="289"/>
                    <a:pt x="354" y="285"/>
                  </a:cubicBezTo>
                  <a:cubicBezTo>
                    <a:pt x="323" y="275"/>
                    <a:pt x="323" y="275"/>
                    <a:pt x="323" y="275"/>
                  </a:cubicBezTo>
                  <a:lnTo>
                    <a:pt x="323" y="1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18" name="Freeform 13"/>
            <p:cNvSpPr>
              <a:spLocks noEditPoints="1"/>
            </p:cNvSpPr>
            <p:nvPr userDrawn="1"/>
          </p:nvSpPr>
          <p:spPr bwMode="auto">
            <a:xfrm>
              <a:off x="6140450" y="6348413"/>
              <a:ext cx="195263" cy="217488"/>
            </a:xfrm>
            <a:custGeom>
              <a:avLst/>
              <a:gdLst>
                <a:gd name="T0" fmla="*/ 289 w 307"/>
                <a:gd name="T1" fmla="*/ 295 h 340"/>
                <a:gd name="T2" fmla="*/ 258 w 307"/>
                <a:gd name="T3" fmla="*/ 285 h 340"/>
                <a:gd name="T4" fmla="*/ 258 w 307"/>
                <a:gd name="T5" fmla="*/ 106 h 340"/>
                <a:gd name="T6" fmla="*/ 130 w 307"/>
                <a:gd name="T7" fmla="*/ 0 h 340"/>
                <a:gd name="T8" fmla="*/ 45 w 307"/>
                <a:gd name="T9" fmla="*/ 12 h 340"/>
                <a:gd name="T10" fmla="*/ 22 w 307"/>
                <a:gd name="T11" fmla="*/ 39 h 340"/>
                <a:gd name="T12" fmla="*/ 18 w 307"/>
                <a:gd name="T13" fmla="*/ 74 h 340"/>
                <a:gd name="T14" fmla="*/ 24 w 307"/>
                <a:gd name="T15" fmla="*/ 84 h 340"/>
                <a:gd name="T16" fmla="*/ 43 w 307"/>
                <a:gd name="T17" fmla="*/ 76 h 340"/>
                <a:gd name="T18" fmla="*/ 125 w 307"/>
                <a:gd name="T19" fmla="*/ 54 h 340"/>
                <a:gd name="T20" fmla="*/ 185 w 307"/>
                <a:gd name="T21" fmla="*/ 118 h 340"/>
                <a:gd name="T22" fmla="*/ 185 w 307"/>
                <a:gd name="T23" fmla="*/ 151 h 340"/>
                <a:gd name="T24" fmla="*/ 63 w 307"/>
                <a:gd name="T25" fmla="*/ 176 h 340"/>
                <a:gd name="T26" fmla="*/ 0 w 307"/>
                <a:gd name="T27" fmla="*/ 250 h 340"/>
                <a:gd name="T28" fmla="*/ 83 w 307"/>
                <a:gd name="T29" fmla="*/ 340 h 340"/>
                <a:gd name="T30" fmla="*/ 185 w 307"/>
                <a:gd name="T31" fmla="*/ 290 h 340"/>
                <a:gd name="T32" fmla="*/ 185 w 307"/>
                <a:gd name="T33" fmla="*/ 314 h 340"/>
                <a:gd name="T34" fmla="*/ 200 w 307"/>
                <a:gd name="T35" fmla="*/ 330 h 340"/>
                <a:gd name="T36" fmla="*/ 298 w 307"/>
                <a:gd name="T37" fmla="*/ 330 h 340"/>
                <a:gd name="T38" fmla="*/ 307 w 307"/>
                <a:gd name="T39" fmla="*/ 320 h 340"/>
                <a:gd name="T40" fmla="*/ 307 w 307"/>
                <a:gd name="T41" fmla="*/ 311 h 340"/>
                <a:gd name="T42" fmla="*/ 289 w 307"/>
                <a:gd name="T43" fmla="*/ 295 h 340"/>
                <a:gd name="T44" fmla="*/ 185 w 307"/>
                <a:gd name="T45" fmla="*/ 254 h 340"/>
                <a:gd name="T46" fmla="*/ 116 w 307"/>
                <a:gd name="T47" fmla="*/ 285 h 340"/>
                <a:gd name="T48" fmla="*/ 78 w 307"/>
                <a:gd name="T49" fmla="*/ 244 h 340"/>
                <a:gd name="T50" fmla="*/ 114 w 307"/>
                <a:gd name="T51" fmla="*/ 201 h 340"/>
                <a:gd name="T52" fmla="*/ 185 w 307"/>
                <a:gd name="T53" fmla="*/ 184 h 340"/>
                <a:gd name="T54" fmla="*/ 185 w 307"/>
                <a:gd name="T55" fmla="*/ 25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7" h="340">
                  <a:moveTo>
                    <a:pt x="289" y="295"/>
                  </a:moveTo>
                  <a:cubicBezTo>
                    <a:pt x="258" y="285"/>
                    <a:pt x="258" y="285"/>
                    <a:pt x="258" y="285"/>
                  </a:cubicBezTo>
                  <a:cubicBezTo>
                    <a:pt x="258" y="106"/>
                    <a:pt x="258" y="106"/>
                    <a:pt x="258" y="106"/>
                  </a:cubicBezTo>
                  <a:cubicBezTo>
                    <a:pt x="258" y="27"/>
                    <a:pt x="202" y="0"/>
                    <a:pt x="130" y="0"/>
                  </a:cubicBezTo>
                  <a:cubicBezTo>
                    <a:pt x="87" y="0"/>
                    <a:pt x="52" y="10"/>
                    <a:pt x="45" y="12"/>
                  </a:cubicBezTo>
                  <a:cubicBezTo>
                    <a:pt x="27" y="17"/>
                    <a:pt x="24" y="21"/>
                    <a:pt x="22" y="39"/>
                  </a:cubicBezTo>
                  <a:cubicBezTo>
                    <a:pt x="18" y="74"/>
                    <a:pt x="18" y="74"/>
                    <a:pt x="18" y="74"/>
                  </a:cubicBezTo>
                  <a:cubicBezTo>
                    <a:pt x="18" y="81"/>
                    <a:pt x="20" y="84"/>
                    <a:pt x="24" y="84"/>
                  </a:cubicBezTo>
                  <a:cubicBezTo>
                    <a:pt x="30" y="84"/>
                    <a:pt x="38" y="79"/>
                    <a:pt x="43" y="76"/>
                  </a:cubicBezTo>
                  <a:cubicBezTo>
                    <a:pt x="65" y="64"/>
                    <a:pt x="98" y="54"/>
                    <a:pt x="125" y="54"/>
                  </a:cubicBezTo>
                  <a:cubicBezTo>
                    <a:pt x="182" y="54"/>
                    <a:pt x="185" y="92"/>
                    <a:pt x="185" y="118"/>
                  </a:cubicBezTo>
                  <a:cubicBezTo>
                    <a:pt x="185" y="151"/>
                    <a:pt x="185" y="151"/>
                    <a:pt x="185" y="151"/>
                  </a:cubicBezTo>
                  <a:cubicBezTo>
                    <a:pt x="63" y="176"/>
                    <a:pt x="63" y="176"/>
                    <a:pt x="63" y="176"/>
                  </a:cubicBezTo>
                  <a:cubicBezTo>
                    <a:pt x="22" y="184"/>
                    <a:pt x="0" y="203"/>
                    <a:pt x="0" y="250"/>
                  </a:cubicBezTo>
                  <a:cubicBezTo>
                    <a:pt x="0" y="302"/>
                    <a:pt x="27" y="340"/>
                    <a:pt x="83" y="340"/>
                  </a:cubicBezTo>
                  <a:cubicBezTo>
                    <a:pt x="119" y="340"/>
                    <a:pt x="145" y="328"/>
                    <a:pt x="185" y="290"/>
                  </a:cubicBezTo>
                  <a:cubicBezTo>
                    <a:pt x="185" y="314"/>
                    <a:pt x="185" y="314"/>
                    <a:pt x="185" y="314"/>
                  </a:cubicBezTo>
                  <a:cubicBezTo>
                    <a:pt x="185" y="324"/>
                    <a:pt x="188" y="330"/>
                    <a:pt x="200" y="330"/>
                  </a:cubicBezTo>
                  <a:cubicBezTo>
                    <a:pt x="298" y="330"/>
                    <a:pt x="298" y="330"/>
                    <a:pt x="298" y="330"/>
                  </a:cubicBezTo>
                  <a:cubicBezTo>
                    <a:pt x="305" y="330"/>
                    <a:pt x="307" y="326"/>
                    <a:pt x="307" y="320"/>
                  </a:cubicBezTo>
                  <a:cubicBezTo>
                    <a:pt x="307" y="311"/>
                    <a:pt x="307" y="311"/>
                    <a:pt x="307" y="311"/>
                  </a:cubicBezTo>
                  <a:cubicBezTo>
                    <a:pt x="307" y="299"/>
                    <a:pt x="303" y="299"/>
                    <a:pt x="289" y="295"/>
                  </a:cubicBezTo>
                  <a:close/>
                  <a:moveTo>
                    <a:pt x="185" y="254"/>
                  </a:moveTo>
                  <a:cubicBezTo>
                    <a:pt x="160" y="276"/>
                    <a:pt x="135" y="285"/>
                    <a:pt x="116" y="285"/>
                  </a:cubicBezTo>
                  <a:cubicBezTo>
                    <a:pt x="99" y="285"/>
                    <a:pt x="78" y="278"/>
                    <a:pt x="78" y="244"/>
                  </a:cubicBezTo>
                  <a:cubicBezTo>
                    <a:pt x="78" y="211"/>
                    <a:pt x="97" y="205"/>
                    <a:pt x="114" y="201"/>
                  </a:cubicBezTo>
                  <a:cubicBezTo>
                    <a:pt x="185" y="184"/>
                    <a:pt x="185" y="184"/>
                    <a:pt x="185" y="184"/>
                  </a:cubicBezTo>
                  <a:cubicBezTo>
                    <a:pt x="185" y="254"/>
                    <a:pt x="185" y="254"/>
                    <a:pt x="185" y="25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19" name="Freeform 14"/>
            <p:cNvSpPr>
              <a:spLocks noEditPoints="1"/>
            </p:cNvSpPr>
            <p:nvPr userDrawn="1"/>
          </p:nvSpPr>
          <p:spPr bwMode="auto">
            <a:xfrm>
              <a:off x="6565900" y="6264275"/>
              <a:ext cx="222250" cy="301625"/>
            </a:xfrm>
            <a:custGeom>
              <a:avLst/>
              <a:gdLst>
                <a:gd name="T0" fmla="*/ 226 w 349"/>
                <a:gd name="T1" fmla="*/ 133 h 473"/>
                <a:gd name="T2" fmla="*/ 122 w 349"/>
                <a:gd name="T3" fmla="*/ 185 h 473"/>
                <a:gd name="T4" fmla="*/ 122 w 349"/>
                <a:gd name="T5" fmla="*/ 16 h 473"/>
                <a:gd name="T6" fmla="*/ 107 w 349"/>
                <a:gd name="T7" fmla="*/ 0 h 473"/>
                <a:gd name="T8" fmla="*/ 9 w 349"/>
                <a:gd name="T9" fmla="*/ 0 h 473"/>
                <a:gd name="T10" fmla="*/ 0 w 349"/>
                <a:gd name="T11" fmla="*/ 11 h 473"/>
                <a:gd name="T12" fmla="*/ 0 w 349"/>
                <a:gd name="T13" fmla="*/ 19 h 473"/>
                <a:gd name="T14" fmla="*/ 18 w 349"/>
                <a:gd name="T15" fmla="*/ 36 h 473"/>
                <a:gd name="T16" fmla="*/ 49 w 349"/>
                <a:gd name="T17" fmla="*/ 45 h 473"/>
                <a:gd name="T18" fmla="*/ 49 w 349"/>
                <a:gd name="T19" fmla="*/ 422 h 473"/>
                <a:gd name="T20" fmla="*/ 62 w 349"/>
                <a:gd name="T21" fmla="*/ 445 h 473"/>
                <a:gd name="T22" fmla="*/ 182 w 349"/>
                <a:gd name="T23" fmla="*/ 473 h 473"/>
                <a:gd name="T24" fmla="*/ 349 w 349"/>
                <a:gd name="T25" fmla="*/ 291 h 473"/>
                <a:gd name="T26" fmla="*/ 226 w 349"/>
                <a:gd name="T27" fmla="*/ 133 h 473"/>
                <a:gd name="T28" fmla="*/ 181 w 349"/>
                <a:gd name="T29" fmla="*/ 430 h 473"/>
                <a:gd name="T30" fmla="*/ 122 w 349"/>
                <a:gd name="T31" fmla="*/ 337 h 473"/>
                <a:gd name="T32" fmla="*/ 122 w 349"/>
                <a:gd name="T33" fmla="*/ 227 h 473"/>
                <a:gd name="T34" fmla="*/ 196 w 349"/>
                <a:gd name="T35" fmla="*/ 188 h 473"/>
                <a:gd name="T36" fmla="*/ 271 w 349"/>
                <a:gd name="T37" fmla="*/ 305 h 473"/>
                <a:gd name="T38" fmla="*/ 181 w 349"/>
                <a:gd name="T39" fmla="*/ 43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9" h="473">
                  <a:moveTo>
                    <a:pt x="226" y="133"/>
                  </a:moveTo>
                  <a:cubicBezTo>
                    <a:pt x="188" y="133"/>
                    <a:pt x="154" y="153"/>
                    <a:pt x="122" y="185"/>
                  </a:cubicBezTo>
                  <a:cubicBezTo>
                    <a:pt x="122" y="16"/>
                    <a:pt x="122" y="16"/>
                    <a:pt x="122" y="16"/>
                  </a:cubicBezTo>
                  <a:cubicBezTo>
                    <a:pt x="122" y="6"/>
                    <a:pt x="119" y="0"/>
                    <a:pt x="107" y="0"/>
                  </a:cubicBezTo>
                  <a:cubicBezTo>
                    <a:pt x="9" y="0"/>
                    <a:pt x="9" y="0"/>
                    <a:pt x="9" y="0"/>
                  </a:cubicBezTo>
                  <a:cubicBezTo>
                    <a:pt x="2" y="0"/>
                    <a:pt x="0" y="4"/>
                    <a:pt x="0" y="11"/>
                  </a:cubicBezTo>
                  <a:cubicBezTo>
                    <a:pt x="0" y="19"/>
                    <a:pt x="0" y="19"/>
                    <a:pt x="0" y="19"/>
                  </a:cubicBezTo>
                  <a:cubicBezTo>
                    <a:pt x="0" y="31"/>
                    <a:pt x="4" y="32"/>
                    <a:pt x="18" y="36"/>
                  </a:cubicBezTo>
                  <a:cubicBezTo>
                    <a:pt x="49" y="45"/>
                    <a:pt x="49" y="45"/>
                    <a:pt x="49" y="45"/>
                  </a:cubicBezTo>
                  <a:cubicBezTo>
                    <a:pt x="49" y="422"/>
                    <a:pt x="49" y="422"/>
                    <a:pt x="49" y="422"/>
                  </a:cubicBezTo>
                  <a:cubicBezTo>
                    <a:pt x="49" y="431"/>
                    <a:pt x="50" y="438"/>
                    <a:pt x="62" y="445"/>
                  </a:cubicBezTo>
                  <a:cubicBezTo>
                    <a:pt x="83" y="458"/>
                    <a:pt x="135" y="473"/>
                    <a:pt x="182" y="473"/>
                  </a:cubicBezTo>
                  <a:cubicBezTo>
                    <a:pt x="287" y="473"/>
                    <a:pt x="349" y="399"/>
                    <a:pt x="349" y="291"/>
                  </a:cubicBezTo>
                  <a:cubicBezTo>
                    <a:pt x="349" y="182"/>
                    <a:pt x="287" y="133"/>
                    <a:pt x="226" y="133"/>
                  </a:cubicBezTo>
                  <a:close/>
                  <a:moveTo>
                    <a:pt x="181" y="430"/>
                  </a:moveTo>
                  <a:cubicBezTo>
                    <a:pt x="131" y="430"/>
                    <a:pt x="122" y="385"/>
                    <a:pt x="122" y="337"/>
                  </a:cubicBezTo>
                  <a:cubicBezTo>
                    <a:pt x="122" y="227"/>
                    <a:pt x="122" y="227"/>
                    <a:pt x="122" y="227"/>
                  </a:cubicBezTo>
                  <a:cubicBezTo>
                    <a:pt x="143" y="205"/>
                    <a:pt x="168" y="188"/>
                    <a:pt x="196" y="188"/>
                  </a:cubicBezTo>
                  <a:cubicBezTo>
                    <a:pt x="249" y="188"/>
                    <a:pt x="271" y="244"/>
                    <a:pt x="271" y="305"/>
                  </a:cubicBezTo>
                  <a:cubicBezTo>
                    <a:pt x="271" y="390"/>
                    <a:pt x="229" y="430"/>
                    <a:pt x="181" y="43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20" name="Freeform 15"/>
            <p:cNvSpPr>
              <a:spLocks noEditPoints="1"/>
            </p:cNvSpPr>
            <p:nvPr userDrawn="1"/>
          </p:nvSpPr>
          <p:spPr bwMode="auto">
            <a:xfrm>
              <a:off x="7283450" y="6264275"/>
              <a:ext cx="222250" cy="301625"/>
            </a:xfrm>
            <a:custGeom>
              <a:avLst/>
              <a:gdLst>
                <a:gd name="T0" fmla="*/ 331 w 349"/>
                <a:gd name="T1" fmla="*/ 428 h 473"/>
                <a:gd name="T2" fmla="*/ 300 w 349"/>
                <a:gd name="T3" fmla="*/ 418 h 473"/>
                <a:gd name="T4" fmla="*/ 300 w 349"/>
                <a:gd name="T5" fmla="*/ 16 h 473"/>
                <a:gd name="T6" fmla="*/ 285 w 349"/>
                <a:gd name="T7" fmla="*/ 0 h 473"/>
                <a:gd name="T8" fmla="*/ 187 w 349"/>
                <a:gd name="T9" fmla="*/ 0 h 473"/>
                <a:gd name="T10" fmla="*/ 178 w 349"/>
                <a:gd name="T11" fmla="*/ 11 h 473"/>
                <a:gd name="T12" fmla="*/ 178 w 349"/>
                <a:gd name="T13" fmla="*/ 19 h 473"/>
                <a:gd name="T14" fmla="*/ 196 w 349"/>
                <a:gd name="T15" fmla="*/ 36 h 473"/>
                <a:gd name="T16" fmla="*/ 227 w 349"/>
                <a:gd name="T17" fmla="*/ 45 h 473"/>
                <a:gd name="T18" fmla="*/ 227 w 349"/>
                <a:gd name="T19" fmla="*/ 158 h 473"/>
                <a:gd name="T20" fmla="*/ 153 w 349"/>
                <a:gd name="T21" fmla="*/ 133 h 473"/>
                <a:gd name="T22" fmla="*/ 0 w 349"/>
                <a:gd name="T23" fmla="*/ 313 h 473"/>
                <a:gd name="T24" fmla="*/ 123 w 349"/>
                <a:gd name="T25" fmla="*/ 473 h 473"/>
                <a:gd name="T26" fmla="*/ 227 w 349"/>
                <a:gd name="T27" fmla="*/ 420 h 473"/>
                <a:gd name="T28" fmla="*/ 227 w 349"/>
                <a:gd name="T29" fmla="*/ 447 h 473"/>
                <a:gd name="T30" fmla="*/ 242 w 349"/>
                <a:gd name="T31" fmla="*/ 463 h 473"/>
                <a:gd name="T32" fmla="*/ 340 w 349"/>
                <a:gd name="T33" fmla="*/ 463 h 473"/>
                <a:gd name="T34" fmla="*/ 349 w 349"/>
                <a:gd name="T35" fmla="*/ 453 h 473"/>
                <a:gd name="T36" fmla="*/ 349 w 349"/>
                <a:gd name="T37" fmla="*/ 444 h 473"/>
                <a:gd name="T38" fmla="*/ 331 w 349"/>
                <a:gd name="T39" fmla="*/ 428 h 473"/>
                <a:gd name="T40" fmla="*/ 227 w 349"/>
                <a:gd name="T41" fmla="*/ 379 h 473"/>
                <a:gd name="T42" fmla="*/ 153 w 349"/>
                <a:gd name="T43" fmla="*/ 418 h 473"/>
                <a:gd name="T44" fmla="*/ 78 w 349"/>
                <a:gd name="T45" fmla="*/ 299 h 473"/>
                <a:gd name="T46" fmla="*/ 158 w 349"/>
                <a:gd name="T47" fmla="*/ 179 h 473"/>
                <a:gd name="T48" fmla="*/ 227 w 349"/>
                <a:gd name="T49" fmla="*/ 299 h 473"/>
                <a:gd name="T50" fmla="*/ 227 w 349"/>
                <a:gd name="T51" fmla="*/ 37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9" h="473">
                  <a:moveTo>
                    <a:pt x="331" y="428"/>
                  </a:moveTo>
                  <a:cubicBezTo>
                    <a:pt x="300" y="418"/>
                    <a:pt x="300" y="418"/>
                    <a:pt x="300" y="418"/>
                  </a:cubicBezTo>
                  <a:cubicBezTo>
                    <a:pt x="300" y="16"/>
                    <a:pt x="300" y="16"/>
                    <a:pt x="300" y="16"/>
                  </a:cubicBezTo>
                  <a:cubicBezTo>
                    <a:pt x="300" y="6"/>
                    <a:pt x="297" y="0"/>
                    <a:pt x="285" y="0"/>
                  </a:cubicBezTo>
                  <a:cubicBezTo>
                    <a:pt x="187" y="0"/>
                    <a:pt x="187" y="0"/>
                    <a:pt x="187" y="0"/>
                  </a:cubicBezTo>
                  <a:cubicBezTo>
                    <a:pt x="179" y="0"/>
                    <a:pt x="178" y="4"/>
                    <a:pt x="178" y="11"/>
                  </a:cubicBezTo>
                  <a:cubicBezTo>
                    <a:pt x="178" y="19"/>
                    <a:pt x="178" y="19"/>
                    <a:pt x="178" y="19"/>
                  </a:cubicBezTo>
                  <a:cubicBezTo>
                    <a:pt x="178" y="31"/>
                    <a:pt x="182" y="32"/>
                    <a:pt x="196" y="36"/>
                  </a:cubicBezTo>
                  <a:cubicBezTo>
                    <a:pt x="227" y="45"/>
                    <a:pt x="227" y="45"/>
                    <a:pt x="227" y="45"/>
                  </a:cubicBezTo>
                  <a:cubicBezTo>
                    <a:pt x="227" y="158"/>
                    <a:pt x="227" y="158"/>
                    <a:pt x="227" y="158"/>
                  </a:cubicBezTo>
                  <a:cubicBezTo>
                    <a:pt x="216" y="148"/>
                    <a:pt x="191" y="133"/>
                    <a:pt x="153" y="133"/>
                  </a:cubicBezTo>
                  <a:cubicBezTo>
                    <a:pt x="82" y="133"/>
                    <a:pt x="0" y="185"/>
                    <a:pt x="0" y="313"/>
                  </a:cubicBezTo>
                  <a:cubicBezTo>
                    <a:pt x="0" y="425"/>
                    <a:pt x="62" y="473"/>
                    <a:pt x="123" y="473"/>
                  </a:cubicBezTo>
                  <a:cubicBezTo>
                    <a:pt x="162" y="473"/>
                    <a:pt x="195" y="453"/>
                    <a:pt x="227" y="420"/>
                  </a:cubicBezTo>
                  <a:cubicBezTo>
                    <a:pt x="227" y="447"/>
                    <a:pt x="227" y="447"/>
                    <a:pt x="227" y="447"/>
                  </a:cubicBezTo>
                  <a:cubicBezTo>
                    <a:pt x="227" y="457"/>
                    <a:pt x="230" y="463"/>
                    <a:pt x="242" y="463"/>
                  </a:cubicBezTo>
                  <a:cubicBezTo>
                    <a:pt x="340" y="463"/>
                    <a:pt x="340" y="463"/>
                    <a:pt x="340" y="463"/>
                  </a:cubicBezTo>
                  <a:cubicBezTo>
                    <a:pt x="347" y="463"/>
                    <a:pt x="349" y="459"/>
                    <a:pt x="349" y="453"/>
                  </a:cubicBezTo>
                  <a:cubicBezTo>
                    <a:pt x="349" y="444"/>
                    <a:pt x="349" y="444"/>
                    <a:pt x="349" y="444"/>
                  </a:cubicBezTo>
                  <a:cubicBezTo>
                    <a:pt x="349" y="432"/>
                    <a:pt x="345" y="432"/>
                    <a:pt x="331" y="428"/>
                  </a:cubicBezTo>
                  <a:close/>
                  <a:moveTo>
                    <a:pt x="227" y="379"/>
                  </a:moveTo>
                  <a:cubicBezTo>
                    <a:pt x="206" y="401"/>
                    <a:pt x="182" y="418"/>
                    <a:pt x="153" y="418"/>
                  </a:cubicBezTo>
                  <a:cubicBezTo>
                    <a:pt x="100" y="418"/>
                    <a:pt x="78" y="362"/>
                    <a:pt x="78" y="299"/>
                  </a:cubicBezTo>
                  <a:cubicBezTo>
                    <a:pt x="78" y="225"/>
                    <a:pt x="110" y="179"/>
                    <a:pt x="158" y="179"/>
                  </a:cubicBezTo>
                  <a:cubicBezTo>
                    <a:pt x="209" y="179"/>
                    <a:pt x="227" y="229"/>
                    <a:pt x="227" y="299"/>
                  </a:cubicBezTo>
                  <a:lnTo>
                    <a:pt x="227" y="37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21" name="Freeform 16"/>
            <p:cNvSpPr>
              <a:spLocks noEditPoints="1"/>
            </p:cNvSpPr>
            <p:nvPr userDrawn="1"/>
          </p:nvSpPr>
          <p:spPr bwMode="auto">
            <a:xfrm>
              <a:off x="6816725" y="6348413"/>
              <a:ext cx="204788" cy="217488"/>
            </a:xfrm>
            <a:custGeom>
              <a:avLst/>
              <a:gdLst>
                <a:gd name="T0" fmla="*/ 168 w 322"/>
                <a:gd name="T1" fmla="*/ 0 h 340"/>
                <a:gd name="T2" fmla="*/ 0 w 322"/>
                <a:gd name="T3" fmla="*/ 178 h 340"/>
                <a:gd name="T4" fmla="*/ 154 w 322"/>
                <a:gd name="T5" fmla="*/ 340 h 340"/>
                <a:gd name="T6" fmla="*/ 322 w 322"/>
                <a:gd name="T7" fmla="*/ 162 h 340"/>
                <a:gd name="T8" fmla="*/ 168 w 322"/>
                <a:gd name="T9" fmla="*/ 0 h 340"/>
                <a:gd name="T10" fmla="*/ 162 w 322"/>
                <a:gd name="T11" fmla="*/ 294 h 340"/>
                <a:gd name="T12" fmla="*/ 76 w 322"/>
                <a:gd name="T13" fmla="*/ 170 h 340"/>
                <a:gd name="T14" fmla="*/ 162 w 322"/>
                <a:gd name="T15" fmla="*/ 46 h 340"/>
                <a:gd name="T16" fmla="*/ 248 w 322"/>
                <a:gd name="T17" fmla="*/ 170 h 340"/>
                <a:gd name="T18" fmla="*/ 162 w 322"/>
                <a:gd name="T19" fmla="*/ 29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2" h="340">
                  <a:moveTo>
                    <a:pt x="168" y="0"/>
                  </a:moveTo>
                  <a:cubicBezTo>
                    <a:pt x="56" y="0"/>
                    <a:pt x="0" y="86"/>
                    <a:pt x="0" y="178"/>
                  </a:cubicBezTo>
                  <a:cubicBezTo>
                    <a:pt x="0" y="264"/>
                    <a:pt x="48" y="340"/>
                    <a:pt x="154" y="340"/>
                  </a:cubicBezTo>
                  <a:cubicBezTo>
                    <a:pt x="266" y="340"/>
                    <a:pt x="322" y="254"/>
                    <a:pt x="322" y="162"/>
                  </a:cubicBezTo>
                  <a:cubicBezTo>
                    <a:pt x="322" y="76"/>
                    <a:pt x="273" y="0"/>
                    <a:pt x="168" y="0"/>
                  </a:cubicBezTo>
                  <a:close/>
                  <a:moveTo>
                    <a:pt x="162" y="294"/>
                  </a:moveTo>
                  <a:cubicBezTo>
                    <a:pt x="108" y="294"/>
                    <a:pt x="76" y="241"/>
                    <a:pt x="76" y="170"/>
                  </a:cubicBezTo>
                  <a:cubicBezTo>
                    <a:pt x="76" y="100"/>
                    <a:pt x="107" y="46"/>
                    <a:pt x="162" y="46"/>
                  </a:cubicBezTo>
                  <a:cubicBezTo>
                    <a:pt x="215" y="46"/>
                    <a:pt x="248" y="98"/>
                    <a:pt x="248" y="170"/>
                  </a:cubicBezTo>
                  <a:cubicBezTo>
                    <a:pt x="248" y="240"/>
                    <a:pt x="216" y="294"/>
                    <a:pt x="162" y="29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22" name="Freeform 17"/>
            <p:cNvSpPr>
              <a:spLocks/>
            </p:cNvSpPr>
            <p:nvPr userDrawn="1"/>
          </p:nvSpPr>
          <p:spPr bwMode="auto">
            <a:xfrm>
              <a:off x="8139113" y="6348413"/>
              <a:ext cx="155575" cy="217488"/>
            </a:xfrm>
            <a:custGeom>
              <a:avLst/>
              <a:gdLst>
                <a:gd name="T0" fmla="*/ 247 w 247"/>
                <a:gd name="T1" fmla="*/ 22 h 340"/>
                <a:gd name="T2" fmla="*/ 238 w 247"/>
                <a:gd name="T3" fmla="*/ 11 h 340"/>
                <a:gd name="T4" fmla="*/ 165 w 247"/>
                <a:gd name="T5" fmla="*/ 0 h 340"/>
                <a:gd name="T6" fmla="*/ 0 w 247"/>
                <a:gd name="T7" fmla="*/ 170 h 340"/>
                <a:gd name="T8" fmla="*/ 165 w 247"/>
                <a:gd name="T9" fmla="*/ 340 h 340"/>
                <a:gd name="T10" fmla="*/ 238 w 247"/>
                <a:gd name="T11" fmla="*/ 329 h 340"/>
                <a:gd name="T12" fmla="*/ 247 w 247"/>
                <a:gd name="T13" fmla="*/ 318 h 340"/>
                <a:gd name="T14" fmla="*/ 247 w 247"/>
                <a:gd name="T15" fmla="*/ 269 h 340"/>
                <a:gd name="T16" fmla="*/ 243 w 247"/>
                <a:gd name="T17" fmla="*/ 262 h 340"/>
                <a:gd name="T18" fmla="*/ 231 w 247"/>
                <a:gd name="T19" fmla="*/ 266 h 340"/>
                <a:gd name="T20" fmla="*/ 169 w 247"/>
                <a:gd name="T21" fmla="*/ 281 h 340"/>
                <a:gd name="T22" fmla="*/ 71 w 247"/>
                <a:gd name="T23" fmla="*/ 170 h 340"/>
                <a:gd name="T24" fmla="*/ 169 w 247"/>
                <a:gd name="T25" fmla="*/ 59 h 340"/>
                <a:gd name="T26" fmla="*/ 231 w 247"/>
                <a:gd name="T27" fmla="*/ 74 h 340"/>
                <a:gd name="T28" fmla="*/ 243 w 247"/>
                <a:gd name="T29" fmla="*/ 78 h 340"/>
                <a:gd name="T30" fmla="*/ 247 w 247"/>
                <a:gd name="T31" fmla="*/ 71 h 340"/>
                <a:gd name="T32" fmla="*/ 247 w 247"/>
                <a:gd name="T33" fmla="*/ 2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7" h="340">
                  <a:moveTo>
                    <a:pt x="247" y="22"/>
                  </a:moveTo>
                  <a:cubicBezTo>
                    <a:pt x="247" y="14"/>
                    <a:pt x="245" y="14"/>
                    <a:pt x="238" y="11"/>
                  </a:cubicBezTo>
                  <a:cubicBezTo>
                    <a:pt x="222" y="5"/>
                    <a:pt x="194" y="0"/>
                    <a:pt x="165" y="0"/>
                  </a:cubicBezTo>
                  <a:cubicBezTo>
                    <a:pt x="34" y="0"/>
                    <a:pt x="0" y="92"/>
                    <a:pt x="0" y="170"/>
                  </a:cubicBezTo>
                  <a:cubicBezTo>
                    <a:pt x="0" y="249"/>
                    <a:pt x="33" y="340"/>
                    <a:pt x="165" y="340"/>
                  </a:cubicBezTo>
                  <a:cubicBezTo>
                    <a:pt x="194" y="340"/>
                    <a:pt x="222" y="335"/>
                    <a:pt x="238" y="329"/>
                  </a:cubicBezTo>
                  <a:cubicBezTo>
                    <a:pt x="245" y="326"/>
                    <a:pt x="247" y="326"/>
                    <a:pt x="247" y="318"/>
                  </a:cubicBezTo>
                  <a:cubicBezTo>
                    <a:pt x="247" y="269"/>
                    <a:pt x="247" y="269"/>
                    <a:pt x="247" y="269"/>
                  </a:cubicBezTo>
                  <a:cubicBezTo>
                    <a:pt x="247" y="264"/>
                    <a:pt x="246" y="262"/>
                    <a:pt x="243" y="262"/>
                  </a:cubicBezTo>
                  <a:cubicBezTo>
                    <a:pt x="241" y="262"/>
                    <a:pt x="237" y="264"/>
                    <a:pt x="231" y="266"/>
                  </a:cubicBezTo>
                  <a:cubicBezTo>
                    <a:pt x="221" y="271"/>
                    <a:pt x="199" y="281"/>
                    <a:pt x="169" y="281"/>
                  </a:cubicBezTo>
                  <a:cubicBezTo>
                    <a:pt x="108" y="281"/>
                    <a:pt x="71" y="244"/>
                    <a:pt x="71" y="170"/>
                  </a:cubicBezTo>
                  <a:cubicBezTo>
                    <a:pt x="71" y="95"/>
                    <a:pt x="108" y="59"/>
                    <a:pt x="169" y="59"/>
                  </a:cubicBezTo>
                  <a:cubicBezTo>
                    <a:pt x="199" y="59"/>
                    <a:pt x="221" y="69"/>
                    <a:pt x="231" y="74"/>
                  </a:cubicBezTo>
                  <a:cubicBezTo>
                    <a:pt x="237" y="76"/>
                    <a:pt x="241" y="78"/>
                    <a:pt x="243" y="78"/>
                  </a:cubicBezTo>
                  <a:cubicBezTo>
                    <a:pt x="246" y="78"/>
                    <a:pt x="247" y="76"/>
                    <a:pt x="247" y="71"/>
                  </a:cubicBezTo>
                  <a:lnTo>
                    <a:pt x="247" y="2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23" name="Freeform 18"/>
            <p:cNvSpPr>
              <a:spLocks/>
            </p:cNvSpPr>
            <p:nvPr userDrawn="1"/>
          </p:nvSpPr>
          <p:spPr bwMode="auto">
            <a:xfrm>
              <a:off x="7542213" y="6354763"/>
              <a:ext cx="200025" cy="211138"/>
            </a:xfrm>
            <a:custGeom>
              <a:avLst/>
              <a:gdLst>
                <a:gd name="T0" fmla="*/ 9 w 317"/>
                <a:gd name="T1" fmla="*/ 0 h 330"/>
                <a:gd name="T2" fmla="*/ 0 w 317"/>
                <a:gd name="T3" fmla="*/ 10 h 330"/>
                <a:gd name="T4" fmla="*/ 0 w 317"/>
                <a:gd name="T5" fmla="*/ 19 h 330"/>
                <a:gd name="T6" fmla="*/ 18 w 317"/>
                <a:gd name="T7" fmla="*/ 35 h 330"/>
                <a:gd name="T8" fmla="*/ 49 w 317"/>
                <a:gd name="T9" fmla="*/ 44 h 330"/>
                <a:gd name="T10" fmla="*/ 49 w 317"/>
                <a:gd name="T11" fmla="*/ 193 h 330"/>
                <a:gd name="T12" fmla="*/ 152 w 317"/>
                <a:gd name="T13" fmla="*/ 330 h 330"/>
                <a:gd name="T14" fmla="*/ 247 w 317"/>
                <a:gd name="T15" fmla="*/ 280 h 330"/>
                <a:gd name="T16" fmla="*/ 249 w 317"/>
                <a:gd name="T17" fmla="*/ 280 h 330"/>
                <a:gd name="T18" fmla="*/ 249 w 317"/>
                <a:gd name="T19" fmla="*/ 312 h 330"/>
                <a:gd name="T20" fmla="*/ 257 w 317"/>
                <a:gd name="T21" fmla="*/ 320 h 330"/>
                <a:gd name="T22" fmla="*/ 309 w 317"/>
                <a:gd name="T23" fmla="*/ 320 h 330"/>
                <a:gd name="T24" fmla="*/ 317 w 317"/>
                <a:gd name="T25" fmla="*/ 312 h 330"/>
                <a:gd name="T26" fmla="*/ 317 w 317"/>
                <a:gd name="T27" fmla="*/ 8 h 330"/>
                <a:gd name="T28" fmla="*/ 309 w 317"/>
                <a:gd name="T29" fmla="*/ 0 h 330"/>
                <a:gd name="T30" fmla="*/ 255 w 317"/>
                <a:gd name="T31" fmla="*/ 0 h 330"/>
                <a:gd name="T32" fmla="*/ 247 w 317"/>
                <a:gd name="T33" fmla="*/ 8 h 330"/>
                <a:gd name="T34" fmla="*/ 247 w 317"/>
                <a:gd name="T35" fmla="*/ 226 h 330"/>
                <a:gd name="T36" fmla="*/ 173 w 317"/>
                <a:gd name="T37" fmla="*/ 268 h 330"/>
                <a:gd name="T38" fmla="*/ 119 w 317"/>
                <a:gd name="T39" fmla="*/ 173 h 330"/>
                <a:gd name="T40" fmla="*/ 119 w 317"/>
                <a:gd name="T41" fmla="*/ 8 h 330"/>
                <a:gd name="T42" fmla="*/ 111 w 317"/>
                <a:gd name="T43" fmla="*/ 0 h 330"/>
                <a:gd name="T44" fmla="*/ 9 w 317"/>
                <a:gd name="T45"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7" h="330">
                  <a:moveTo>
                    <a:pt x="9" y="0"/>
                  </a:moveTo>
                  <a:cubicBezTo>
                    <a:pt x="1" y="0"/>
                    <a:pt x="0" y="4"/>
                    <a:pt x="0" y="10"/>
                  </a:cubicBezTo>
                  <a:cubicBezTo>
                    <a:pt x="0" y="19"/>
                    <a:pt x="0" y="19"/>
                    <a:pt x="0" y="19"/>
                  </a:cubicBezTo>
                  <a:cubicBezTo>
                    <a:pt x="0" y="31"/>
                    <a:pt x="4" y="31"/>
                    <a:pt x="18" y="35"/>
                  </a:cubicBezTo>
                  <a:cubicBezTo>
                    <a:pt x="49" y="44"/>
                    <a:pt x="49" y="44"/>
                    <a:pt x="49" y="44"/>
                  </a:cubicBezTo>
                  <a:cubicBezTo>
                    <a:pt x="49" y="193"/>
                    <a:pt x="49" y="193"/>
                    <a:pt x="49" y="193"/>
                  </a:cubicBezTo>
                  <a:cubicBezTo>
                    <a:pt x="49" y="306"/>
                    <a:pt x="99" y="330"/>
                    <a:pt x="152" y="330"/>
                  </a:cubicBezTo>
                  <a:cubicBezTo>
                    <a:pt x="194" y="330"/>
                    <a:pt x="221" y="314"/>
                    <a:pt x="247" y="280"/>
                  </a:cubicBezTo>
                  <a:cubicBezTo>
                    <a:pt x="249" y="280"/>
                    <a:pt x="249" y="280"/>
                    <a:pt x="249" y="280"/>
                  </a:cubicBezTo>
                  <a:cubicBezTo>
                    <a:pt x="249" y="312"/>
                    <a:pt x="249" y="312"/>
                    <a:pt x="249" y="312"/>
                  </a:cubicBezTo>
                  <a:cubicBezTo>
                    <a:pt x="249" y="318"/>
                    <a:pt x="251" y="320"/>
                    <a:pt x="257" y="320"/>
                  </a:cubicBezTo>
                  <a:cubicBezTo>
                    <a:pt x="309" y="320"/>
                    <a:pt x="309" y="320"/>
                    <a:pt x="309" y="320"/>
                  </a:cubicBezTo>
                  <a:cubicBezTo>
                    <a:pt x="315" y="320"/>
                    <a:pt x="317" y="318"/>
                    <a:pt x="317" y="312"/>
                  </a:cubicBezTo>
                  <a:cubicBezTo>
                    <a:pt x="317" y="8"/>
                    <a:pt x="317" y="8"/>
                    <a:pt x="317" y="8"/>
                  </a:cubicBezTo>
                  <a:cubicBezTo>
                    <a:pt x="317" y="2"/>
                    <a:pt x="315" y="0"/>
                    <a:pt x="309" y="0"/>
                  </a:cubicBezTo>
                  <a:cubicBezTo>
                    <a:pt x="255" y="0"/>
                    <a:pt x="255" y="0"/>
                    <a:pt x="255" y="0"/>
                  </a:cubicBezTo>
                  <a:cubicBezTo>
                    <a:pt x="249" y="0"/>
                    <a:pt x="247" y="2"/>
                    <a:pt x="247" y="8"/>
                  </a:cubicBezTo>
                  <a:cubicBezTo>
                    <a:pt x="247" y="226"/>
                    <a:pt x="247" y="226"/>
                    <a:pt x="247" y="226"/>
                  </a:cubicBezTo>
                  <a:cubicBezTo>
                    <a:pt x="227" y="255"/>
                    <a:pt x="202" y="268"/>
                    <a:pt x="173" y="268"/>
                  </a:cubicBezTo>
                  <a:cubicBezTo>
                    <a:pt x="122" y="268"/>
                    <a:pt x="119" y="231"/>
                    <a:pt x="119" y="173"/>
                  </a:cubicBezTo>
                  <a:cubicBezTo>
                    <a:pt x="119" y="8"/>
                    <a:pt x="119" y="8"/>
                    <a:pt x="119" y="8"/>
                  </a:cubicBezTo>
                  <a:cubicBezTo>
                    <a:pt x="119" y="2"/>
                    <a:pt x="116" y="0"/>
                    <a:pt x="111" y="0"/>
                  </a:cubicBezTo>
                  <a:lnTo>
                    <a:pt x="9" y="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24" name="Freeform 19"/>
            <p:cNvSpPr>
              <a:spLocks/>
            </p:cNvSpPr>
            <p:nvPr userDrawn="1"/>
          </p:nvSpPr>
          <p:spPr bwMode="auto">
            <a:xfrm>
              <a:off x="7799388" y="6348413"/>
              <a:ext cx="295275" cy="211138"/>
            </a:xfrm>
            <a:custGeom>
              <a:avLst/>
              <a:gdLst>
                <a:gd name="T0" fmla="*/ 0 w 467"/>
                <a:gd name="T1" fmla="*/ 322 h 330"/>
                <a:gd name="T2" fmla="*/ 8 w 467"/>
                <a:gd name="T3" fmla="*/ 330 h 330"/>
                <a:gd name="T4" fmla="*/ 62 w 467"/>
                <a:gd name="T5" fmla="*/ 330 h 330"/>
                <a:gd name="T6" fmla="*/ 70 w 467"/>
                <a:gd name="T7" fmla="*/ 322 h 330"/>
                <a:gd name="T8" fmla="*/ 70 w 467"/>
                <a:gd name="T9" fmla="*/ 104 h 330"/>
                <a:gd name="T10" fmla="*/ 145 w 467"/>
                <a:gd name="T11" fmla="*/ 62 h 330"/>
                <a:gd name="T12" fmla="*/ 198 w 467"/>
                <a:gd name="T13" fmla="*/ 157 h 330"/>
                <a:gd name="T14" fmla="*/ 198 w 467"/>
                <a:gd name="T15" fmla="*/ 322 h 330"/>
                <a:gd name="T16" fmla="*/ 206 w 467"/>
                <a:gd name="T17" fmla="*/ 330 h 330"/>
                <a:gd name="T18" fmla="*/ 261 w 467"/>
                <a:gd name="T19" fmla="*/ 330 h 330"/>
                <a:gd name="T20" fmla="*/ 268 w 467"/>
                <a:gd name="T21" fmla="*/ 322 h 330"/>
                <a:gd name="T22" fmla="*/ 268 w 467"/>
                <a:gd name="T23" fmla="*/ 104 h 330"/>
                <a:gd name="T24" fmla="*/ 343 w 467"/>
                <a:gd name="T25" fmla="*/ 62 h 330"/>
                <a:gd name="T26" fmla="*/ 397 w 467"/>
                <a:gd name="T27" fmla="*/ 157 h 330"/>
                <a:gd name="T28" fmla="*/ 397 w 467"/>
                <a:gd name="T29" fmla="*/ 322 h 330"/>
                <a:gd name="T30" fmla="*/ 405 w 467"/>
                <a:gd name="T31" fmla="*/ 330 h 330"/>
                <a:gd name="T32" fmla="*/ 459 w 467"/>
                <a:gd name="T33" fmla="*/ 330 h 330"/>
                <a:gd name="T34" fmla="*/ 467 w 467"/>
                <a:gd name="T35" fmla="*/ 322 h 330"/>
                <a:gd name="T36" fmla="*/ 467 w 467"/>
                <a:gd name="T37" fmla="*/ 137 h 330"/>
                <a:gd name="T38" fmla="*/ 363 w 467"/>
                <a:gd name="T39" fmla="*/ 0 h 330"/>
                <a:gd name="T40" fmla="*/ 253 w 467"/>
                <a:gd name="T41" fmla="*/ 54 h 330"/>
                <a:gd name="T42" fmla="*/ 165 w 467"/>
                <a:gd name="T43" fmla="*/ 0 h 330"/>
                <a:gd name="T44" fmla="*/ 70 w 467"/>
                <a:gd name="T45" fmla="*/ 50 h 330"/>
                <a:gd name="T46" fmla="*/ 68 w 467"/>
                <a:gd name="T47" fmla="*/ 50 h 330"/>
                <a:gd name="T48" fmla="*/ 68 w 467"/>
                <a:gd name="T49" fmla="*/ 18 h 330"/>
                <a:gd name="T50" fmla="*/ 60 w 467"/>
                <a:gd name="T51" fmla="*/ 10 h 330"/>
                <a:gd name="T52" fmla="*/ 8 w 467"/>
                <a:gd name="T53" fmla="*/ 10 h 330"/>
                <a:gd name="T54" fmla="*/ 0 w 467"/>
                <a:gd name="T55" fmla="*/ 18 h 330"/>
                <a:gd name="T56" fmla="*/ 0 w 467"/>
                <a:gd name="T57" fmla="*/ 32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7" h="330">
                  <a:moveTo>
                    <a:pt x="0" y="322"/>
                  </a:moveTo>
                  <a:cubicBezTo>
                    <a:pt x="0" y="328"/>
                    <a:pt x="2" y="330"/>
                    <a:pt x="8" y="330"/>
                  </a:cubicBezTo>
                  <a:cubicBezTo>
                    <a:pt x="62" y="330"/>
                    <a:pt x="62" y="330"/>
                    <a:pt x="62" y="330"/>
                  </a:cubicBezTo>
                  <a:cubicBezTo>
                    <a:pt x="68" y="330"/>
                    <a:pt x="70" y="328"/>
                    <a:pt x="70" y="322"/>
                  </a:cubicBezTo>
                  <a:cubicBezTo>
                    <a:pt x="70" y="104"/>
                    <a:pt x="70" y="104"/>
                    <a:pt x="70" y="104"/>
                  </a:cubicBezTo>
                  <a:cubicBezTo>
                    <a:pt x="91" y="75"/>
                    <a:pt x="115" y="62"/>
                    <a:pt x="145" y="62"/>
                  </a:cubicBezTo>
                  <a:cubicBezTo>
                    <a:pt x="196" y="62"/>
                    <a:pt x="198" y="99"/>
                    <a:pt x="198" y="157"/>
                  </a:cubicBezTo>
                  <a:cubicBezTo>
                    <a:pt x="198" y="322"/>
                    <a:pt x="198" y="322"/>
                    <a:pt x="198" y="322"/>
                  </a:cubicBezTo>
                  <a:cubicBezTo>
                    <a:pt x="198" y="328"/>
                    <a:pt x="200" y="330"/>
                    <a:pt x="206" y="330"/>
                  </a:cubicBezTo>
                  <a:cubicBezTo>
                    <a:pt x="261" y="330"/>
                    <a:pt x="261" y="330"/>
                    <a:pt x="261" y="330"/>
                  </a:cubicBezTo>
                  <a:cubicBezTo>
                    <a:pt x="267" y="330"/>
                    <a:pt x="268" y="328"/>
                    <a:pt x="268" y="322"/>
                  </a:cubicBezTo>
                  <a:cubicBezTo>
                    <a:pt x="268" y="104"/>
                    <a:pt x="268" y="104"/>
                    <a:pt x="268" y="104"/>
                  </a:cubicBezTo>
                  <a:cubicBezTo>
                    <a:pt x="289" y="75"/>
                    <a:pt x="313" y="62"/>
                    <a:pt x="343" y="62"/>
                  </a:cubicBezTo>
                  <a:cubicBezTo>
                    <a:pt x="394" y="62"/>
                    <a:pt x="397" y="99"/>
                    <a:pt x="397" y="157"/>
                  </a:cubicBezTo>
                  <a:cubicBezTo>
                    <a:pt x="397" y="322"/>
                    <a:pt x="397" y="322"/>
                    <a:pt x="397" y="322"/>
                  </a:cubicBezTo>
                  <a:cubicBezTo>
                    <a:pt x="397" y="328"/>
                    <a:pt x="399" y="330"/>
                    <a:pt x="405" y="330"/>
                  </a:cubicBezTo>
                  <a:cubicBezTo>
                    <a:pt x="459" y="330"/>
                    <a:pt x="459" y="330"/>
                    <a:pt x="459" y="330"/>
                  </a:cubicBezTo>
                  <a:cubicBezTo>
                    <a:pt x="465" y="330"/>
                    <a:pt x="467" y="328"/>
                    <a:pt x="467" y="322"/>
                  </a:cubicBezTo>
                  <a:cubicBezTo>
                    <a:pt x="467" y="137"/>
                    <a:pt x="467" y="137"/>
                    <a:pt x="467" y="137"/>
                  </a:cubicBezTo>
                  <a:cubicBezTo>
                    <a:pt x="467" y="23"/>
                    <a:pt x="417" y="0"/>
                    <a:pt x="363" y="0"/>
                  </a:cubicBezTo>
                  <a:cubicBezTo>
                    <a:pt x="316" y="0"/>
                    <a:pt x="283" y="18"/>
                    <a:pt x="253" y="54"/>
                  </a:cubicBezTo>
                  <a:cubicBezTo>
                    <a:pt x="235" y="12"/>
                    <a:pt x="201" y="0"/>
                    <a:pt x="165" y="0"/>
                  </a:cubicBezTo>
                  <a:cubicBezTo>
                    <a:pt x="124" y="0"/>
                    <a:pt x="97" y="16"/>
                    <a:pt x="70" y="50"/>
                  </a:cubicBezTo>
                  <a:cubicBezTo>
                    <a:pt x="68" y="50"/>
                    <a:pt x="68" y="50"/>
                    <a:pt x="68" y="50"/>
                  </a:cubicBezTo>
                  <a:cubicBezTo>
                    <a:pt x="68" y="18"/>
                    <a:pt x="68" y="18"/>
                    <a:pt x="68" y="18"/>
                  </a:cubicBezTo>
                  <a:cubicBezTo>
                    <a:pt x="68" y="12"/>
                    <a:pt x="65" y="10"/>
                    <a:pt x="60" y="10"/>
                  </a:cubicBezTo>
                  <a:cubicBezTo>
                    <a:pt x="8" y="10"/>
                    <a:pt x="8" y="10"/>
                    <a:pt x="8" y="10"/>
                  </a:cubicBezTo>
                  <a:cubicBezTo>
                    <a:pt x="2" y="10"/>
                    <a:pt x="0" y="12"/>
                    <a:pt x="0" y="18"/>
                  </a:cubicBezTo>
                  <a:lnTo>
                    <a:pt x="0" y="32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grpSp>
    </p:spTree>
    <p:extLst>
      <p:ext uri="{BB962C8B-B14F-4D97-AF65-F5344CB8AC3E}">
        <p14:creationId xmlns:p14="http://schemas.microsoft.com/office/powerpoint/2010/main" val="1830333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22000" y="1004344"/>
            <a:ext cx="8100000" cy="533400"/>
          </a:xfrm>
          <a:prstGeom prst="rect">
            <a:avLst/>
          </a:prstGeom>
        </p:spPr>
        <p:txBody>
          <a:bodyPr vert="horz" lIns="0" tIns="0" rIns="0" bIns="0" rtlCol="0" anchor="ctr">
            <a:noAutofit/>
          </a:bodyPr>
          <a:lstStyle/>
          <a:p>
            <a:r>
              <a:rPr lang="nl-NL" dirty="0"/>
              <a:t>Klik om de stijl te bewerken</a:t>
            </a:r>
          </a:p>
        </p:txBody>
      </p:sp>
      <p:sp>
        <p:nvSpPr>
          <p:cNvPr id="3" name="Tijdelijke aanduiding voor tekst 2"/>
          <p:cNvSpPr>
            <a:spLocks noGrp="1"/>
          </p:cNvSpPr>
          <p:nvPr>
            <p:ph type="body" idx="1"/>
          </p:nvPr>
        </p:nvSpPr>
        <p:spPr>
          <a:xfrm>
            <a:off x="522000" y="1814635"/>
            <a:ext cx="8100000" cy="4125365"/>
          </a:xfrm>
          <a:prstGeom prst="rect">
            <a:avLst/>
          </a:prstGeom>
        </p:spPr>
        <p:txBody>
          <a:bodyPr vert="horz" lIns="0" tIns="0" rIns="0" bIns="0" rtlCol="0">
            <a:no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1494000" y="6414409"/>
            <a:ext cx="108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03-06-2023</a:t>
            </a:r>
            <a:endParaRPr lang="nl-NL" dirty="0"/>
          </a:p>
        </p:txBody>
      </p:sp>
      <p:sp>
        <p:nvSpPr>
          <p:cNvPr id="5" name="Tijdelijke aanduiding voor voettekst 4"/>
          <p:cNvSpPr>
            <a:spLocks noGrp="1"/>
          </p:cNvSpPr>
          <p:nvPr>
            <p:ph type="ftr" sz="quarter" idx="3"/>
          </p:nvPr>
        </p:nvSpPr>
        <p:spPr>
          <a:xfrm>
            <a:off x="2790000" y="6414409"/>
            <a:ext cx="396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Nefrotisch Syndroom</a:t>
            </a:r>
            <a:endParaRPr lang="nl-NL" dirty="0"/>
          </a:p>
        </p:txBody>
      </p:sp>
      <p:sp>
        <p:nvSpPr>
          <p:cNvPr id="6" name="Tijdelijke aanduiding voor dianummer 5"/>
          <p:cNvSpPr>
            <a:spLocks noGrp="1"/>
          </p:cNvSpPr>
          <p:nvPr>
            <p:ph type="sldNum" sz="quarter" idx="4"/>
          </p:nvPr>
        </p:nvSpPr>
        <p:spPr>
          <a:xfrm>
            <a:off x="522000" y="6414409"/>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Pagina </a:t>
            </a:r>
            <a:fld id="{7FC9B413-936F-403B-BC98-20250EBFF374}" type="slidenum">
              <a:rPr lang="nl-NL" smtClean="0"/>
              <a:pPr/>
              <a:t>‹nr.›</a:t>
            </a:fld>
            <a:endParaRPr lang="nl-NL" dirty="0"/>
          </a:p>
        </p:txBody>
      </p:sp>
      <p:sp>
        <p:nvSpPr>
          <p:cNvPr id="7" name="Rechthoek 6"/>
          <p:cNvSpPr/>
          <p:nvPr/>
        </p:nvSpPr>
        <p:spPr>
          <a:xfrm>
            <a:off x="522000" y="594000"/>
            <a:ext cx="8100000" cy="5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p:cNvSpPr/>
          <p:nvPr/>
        </p:nvSpPr>
        <p:spPr>
          <a:xfrm>
            <a:off x="522000" y="6264000"/>
            <a:ext cx="8100000" cy="10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Afbeelding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00000" y="6415200"/>
            <a:ext cx="1104790" cy="136800"/>
          </a:xfrm>
          <a:prstGeom prst="rect">
            <a:avLst/>
          </a:prstGeom>
        </p:spPr>
      </p:pic>
    </p:spTree>
    <p:extLst>
      <p:ext uri="{BB962C8B-B14F-4D97-AF65-F5344CB8AC3E}">
        <p14:creationId xmlns:p14="http://schemas.microsoft.com/office/powerpoint/2010/main" val="781012690"/>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60" r:id="rId4"/>
    <p:sldLayoutId id="2147483652" r:id="rId5"/>
    <p:sldLayoutId id="2147483661" r:id="rId6"/>
    <p:sldLayoutId id="2147483662" r:id="rId7"/>
    <p:sldLayoutId id="2147483663" r:id="rId8"/>
    <p:sldLayoutId id="2147483664" r:id="rId9"/>
    <p:sldLayoutId id="2147483665" r:id="rId10"/>
    <p:sldLayoutId id="2147483667" r:id="rId11"/>
    <p:sldLayoutId id="2147483668" r:id="rId12"/>
    <p:sldLayoutId id="2147483669" r:id="rId13"/>
  </p:sldLayoutIdLst>
  <p:hf sldNum="0" hdr="0"/>
  <p:txStyles>
    <p:titleStyle>
      <a:lvl1pPr algn="l" defTabSz="914400" rtl="0" eaLnBrk="1" latinLnBrk="0" hangingPunct="1">
        <a:lnSpc>
          <a:spcPts val="4200"/>
        </a:lnSpc>
        <a:spcBef>
          <a:spcPct val="0"/>
        </a:spcBef>
        <a:buNone/>
        <a:defRPr sz="4000" b="1" kern="1200">
          <a:solidFill>
            <a:schemeClr val="tx2"/>
          </a:solidFill>
          <a:latin typeface="+mj-lt"/>
          <a:ea typeface="+mj-ea"/>
          <a:cs typeface="+mj-cs"/>
        </a:defRPr>
      </a:lvl1pPr>
    </p:titleStyle>
    <p:bodyStyle>
      <a:lvl1pPr marL="322263" indent="-322263"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1pPr>
      <a:lvl2pPr marL="647700" indent="-325438"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2pPr>
      <a:lvl3pPr marL="969963"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3pPr>
      <a:lvl4pPr marL="1293813" indent="-322263"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4pPr>
      <a:lvl5pPr marL="1619250"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4.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hyperlink" Target="https://www.nieren.nl/nieuws/3693-kan-nieuw-medicijn-voor-pati-nten-met-alport-syndroom-of-fsgs-de-nierfunctie-verbeteren" TargetMode="Externa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3.xml"/><Relationship Id="rId4" Type="http://schemas.openxmlformats.org/officeDocument/2006/relationships/image" Target="../media/image61.tiff"/></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svg"/><Relationship Id="rId2" Type="http://schemas.openxmlformats.org/officeDocument/2006/relationships/image" Target="../media/image66.png"/><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827584" y="692696"/>
            <a:ext cx="7452000" cy="3024336"/>
          </a:xfrm>
        </p:spPr>
        <p:txBody>
          <a:bodyPr/>
          <a:lstStyle/>
          <a:p>
            <a:pPr algn="ctr"/>
            <a:br>
              <a:rPr lang="nl-NL" dirty="0"/>
            </a:br>
            <a:br>
              <a:rPr lang="nl-NL" dirty="0"/>
            </a:br>
            <a:r>
              <a:rPr lang="nl-NL" dirty="0"/>
              <a:t>Het Nefrotisch Syndroom</a:t>
            </a:r>
          </a:p>
        </p:txBody>
      </p:sp>
      <p:sp>
        <p:nvSpPr>
          <p:cNvPr id="5" name="Tekstvak 4"/>
          <p:cNvSpPr txBox="1"/>
          <p:nvPr/>
        </p:nvSpPr>
        <p:spPr>
          <a:xfrm>
            <a:off x="852244" y="5427093"/>
            <a:ext cx="6840760" cy="707886"/>
          </a:xfrm>
          <a:prstGeom prst="rect">
            <a:avLst/>
          </a:prstGeom>
          <a:noFill/>
        </p:spPr>
        <p:txBody>
          <a:bodyPr wrap="square" rtlCol="0">
            <a:spAutoFit/>
          </a:bodyPr>
          <a:lstStyle/>
          <a:p>
            <a:pPr algn="ctr"/>
            <a:r>
              <a:rPr lang="nl-NL" sz="2000" b="1" dirty="0">
                <a:solidFill>
                  <a:schemeClr val="accent1">
                    <a:lumMod val="75000"/>
                  </a:schemeClr>
                </a:solidFill>
              </a:rPr>
              <a:t>Rutger Maas - Nefroloog</a:t>
            </a:r>
          </a:p>
          <a:p>
            <a:pPr algn="ctr"/>
            <a:r>
              <a:rPr lang="nl-NL" sz="2000" b="1" dirty="0">
                <a:solidFill>
                  <a:schemeClr val="accent1">
                    <a:lumMod val="75000"/>
                  </a:schemeClr>
                </a:solidFill>
              </a:rPr>
              <a:t>Anne-Els van de Logt – Nefroloog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vak 9"/>
          <p:cNvSpPr txBox="1"/>
          <p:nvPr/>
        </p:nvSpPr>
        <p:spPr>
          <a:xfrm>
            <a:off x="683568" y="1340768"/>
            <a:ext cx="7072312" cy="4524315"/>
          </a:xfrm>
          <a:prstGeom prst="rect">
            <a:avLst/>
          </a:prstGeom>
          <a:noFill/>
        </p:spPr>
        <p:txBody>
          <a:bodyPr>
            <a:spAutoFit/>
          </a:bodyPr>
          <a:lstStyle/>
          <a:p>
            <a:pPr>
              <a:defRPr/>
            </a:pPr>
            <a:r>
              <a:rPr lang="nl-NL" sz="2400" u="sng" dirty="0">
                <a:ea typeface="ＭＳ Ｐゴシック" charset="-128"/>
              </a:rPr>
              <a:t>Secundaire oorzaken:</a:t>
            </a:r>
          </a:p>
          <a:p>
            <a:pPr>
              <a:defRPr/>
            </a:pPr>
            <a:endParaRPr lang="nl-NL" sz="2400" dirty="0">
              <a:latin typeface="+mn-lt"/>
              <a:ea typeface="ＭＳ Ｐゴシック" charset="-128"/>
            </a:endParaRPr>
          </a:p>
          <a:p>
            <a:pPr marL="342900" indent="-342900">
              <a:buFont typeface="Arial"/>
              <a:buChar char="•"/>
              <a:defRPr/>
            </a:pPr>
            <a:r>
              <a:rPr lang="nl-NL" sz="2400" dirty="0">
                <a:ea typeface="ＭＳ Ｐゴシック" charset="-128"/>
              </a:rPr>
              <a:t>Diabetes mellitus/ diabetische nefropathie</a:t>
            </a:r>
            <a:endParaRPr lang="nl-NL" sz="2400" dirty="0">
              <a:latin typeface="+mn-lt"/>
              <a:ea typeface="ＭＳ Ｐゴシック" charset="-128"/>
            </a:endParaRPr>
          </a:p>
          <a:p>
            <a:pPr>
              <a:buFont typeface="Arial" pitchFamily="34" charset="0"/>
              <a:buChar char="•"/>
              <a:defRPr/>
            </a:pPr>
            <a:r>
              <a:rPr lang="nl-NL" sz="2400" dirty="0">
                <a:latin typeface="+mn-lt"/>
                <a:ea typeface="ＭＳ Ｐゴシック" charset="-128"/>
              </a:rPr>
              <a:t>   Infecties </a:t>
            </a:r>
            <a:r>
              <a:rPr lang="nl-NL" sz="2000" dirty="0">
                <a:latin typeface="+mn-lt"/>
                <a:ea typeface="ＭＳ Ｐゴシック" charset="-128"/>
              </a:rPr>
              <a:t>(Hepatitis B, </a:t>
            </a:r>
            <a:r>
              <a:rPr lang="nl-NL" sz="2000" dirty="0" err="1">
                <a:latin typeface="+mn-lt"/>
                <a:ea typeface="ＭＳ Ｐゴシック" charset="-128"/>
              </a:rPr>
              <a:t>Syphilis</a:t>
            </a:r>
            <a:r>
              <a:rPr lang="nl-NL" sz="2000" dirty="0">
                <a:latin typeface="+mn-lt"/>
                <a:ea typeface="ＭＳ Ｐゴシック" charset="-128"/>
              </a:rPr>
              <a:t>, Schistosomiasis, HIV)</a:t>
            </a:r>
          </a:p>
          <a:p>
            <a:pPr>
              <a:buFont typeface="Arial" pitchFamily="34" charset="0"/>
              <a:buChar char="•"/>
              <a:defRPr/>
            </a:pPr>
            <a:r>
              <a:rPr lang="nl-NL" sz="2000" dirty="0">
                <a:latin typeface="+mn-lt"/>
                <a:ea typeface="ＭＳ Ｐゴシック" charset="-128"/>
              </a:rPr>
              <a:t>    </a:t>
            </a:r>
            <a:r>
              <a:rPr lang="nl-NL" sz="2400" dirty="0">
                <a:latin typeface="+mn-lt"/>
                <a:ea typeface="ＭＳ Ｐゴシック" charset="-128"/>
              </a:rPr>
              <a:t>Auto-immuun ziekten </a:t>
            </a:r>
            <a:r>
              <a:rPr lang="nl-NL" sz="2000" dirty="0">
                <a:latin typeface="+mn-lt"/>
                <a:ea typeface="ＭＳ Ｐゴシック" charset="-128"/>
              </a:rPr>
              <a:t>(SLE, </a:t>
            </a:r>
            <a:r>
              <a:rPr lang="nl-NL" sz="2000" dirty="0" err="1">
                <a:latin typeface="+mn-lt"/>
                <a:ea typeface="ＭＳ Ｐゴシック" charset="-128"/>
              </a:rPr>
              <a:t>Sarcoidosis</a:t>
            </a:r>
            <a:r>
              <a:rPr lang="nl-NL" sz="2000" dirty="0">
                <a:latin typeface="+mn-lt"/>
                <a:ea typeface="ＭＳ Ｐゴシック" charset="-128"/>
              </a:rPr>
              <a:t>, </a:t>
            </a:r>
            <a:r>
              <a:rPr lang="nl-NL" sz="2000" dirty="0" err="1">
                <a:latin typeface="+mn-lt"/>
                <a:ea typeface="ＭＳ Ｐゴシック" charset="-128"/>
              </a:rPr>
              <a:t>M.Sjögren</a:t>
            </a:r>
            <a:r>
              <a:rPr lang="nl-NL" sz="2000" dirty="0">
                <a:latin typeface="+mn-lt"/>
                <a:ea typeface="ＭＳ Ｐゴシック" charset="-128"/>
              </a:rPr>
              <a:t>)</a:t>
            </a:r>
            <a:endParaRPr lang="nl-NL" sz="2400" dirty="0">
              <a:latin typeface="+mn-lt"/>
              <a:ea typeface="ＭＳ Ｐゴシック" charset="-128"/>
            </a:endParaRPr>
          </a:p>
          <a:p>
            <a:pPr>
              <a:buFont typeface="Arial" pitchFamily="34" charset="0"/>
              <a:buChar char="•"/>
              <a:defRPr/>
            </a:pPr>
            <a:r>
              <a:rPr lang="nl-NL" sz="2400" dirty="0">
                <a:latin typeface="+mn-lt"/>
                <a:ea typeface="ＭＳ Ｐゴシック" charset="-128"/>
              </a:rPr>
              <a:t>   Obesitas (FSGS)</a:t>
            </a:r>
          </a:p>
          <a:p>
            <a:pPr>
              <a:buFont typeface="Arial" pitchFamily="34" charset="0"/>
              <a:buChar char="•"/>
              <a:defRPr/>
            </a:pPr>
            <a:r>
              <a:rPr lang="nl-NL" sz="2400" dirty="0">
                <a:ea typeface="ＭＳ Ｐゴシック" charset="-128"/>
              </a:rPr>
              <a:t>   Hyperfiltratie bij </a:t>
            </a:r>
            <a:r>
              <a:rPr lang="nl-NL" sz="2400" dirty="0" err="1">
                <a:ea typeface="ＭＳ Ｐゴシック" charset="-128"/>
              </a:rPr>
              <a:t>mononier</a:t>
            </a:r>
            <a:r>
              <a:rPr lang="nl-NL" sz="2400" dirty="0">
                <a:ea typeface="ＭＳ Ｐゴシック" charset="-128"/>
              </a:rPr>
              <a:t> (FSGS)</a:t>
            </a:r>
            <a:endParaRPr lang="nl-NL" sz="2400" dirty="0">
              <a:latin typeface="+mn-lt"/>
              <a:ea typeface="ＭＳ Ｐゴシック" charset="-128"/>
            </a:endParaRPr>
          </a:p>
          <a:p>
            <a:pPr>
              <a:buFont typeface="Arial" pitchFamily="34" charset="0"/>
              <a:buChar char="•"/>
              <a:defRPr/>
            </a:pPr>
            <a:r>
              <a:rPr lang="nl-NL" sz="2400" dirty="0">
                <a:latin typeface="+mn-lt"/>
                <a:ea typeface="ＭＳ Ｐゴシック" charset="-128"/>
              </a:rPr>
              <a:t>   Medicatie ( </a:t>
            </a:r>
            <a:r>
              <a:rPr lang="nl-NL" sz="2400" dirty="0" err="1">
                <a:latin typeface="+mn-lt"/>
                <a:ea typeface="ＭＳ Ｐゴシック" charset="-128"/>
              </a:rPr>
              <a:t>NSAID’s</a:t>
            </a:r>
            <a:r>
              <a:rPr lang="nl-NL" sz="2400" dirty="0">
                <a:latin typeface="+mn-lt"/>
                <a:ea typeface="ＭＳ Ｐゴシック" charset="-128"/>
              </a:rPr>
              <a:t>, </a:t>
            </a:r>
            <a:r>
              <a:rPr lang="nl-NL" sz="2400" dirty="0" err="1">
                <a:latin typeface="+mn-lt"/>
                <a:ea typeface="ＭＳ Ｐゴシック" charset="-128"/>
              </a:rPr>
              <a:t>penicillamine</a:t>
            </a:r>
            <a:r>
              <a:rPr lang="nl-NL" sz="2400" dirty="0">
                <a:latin typeface="+mn-lt"/>
                <a:ea typeface="ＭＳ Ｐゴシック" charset="-128"/>
              </a:rPr>
              <a:t>, goud)</a:t>
            </a:r>
          </a:p>
          <a:p>
            <a:pPr>
              <a:buFont typeface="Arial" pitchFamily="34" charset="0"/>
              <a:buChar char="•"/>
              <a:defRPr/>
            </a:pPr>
            <a:r>
              <a:rPr lang="nl-NL" sz="2400" dirty="0">
                <a:latin typeface="+mn-lt"/>
                <a:ea typeface="ＭＳ Ｐゴシック" charset="-128"/>
              </a:rPr>
              <a:t>   </a:t>
            </a:r>
            <a:r>
              <a:rPr lang="nl-NL" sz="2400" dirty="0" err="1">
                <a:latin typeface="+mn-lt"/>
                <a:ea typeface="ＭＳ Ｐゴシック" charset="-128"/>
              </a:rPr>
              <a:t>Maligniteiten</a:t>
            </a:r>
            <a:r>
              <a:rPr lang="nl-NL" sz="2400" dirty="0">
                <a:latin typeface="+mn-lt"/>
                <a:ea typeface="ＭＳ Ｐゴシック" charset="-128"/>
              </a:rPr>
              <a:t> </a:t>
            </a:r>
          </a:p>
          <a:p>
            <a:pPr marL="342900" indent="-342900">
              <a:buFont typeface="Arial"/>
              <a:buChar char="•"/>
              <a:defRPr/>
            </a:pPr>
            <a:r>
              <a:rPr lang="nl-NL" sz="2400" dirty="0">
                <a:ea typeface="ＭＳ Ｐゴシック" charset="-128"/>
              </a:rPr>
              <a:t>Paraproteïne gerelateerde ziekten</a:t>
            </a:r>
          </a:p>
          <a:p>
            <a:pPr marL="342900" indent="-342900">
              <a:buFont typeface="Arial"/>
              <a:buChar char="•"/>
              <a:defRPr/>
            </a:pPr>
            <a:r>
              <a:rPr lang="nl-NL" sz="2400" dirty="0" err="1">
                <a:ea typeface="ＭＳ Ｐゴシック" charset="-128"/>
              </a:rPr>
              <a:t>Amyloïdose</a:t>
            </a:r>
            <a:endParaRPr lang="nl-NL" sz="2400" dirty="0">
              <a:ea typeface="ＭＳ Ｐゴシック" charset="-128"/>
            </a:endParaRPr>
          </a:p>
          <a:p>
            <a:pPr>
              <a:defRPr/>
            </a:pPr>
            <a:endParaRPr lang="nl-NL" sz="2400" dirty="0">
              <a:latin typeface="+mn-lt"/>
              <a:ea typeface="ＭＳ Ｐゴシック" charset="-128"/>
            </a:endParaRPr>
          </a:p>
        </p:txBody>
      </p:sp>
      <p:sp>
        <p:nvSpPr>
          <p:cNvPr id="5" name="Rectangle 2"/>
          <p:cNvSpPr txBox="1">
            <a:spLocks noChangeArrowheads="1"/>
          </p:cNvSpPr>
          <p:nvPr/>
        </p:nvSpPr>
        <p:spPr bwMode="auto">
          <a:xfrm>
            <a:off x="457200" y="764704"/>
            <a:ext cx="8686800" cy="536575"/>
          </a:xfrm>
          <a:prstGeom prst="rect">
            <a:avLst/>
          </a:prstGeom>
          <a:noFill/>
          <a:ln w="9525">
            <a:noFill/>
            <a:miter lim="800000"/>
            <a:headEnd/>
            <a:tailEnd/>
          </a:ln>
        </p:spPr>
        <p:txBody>
          <a:bodyPr anchor="ctr"/>
          <a:lstStyle/>
          <a:p>
            <a:pPr marL="342900" indent="-342900" eaLnBrk="0" hangingPunct="0">
              <a:defRPr/>
            </a:pPr>
            <a:r>
              <a:rPr kumimoji="1" lang="nl-NL" sz="2800" b="1" kern="0" dirty="0">
                <a:solidFill>
                  <a:schemeClr val="tx2"/>
                </a:solidFill>
                <a:latin typeface="+mj-lt"/>
                <a:ea typeface="ＭＳ Ｐゴシック" charset="-128"/>
                <a:cs typeface="+mj-cs"/>
              </a:rPr>
              <a:t>Nefrotisch syndroom: oorzaken </a:t>
            </a:r>
            <a:endParaRPr kumimoji="1" lang="en-US" sz="3600" b="1" kern="0" dirty="0">
              <a:solidFill>
                <a:schemeClr val="tx2"/>
              </a:solidFill>
              <a:latin typeface="+mj-lt"/>
              <a:ea typeface="ＭＳ Ｐゴシック" charset="-128"/>
              <a:cs typeface="+mj-cs"/>
            </a:endParaRPr>
          </a:p>
        </p:txBody>
      </p:sp>
      <p:sp>
        <p:nvSpPr>
          <p:cNvPr id="6" name="Tijdelijke aanduiding voor voettekst 2"/>
          <p:cNvSpPr>
            <a:spLocks noGrp="1"/>
          </p:cNvSpPr>
          <p:nvPr>
            <p:ph type="ftr" sz="quarter" idx="10"/>
          </p:nvPr>
        </p:nvSpPr>
        <p:spPr>
          <a:xfrm>
            <a:off x="2790000" y="6414409"/>
            <a:ext cx="3960000" cy="152400"/>
          </a:xfrm>
        </p:spPr>
        <p:txBody>
          <a:bodyPr/>
          <a:lstStyle/>
          <a:p>
            <a:pPr>
              <a:defRPr/>
            </a:pPr>
            <a:r>
              <a:rPr lang="nl-NL"/>
              <a:t>Nefrotisch Syndroom</a:t>
            </a:r>
            <a:endParaRPr lang="nl-NL" dirty="0"/>
          </a:p>
        </p:txBody>
      </p:sp>
      <p:sp>
        <p:nvSpPr>
          <p:cNvPr id="2" name="Tijdelijke aanduiding voor datum 1">
            <a:extLst>
              <a:ext uri="{FF2B5EF4-FFF2-40B4-BE49-F238E27FC236}">
                <a16:creationId xmlns:a16="http://schemas.microsoft.com/office/drawing/2014/main" id="{0CA03991-DAC1-4674-8D1A-1FFE83FBAFDD}"/>
              </a:ext>
            </a:extLst>
          </p:cNvPr>
          <p:cNvSpPr>
            <a:spLocks noGrp="1"/>
          </p:cNvSpPr>
          <p:nvPr>
            <p:ph type="dt" sz="half" idx="10"/>
          </p:nvPr>
        </p:nvSpPr>
        <p:spPr/>
        <p:txBody>
          <a:bodyPr/>
          <a:lstStyle/>
          <a:p>
            <a:r>
              <a:rPr lang="nl-NL"/>
              <a:t>03-06-2023</a:t>
            </a:r>
          </a:p>
        </p:txBody>
      </p:sp>
    </p:spTree>
    <p:extLst>
      <p:ext uri="{BB962C8B-B14F-4D97-AF65-F5344CB8AC3E}">
        <p14:creationId xmlns:p14="http://schemas.microsoft.com/office/powerpoint/2010/main" val="3056898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2EA6C5-BF91-4A10-BB89-26C68B7058F4}"/>
              </a:ext>
            </a:extLst>
          </p:cNvPr>
          <p:cNvSpPr>
            <a:spLocks noGrp="1"/>
          </p:cNvSpPr>
          <p:nvPr>
            <p:ph type="title"/>
          </p:nvPr>
        </p:nvSpPr>
        <p:spPr/>
        <p:txBody>
          <a:bodyPr/>
          <a:lstStyle/>
          <a:p>
            <a:r>
              <a:rPr lang="nl-NL" sz="2800" dirty="0"/>
              <a:t>Nefrotisch syndroom: diagnose stellen</a:t>
            </a:r>
          </a:p>
        </p:txBody>
      </p:sp>
      <p:sp>
        <p:nvSpPr>
          <p:cNvPr id="4" name="Tijdelijke aanduiding voor datum 3">
            <a:extLst>
              <a:ext uri="{FF2B5EF4-FFF2-40B4-BE49-F238E27FC236}">
                <a16:creationId xmlns:a16="http://schemas.microsoft.com/office/drawing/2014/main" id="{C14ACE63-E391-4C3F-9BA7-F112D0950CBC}"/>
              </a:ext>
            </a:extLst>
          </p:cNvPr>
          <p:cNvSpPr>
            <a:spLocks noGrp="1"/>
          </p:cNvSpPr>
          <p:nvPr>
            <p:ph type="dt" sz="half" idx="10"/>
          </p:nvPr>
        </p:nvSpPr>
        <p:spPr/>
        <p:txBody>
          <a:bodyPr/>
          <a:lstStyle/>
          <a:p>
            <a:r>
              <a:rPr lang="nl-NL"/>
              <a:t>03-06-2023</a:t>
            </a:r>
          </a:p>
        </p:txBody>
      </p:sp>
      <p:sp>
        <p:nvSpPr>
          <p:cNvPr id="5" name="Tijdelijke aanduiding voor voettekst 4">
            <a:extLst>
              <a:ext uri="{FF2B5EF4-FFF2-40B4-BE49-F238E27FC236}">
                <a16:creationId xmlns:a16="http://schemas.microsoft.com/office/drawing/2014/main" id="{8F2A31C5-28FA-4330-A9A4-F2D3CF3ECF72}"/>
              </a:ext>
            </a:extLst>
          </p:cNvPr>
          <p:cNvSpPr>
            <a:spLocks noGrp="1"/>
          </p:cNvSpPr>
          <p:nvPr>
            <p:ph type="ftr" sz="quarter" idx="11"/>
          </p:nvPr>
        </p:nvSpPr>
        <p:spPr/>
        <p:txBody>
          <a:bodyPr/>
          <a:lstStyle/>
          <a:p>
            <a:r>
              <a:rPr lang="nl-NL"/>
              <a:t>Nefrotisch Syndroom</a:t>
            </a:r>
          </a:p>
        </p:txBody>
      </p:sp>
      <p:pic>
        <p:nvPicPr>
          <p:cNvPr id="6" name="Tijdelijke aanduiding voor inhoud 4">
            <a:extLst>
              <a:ext uri="{FF2B5EF4-FFF2-40B4-BE49-F238E27FC236}">
                <a16:creationId xmlns:a16="http://schemas.microsoft.com/office/drawing/2014/main" id="{B637C260-8F5F-451D-8802-DEF9065D3DB5}"/>
              </a:ext>
            </a:extLst>
          </p:cNvPr>
          <p:cNvPicPr>
            <a:picLocks noGrp="1" noChangeAspect="1"/>
          </p:cNvPicPr>
          <p:nvPr>
            <p:ph idx="1"/>
          </p:nvPr>
        </p:nvPicPr>
        <p:blipFill>
          <a:blip r:embed="rId2"/>
          <a:stretch>
            <a:fillRect/>
          </a:stretch>
        </p:blipFill>
        <p:spPr>
          <a:xfrm>
            <a:off x="808613" y="2577224"/>
            <a:ext cx="2520280" cy="2964030"/>
          </a:xfrm>
          <a:prstGeom prst="rect">
            <a:avLst/>
          </a:prstGeom>
        </p:spPr>
      </p:pic>
      <p:pic>
        <p:nvPicPr>
          <p:cNvPr id="7" name="Picture 4" descr="f006-05-A04602">
            <a:extLst>
              <a:ext uri="{FF2B5EF4-FFF2-40B4-BE49-F238E27FC236}">
                <a16:creationId xmlns:a16="http://schemas.microsoft.com/office/drawing/2014/main" id="{6FB77D11-8D72-4052-8020-583D592D71D6}"/>
              </a:ext>
            </a:extLst>
          </p:cNvPr>
          <p:cNvPicPr>
            <a:picLocks noChangeAspect="1" noChangeArrowheads="1"/>
          </p:cNvPicPr>
          <p:nvPr/>
        </p:nvPicPr>
        <p:blipFill>
          <a:blip r:embed="rId3" cstate="print"/>
          <a:srcRect l="10149" r="11263" b="26272"/>
          <a:stretch>
            <a:fillRect/>
          </a:stretch>
        </p:blipFill>
        <p:spPr bwMode="auto">
          <a:xfrm>
            <a:off x="5425165" y="1764568"/>
            <a:ext cx="2928958" cy="2363908"/>
          </a:xfrm>
          <a:prstGeom prst="rect">
            <a:avLst/>
          </a:prstGeom>
          <a:noFill/>
          <a:ln w="9525">
            <a:noFill/>
            <a:miter lim="800000"/>
            <a:headEnd/>
            <a:tailEnd/>
          </a:ln>
          <a:effectLst/>
        </p:spPr>
      </p:pic>
      <p:pic>
        <p:nvPicPr>
          <p:cNvPr id="8" name="Picture 4" descr="f006-07-A04602">
            <a:extLst>
              <a:ext uri="{FF2B5EF4-FFF2-40B4-BE49-F238E27FC236}">
                <a16:creationId xmlns:a16="http://schemas.microsoft.com/office/drawing/2014/main" id="{9DE18573-C777-4472-B706-EE6BCFCDAEA0}"/>
              </a:ext>
            </a:extLst>
          </p:cNvPr>
          <p:cNvPicPr>
            <a:picLocks noChangeAspect="1" noChangeArrowheads="1"/>
          </p:cNvPicPr>
          <p:nvPr/>
        </p:nvPicPr>
        <p:blipFill>
          <a:blip r:embed="rId4" cstate="print"/>
          <a:srcRect l="12427" r="11263" b="23621"/>
          <a:stretch>
            <a:fillRect/>
          </a:stretch>
        </p:blipFill>
        <p:spPr bwMode="auto">
          <a:xfrm>
            <a:off x="6156176" y="3931946"/>
            <a:ext cx="2659069" cy="1599844"/>
          </a:xfrm>
          <a:prstGeom prst="rect">
            <a:avLst/>
          </a:prstGeom>
          <a:noFill/>
          <a:ln w="9525">
            <a:noFill/>
            <a:miter lim="800000"/>
            <a:headEnd/>
            <a:tailEnd/>
          </a:ln>
          <a:effectLst/>
        </p:spPr>
      </p:pic>
      <p:sp>
        <p:nvSpPr>
          <p:cNvPr id="11" name="Tekstvak 10">
            <a:extLst>
              <a:ext uri="{FF2B5EF4-FFF2-40B4-BE49-F238E27FC236}">
                <a16:creationId xmlns:a16="http://schemas.microsoft.com/office/drawing/2014/main" id="{7F530AED-52EB-4198-8173-3D264D3F44AF}"/>
              </a:ext>
            </a:extLst>
          </p:cNvPr>
          <p:cNvSpPr txBox="1"/>
          <p:nvPr/>
        </p:nvSpPr>
        <p:spPr>
          <a:xfrm>
            <a:off x="714271" y="1764568"/>
            <a:ext cx="3019353" cy="646331"/>
          </a:xfrm>
          <a:prstGeom prst="rect">
            <a:avLst/>
          </a:prstGeom>
          <a:noFill/>
        </p:spPr>
        <p:txBody>
          <a:bodyPr wrap="none" rtlCol="0">
            <a:spAutoFit/>
          </a:bodyPr>
          <a:lstStyle/>
          <a:p>
            <a:r>
              <a:rPr lang="nl-NL" dirty="0"/>
              <a:t>Allereerst een bloedtest op </a:t>
            </a:r>
          </a:p>
          <a:p>
            <a:r>
              <a:rPr lang="nl-NL" dirty="0"/>
              <a:t>anti-PLA2R antistoffen -&gt; MN?</a:t>
            </a:r>
          </a:p>
        </p:txBody>
      </p:sp>
    </p:spTree>
    <p:extLst>
      <p:ext uri="{BB962C8B-B14F-4D97-AF65-F5344CB8AC3E}">
        <p14:creationId xmlns:p14="http://schemas.microsoft.com/office/powerpoint/2010/main" val="2848501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FF898C-705D-4B86-949C-B04B70A9762C}"/>
              </a:ext>
            </a:extLst>
          </p:cNvPr>
          <p:cNvSpPr>
            <a:spLocks noGrp="1"/>
          </p:cNvSpPr>
          <p:nvPr>
            <p:ph type="title"/>
          </p:nvPr>
        </p:nvSpPr>
        <p:spPr/>
        <p:txBody>
          <a:bodyPr/>
          <a:lstStyle/>
          <a:p>
            <a:r>
              <a:rPr lang="nl-NL" sz="2400" dirty="0"/>
              <a:t>Nefrotisch syndroom: goede beoordeling biopt noodzakelijk!</a:t>
            </a:r>
          </a:p>
        </p:txBody>
      </p:sp>
      <p:sp>
        <p:nvSpPr>
          <p:cNvPr id="4" name="Tijdelijke aanduiding voor datum 3">
            <a:extLst>
              <a:ext uri="{FF2B5EF4-FFF2-40B4-BE49-F238E27FC236}">
                <a16:creationId xmlns:a16="http://schemas.microsoft.com/office/drawing/2014/main" id="{D902D3CC-FC3E-4217-AB05-046ADF5F2931}"/>
              </a:ext>
            </a:extLst>
          </p:cNvPr>
          <p:cNvSpPr>
            <a:spLocks noGrp="1"/>
          </p:cNvSpPr>
          <p:nvPr>
            <p:ph type="dt" sz="half" idx="10"/>
          </p:nvPr>
        </p:nvSpPr>
        <p:spPr/>
        <p:txBody>
          <a:bodyPr/>
          <a:lstStyle/>
          <a:p>
            <a:r>
              <a:rPr lang="nl-NL"/>
              <a:t>03-06-2023</a:t>
            </a:r>
          </a:p>
        </p:txBody>
      </p:sp>
      <p:sp>
        <p:nvSpPr>
          <p:cNvPr id="5" name="Tijdelijke aanduiding voor voettekst 4">
            <a:extLst>
              <a:ext uri="{FF2B5EF4-FFF2-40B4-BE49-F238E27FC236}">
                <a16:creationId xmlns:a16="http://schemas.microsoft.com/office/drawing/2014/main" id="{6B9ED218-4FD5-46BD-80E0-53E2238BB54D}"/>
              </a:ext>
            </a:extLst>
          </p:cNvPr>
          <p:cNvSpPr>
            <a:spLocks noGrp="1"/>
          </p:cNvSpPr>
          <p:nvPr>
            <p:ph type="ftr" sz="quarter" idx="11"/>
          </p:nvPr>
        </p:nvSpPr>
        <p:spPr/>
        <p:txBody>
          <a:bodyPr/>
          <a:lstStyle/>
          <a:p>
            <a:r>
              <a:rPr lang="nl-NL"/>
              <a:t>Nefrotisch Syndroom</a:t>
            </a:r>
          </a:p>
        </p:txBody>
      </p:sp>
      <p:pic>
        <p:nvPicPr>
          <p:cNvPr id="6" name="Picture 3" descr="H:\HOME\Fotostuff\secr-M2\lia\we22-8\jan4">
            <a:extLst>
              <a:ext uri="{FF2B5EF4-FFF2-40B4-BE49-F238E27FC236}">
                <a16:creationId xmlns:a16="http://schemas.microsoft.com/office/drawing/2014/main" id="{1F638422-5811-4BA0-9320-994217AE16DA}"/>
              </a:ext>
            </a:extLst>
          </p:cNvPr>
          <p:cNvPicPr>
            <a:picLocks noGrp="1" noChangeAspect="1" noChangeArrowheads="1"/>
          </p:cNvPicPr>
          <p:nvPr>
            <p:ph idx="1"/>
          </p:nvPr>
        </p:nvPicPr>
        <p:blipFill>
          <a:blip r:embed="rId2" cstate="print"/>
          <a:srcRect/>
          <a:stretch>
            <a:fillRect/>
          </a:stretch>
        </p:blipFill>
        <p:spPr bwMode="auto">
          <a:xfrm>
            <a:off x="542713" y="2047523"/>
            <a:ext cx="2286000" cy="1928553"/>
          </a:xfrm>
          <a:prstGeom prst="rect">
            <a:avLst/>
          </a:prstGeom>
          <a:noFill/>
        </p:spPr>
      </p:pic>
      <p:pic>
        <p:nvPicPr>
          <p:cNvPr id="7" name="Picture 4" descr="C:\delen\algemeen\12.jpg">
            <a:extLst>
              <a:ext uri="{FF2B5EF4-FFF2-40B4-BE49-F238E27FC236}">
                <a16:creationId xmlns:a16="http://schemas.microsoft.com/office/drawing/2014/main" id="{B572A04A-0A4E-4130-B591-72D9E770A33E}"/>
              </a:ext>
            </a:extLst>
          </p:cNvPr>
          <p:cNvPicPr>
            <a:picLocks noChangeAspect="1" noChangeArrowheads="1"/>
          </p:cNvPicPr>
          <p:nvPr/>
        </p:nvPicPr>
        <p:blipFill>
          <a:blip r:embed="rId3" cstate="print">
            <a:lum bright="24000" contrast="36000"/>
          </a:blip>
          <a:srcRect l="8597" t="7236" r="14815"/>
          <a:stretch>
            <a:fillRect/>
          </a:stretch>
        </p:blipFill>
        <p:spPr bwMode="auto">
          <a:xfrm>
            <a:off x="3352800" y="2060015"/>
            <a:ext cx="2438400" cy="1933575"/>
          </a:xfrm>
          <a:prstGeom prst="rect">
            <a:avLst/>
          </a:prstGeom>
          <a:noFill/>
        </p:spPr>
      </p:pic>
      <p:pic>
        <p:nvPicPr>
          <p:cNvPr id="8" name="Picture 5" descr="C:\delen\algemeen\14.jpg">
            <a:extLst>
              <a:ext uri="{FF2B5EF4-FFF2-40B4-BE49-F238E27FC236}">
                <a16:creationId xmlns:a16="http://schemas.microsoft.com/office/drawing/2014/main" id="{AD76A286-C1E9-49DC-A3E9-BD4B2D6DAAC9}"/>
              </a:ext>
            </a:extLst>
          </p:cNvPr>
          <p:cNvPicPr>
            <a:picLocks noChangeAspect="1" noChangeArrowheads="1"/>
          </p:cNvPicPr>
          <p:nvPr/>
        </p:nvPicPr>
        <p:blipFill>
          <a:blip r:embed="rId4" cstate="print">
            <a:lum contrast="36000"/>
          </a:blip>
          <a:srcRect b="1910"/>
          <a:stretch>
            <a:fillRect/>
          </a:stretch>
        </p:blipFill>
        <p:spPr bwMode="auto">
          <a:xfrm>
            <a:off x="6294582" y="2071076"/>
            <a:ext cx="2438400" cy="1905000"/>
          </a:xfrm>
          <a:prstGeom prst="rect">
            <a:avLst/>
          </a:prstGeom>
          <a:noFill/>
        </p:spPr>
      </p:pic>
      <p:sp>
        <p:nvSpPr>
          <p:cNvPr id="9" name="Text Box 6">
            <a:extLst>
              <a:ext uri="{FF2B5EF4-FFF2-40B4-BE49-F238E27FC236}">
                <a16:creationId xmlns:a16="http://schemas.microsoft.com/office/drawing/2014/main" id="{531E1437-D327-42A7-9C77-B96A22CCB450}"/>
              </a:ext>
            </a:extLst>
          </p:cNvPr>
          <p:cNvSpPr txBox="1">
            <a:spLocks noChangeArrowheads="1"/>
          </p:cNvSpPr>
          <p:nvPr/>
        </p:nvSpPr>
        <p:spPr bwMode="auto">
          <a:xfrm>
            <a:off x="2887595" y="2590799"/>
            <a:ext cx="444500" cy="519113"/>
          </a:xfrm>
          <a:prstGeom prst="rect">
            <a:avLst/>
          </a:prstGeom>
          <a:noFill/>
          <a:ln w="9525">
            <a:noFill/>
            <a:miter lim="800000"/>
            <a:headEnd/>
            <a:tailEnd/>
          </a:ln>
          <a:effectLst/>
        </p:spPr>
        <p:txBody>
          <a:bodyPr>
            <a:spAutoFit/>
          </a:bodyPr>
          <a:lstStyle/>
          <a:p>
            <a:pPr>
              <a:spcBef>
                <a:spcPct val="50000"/>
              </a:spcBef>
            </a:pPr>
            <a:r>
              <a:rPr lang="nl-NL" sz="2800" b="1" dirty="0"/>
              <a:t>+</a:t>
            </a:r>
          </a:p>
        </p:txBody>
      </p:sp>
      <p:sp>
        <p:nvSpPr>
          <p:cNvPr id="10" name="Text Box 6">
            <a:extLst>
              <a:ext uri="{FF2B5EF4-FFF2-40B4-BE49-F238E27FC236}">
                <a16:creationId xmlns:a16="http://schemas.microsoft.com/office/drawing/2014/main" id="{A7E7FABF-3B91-49BE-BFEC-A54902C36338}"/>
              </a:ext>
            </a:extLst>
          </p:cNvPr>
          <p:cNvSpPr txBox="1">
            <a:spLocks noChangeArrowheads="1"/>
          </p:cNvSpPr>
          <p:nvPr/>
        </p:nvSpPr>
        <p:spPr bwMode="auto">
          <a:xfrm>
            <a:off x="5888659" y="2590799"/>
            <a:ext cx="444500" cy="519113"/>
          </a:xfrm>
          <a:prstGeom prst="rect">
            <a:avLst/>
          </a:prstGeom>
          <a:noFill/>
          <a:ln w="9525">
            <a:noFill/>
            <a:miter lim="800000"/>
            <a:headEnd/>
            <a:tailEnd/>
          </a:ln>
          <a:effectLst/>
        </p:spPr>
        <p:txBody>
          <a:bodyPr>
            <a:spAutoFit/>
          </a:bodyPr>
          <a:lstStyle/>
          <a:p>
            <a:pPr>
              <a:spcBef>
                <a:spcPct val="50000"/>
              </a:spcBef>
            </a:pPr>
            <a:r>
              <a:rPr lang="nl-NL" sz="2800" b="1" dirty="0"/>
              <a:t>+</a:t>
            </a:r>
          </a:p>
        </p:txBody>
      </p:sp>
      <p:sp>
        <p:nvSpPr>
          <p:cNvPr id="13" name="Tekstvak 12">
            <a:extLst>
              <a:ext uri="{FF2B5EF4-FFF2-40B4-BE49-F238E27FC236}">
                <a16:creationId xmlns:a16="http://schemas.microsoft.com/office/drawing/2014/main" id="{45AAE366-D67C-4E03-AFAC-530425C8077C}"/>
              </a:ext>
            </a:extLst>
          </p:cNvPr>
          <p:cNvSpPr txBox="1"/>
          <p:nvPr/>
        </p:nvSpPr>
        <p:spPr>
          <a:xfrm>
            <a:off x="2286000" y="4256116"/>
            <a:ext cx="4572000" cy="369332"/>
          </a:xfrm>
          <a:prstGeom prst="rect">
            <a:avLst/>
          </a:prstGeom>
          <a:noFill/>
        </p:spPr>
        <p:txBody>
          <a:bodyPr wrap="square">
            <a:spAutoFit/>
          </a:bodyPr>
          <a:lstStyle/>
          <a:p>
            <a:pPr algn="ctr">
              <a:spcBef>
                <a:spcPct val="50000"/>
              </a:spcBef>
            </a:pPr>
            <a:r>
              <a:rPr lang="nl-NL" dirty="0" err="1"/>
              <a:t>Immuunfluorescentie</a:t>
            </a:r>
            <a:endParaRPr lang="nl-NL" sz="1800" dirty="0"/>
          </a:p>
        </p:txBody>
      </p:sp>
      <p:sp>
        <p:nvSpPr>
          <p:cNvPr id="15" name="Tekstvak 14">
            <a:extLst>
              <a:ext uri="{FF2B5EF4-FFF2-40B4-BE49-F238E27FC236}">
                <a16:creationId xmlns:a16="http://schemas.microsoft.com/office/drawing/2014/main" id="{CBAF6E41-A1A6-40A6-954F-B4351BF4A7B3}"/>
              </a:ext>
            </a:extLst>
          </p:cNvPr>
          <p:cNvSpPr txBox="1"/>
          <p:nvPr/>
        </p:nvSpPr>
        <p:spPr>
          <a:xfrm>
            <a:off x="5227782" y="4238602"/>
            <a:ext cx="4572000" cy="369332"/>
          </a:xfrm>
          <a:prstGeom prst="rect">
            <a:avLst/>
          </a:prstGeom>
          <a:noFill/>
        </p:spPr>
        <p:txBody>
          <a:bodyPr wrap="square">
            <a:spAutoFit/>
          </a:bodyPr>
          <a:lstStyle/>
          <a:p>
            <a:pPr algn="ctr">
              <a:spcBef>
                <a:spcPct val="50000"/>
              </a:spcBef>
            </a:pPr>
            <a:r>
              <a:rPr lang="nl-NL" sz="1800" dirty="0"/>
              <a:t>Elektronenmicroscopie</a:t>
            </a:r>
          </a:p>
        </p:txBody>
      </p:sp>
      <p:sp>
        <p:nvSpPr>
          <p:cNvPr id="16" name="Tekstvak 15">
            <a:extLst>
              <a:ext uri="{FF2B5EF4-FFF2-40B4-BE49-F238E27FC236}">
                <a16:creationId xmlns:a16="http://schemas.microsoft.com/office/drawing/2014/main" id="{4525232A-539C-4155-9568-28E12220B51E}"/>
              </a:ext>
            </a:extLst>
          </p:cNvPr>
          <p:cNvSpPr txBox="1"/>
          <p:nvPr/>
        </p:nvSpPr>
        <p:spPr>
          <a:xfrm>
            <a:off x="-600287" y="4238602"/>
            <a:ext cx="4572000" cy="369332"/>
          </a:xfrm>
          <a:prstGeom prst="rect">
            <a:avLst/>
          </a:prstGeom>
          <a:noFill/>
        </p:spPr>
        <p:txBody>
          <a:bodyPr wrap="square">
            <a:spAutoFit/>
          </a:bodyPr>
          <a:lstStyle/>
          <a:p>
            <a:pPr algn="ctr">
              <a:spcBef>
                <a:spcPct val="50000"/>
              </a:spcBef>
            </a:pPr>
            <a:r>
              <a:rPr lang="nl-NL" dirty="0"/>
              <a:t>Licht</a:t>
            </a:r>
            <a:r>
              <a:rPr lang="nl-NL" sz="1800" dirty="0"/>
              <a:t>microscopie</a:t>
            </a:r>
          </a:p>
        </p:txBody>
      </p:sp>
    </p:spTree>
    <p:extLst>
      <p:ext uri="{BB962C8B-B14F-4D97-AF65-F5344CB8AC3E}">
        <p14:creationId xmlns:p14="http://schemas.microsoft.com/office/powerpoint/2010/main" val="3057378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vak 9"/>
          <p:cNvSpPr txBox="1"/>
          <p:nvPr/>
        </p:nvSpPr>
        <p:spPr>
          <a:xfrm>
            <a:off x="683568" y="1412776"/>
            <a:ext cx="7072312" cy="3785652"/>
          </a:xfrm>
          <a:prstGeom prst="rect">
            <a:avLst/>
          </a:prstGeom>
          <a:noFill/>
        </p:spPr>
        <p:txBody>
          <a:bodyPr>
            <a:spAutoFit/>
          </a:bodyPr>
          <a:lstStyle/>
          <a:p>
            <a:pPr marL="457200" indent="-457200">
              <a:buAutoNum type="arabicPeriod"/>
              <a:defRPr/>
            </a:pPr>
            <a:r>
              <a:rPr lang="nl-NL" sz="2400" dirty="0">
                <a:ea typeface="ＭＳ Ｐゴシック" charset="-128"/>
              </a:rPr>
              <a:t>Toegenomen aantal infecties (door verlies </a:t>
            </a:r>
            <a:r>
              <a:rPr lang="nl-NL" sz="2400" dirty="0" err="1">
                <a:ea typeface="ＭＳ Ｐゴシック" charset="-128"/>
              </a:rPr>
              <a:t>IgG</a:t>
            </a:r>
            <a:r>
              <a:rPr lang="nl-NL" sz="2400" dirty="0">
                <a:ea typeface="ＭＳ Ｐゴシック" charset="-128"/>
              </a:rPr>
              <a:t> in urine)</a:t>
            </a:r>
          </a:p>
          <a:p>
            <a:pPr marL="457200" indent="-457200">
              <a:buAutoNum type="arabicPeriod"/>
              <a:defRPr/>
            </a:pPr>
            <a:endParaRPr lang="nl-NL" sz="2400" dirty="0">
              <a:ea typeface="ＭＳ Ｐゴシック" charset="-128"/>
            </a:endParaRPr>
          </a:p>
          <a:p>
            <a:pPr marL="457200" indent="-457200">
              <a:buAutoNum type="arabicPeriod"/>
              <a:defRPr/>
            </a:pPr>
            <a:r>
              <a:rPr lang="nl-NL" sz="2400" dirty="0" err="1">
                <a:ea typeface="ＭＳ Ｐゴシック" charset="-128"/>
              </a:rPr>
              <a:t>Thrombo-embolische</a:t>
            </a:r>
            <a:r>
              <a:rPr lang="nl-NL" sz="2400" dirty="0">
                <a:ea typeface="ＭＳ Ｐゴシック" charset="-128"/>
              </a:rPr>
              <a:t> complicaties  ( longembolie, trombosebeen, hartinfarct, TIA, CVA). </a:t>
            </a:r>
          </a:p>
          <a:p>
            <a:pPr marL="900113" lvl="2" indent="-357188">
              <a:buFont typeface="Arial"/>
              <a:buChar char="•"/>
              <a:defRPr/>
            </a:pPr>
            <a:r>
              <a:rPr lang="nl-NL" sz="2400" dirty="0">
                <a:ea typeface="ＭＳ Ｐゴシック" charset="-128"/>
              </a:rPr>
              <a:t>Door verlies van (anti)stollingsfactoren met urine</a:t>
            </a:r>
          </a:p>
          <a:p>
            <a:pPr marL="900113" lvl="2" indent="-357188">
              <a:buFont typeface="Arial"/>
              <a:buChar char="•"/>
              <a:defRPr/>
            </a:pPr>
            <a:r>
              <a:rPr lang="nl-NL" sz="2400" dirty="0">
                <a:ea typeface="ＭＳ Ｐゴシック" charset="-128"/>
              </a:rPr>
              <a:t>Met name bij ziekte MN, </a:t>
            </a:r>
          </a:p>
          <a:p>
            <a:pPr marL="542925" lvl="2">
              <a:defRPr/>
            </a:pPr>
            <a:r>
              <a:rPr lang="nl-NL" sz="2400" dirty="0">
                <a:ea typeface="ＭＳ Ｐゴシック" charset="-128"/>
              </a:rPr>
              <a:t>	gerelateerd aan ernst </a:t>
            </a:r>
          </a:p>
          <a:p>
            <a:pPr marL="542925" lvl="2">
              <a:defRPr/>
            </a:pPr>
            <a:r>
              <a:rPr lang="nl-NL" sz="2400" dirty="0">
                <a:ea typeface="ＭＳ Ｐゴシック" charset="-128"/>
              </a:rPr>
              <a:t>	van </a:t>
            </a:r>
            <a:r>
              <a:rPr lang="nl-NL" sz="2400" dirty="0" err="1">
                <a:ea typeface="ＭＳ Ｐゴシック" charset="-128"/>
              </a:rPr>
              <a:t>hypoalbuminamie</a:t>
            </a:r>
            <a:endParaRPr lang="nl-NL" sz="2400" dirty="0">
              <a:ea typeface="ＭＳ Ｐゴシック" charset="-128"/>
            </a:endParaRPr>
          </a:p>
        </p:txBody>
      </p:sp>
      <p:sp>
        <p:nvSpPr>
          <p:cNvPr id="5" name="Rectangle 2"/>
          <p:cNvSpPr txBox="1">
            <a:spLocks noChangeArrowheads="1"/>
          </p:cNvSpPr>
          <p:nvPr/>
        </p:nvSpPr>
        <p:spPr bwMode="auto">
          <a:xfrm>
            <a:off x="457200" y="620688"/>
            <a:ext cx="8686800" cy="536575"/>
          </a:xfrm>
          <a:prstGeom prst="rect">
            <a:avLst/>
          </a:prstGeom>
          <a:noFill/>
          <a:ln w="9525">
            <a:noFill/>
            <a:miter lim="800000"/>
            <a:headEnd/>
            <a:tailEnd/>
          </a:ln>
        </p:spPr>
        <p:txBody>
          <a:bodyPr anchor="ctr"/>
          <a:lstStyle/>
          <a:p>
            <a:pPr marL="342900" indent="-342900" eaLnBrk="0" hangingPunct="0">
              <a:defRPr/>
            </a:pPr>
            <a:r>
              <a:rPr kumimoji="1" lang="nl-NL" sz="2800" b="1" kern="0" dirty="0">
                <a:solidFill>
                  <a:schemeClr val="tx2"/>
                </a:solidFill>
                <a:latin typeface="+mj-lt"/>
                <a:ea typeface="ＭＳ Ｐゴシック" charset="-128"/>
                <a:cs typeface="+mj-cs"/>
              </a:rPr>
              <a:t>Nefrotisch syndroom: complicaties </a:t>
            </a:r>
            <a:endParaRPr kumimoji="1" lang="en-US" sz="3600" b="1" kern="0" dirty="0">
              <a:solidFill>
                <a:schemeClr val="tx2"/>
              </a:solidFill>
              <a:latin typeface="+mj-lt"/>
              <a:ea typeface="ＭＳ Ｐゴシック" charset="-128"/>
              <a:cs typeface="+mj-cs"/>
            </a:endParaRPr>
          </a:p>
        </p:txBody>
      </p:sp>
      <p:sp>
        <p:nvSpPr>
          <p:cNvPr id="6" name="Tijdelijke aanduiding voor voettekst 2"/>
          <p:cNvSpPr>
            <a:spLocks noGrp="1"/>
          </p:cNvSpPr>
          <p:nvPr>
            <p:ph type="ftr" sz="quarter" idx="10"/>
          </p:nvPr>
        </p:nvSpPr>
        <p:spPr>
          <a:xfrm>
            <a:off x="2790000" y="6414409"/>
            <a:ext cx="3960000" cy="152400"/>
          </a:xfrm>
        </p:spPr>
        <p:txBody>
          <a:bodyPr/>
          <a:lstStyle/>
          <a:p>
            <a:pPr>
              <a:defRPr/>
            </a:pPr>
            <a:r>
              <a:rPr lang="nl-NL"/>
              <a:t>Nefrotisch Syndroom</a:t>
            </a:r>
            <a:endParaRPr lang="nl-NL" dirty="0"/>
          </a:p>
        </p:txBody>
      </p:sp>
      <p:pic>
        <p:nvPicPr>
          <p:cNvPr id="2" name="Picture 1" descr="deep-vein-thrombosis-right-leg-PU.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6056" y="3717032"/>
            <a:ext cx="3369320" cy="2092745"/>
          </a:xfrm>
          <a:prstGeom prst="rect">
            <a:avLst/>
          </a:prstGeom>
        </p:spPr>
      </p:pic>
      <p:sp>
        <p:nvSpPr>
          <p:cNvPr id="3" name="Tijdelijke aanduiding voor datum 2">
            <a:extLst>
              <a:ext uri="{FF2B5EF4-FFF2-40B4-BE49-F238E27FC236}">
                <a16:creationId xmlns:a16="http://schemas.microsoft.com/office/drawing/2014/main" id="{0808F435-1EA9-4F8F-872D-A8D5C4D89C99}"/>
              </a:ext>
            </a:extLst>
          </p:cNvPr>
          <p:cNvSpPr>
            <a:spLocks noGrp="1"/>
          </p:cNvSpPr>
          <p:nvPr>
            <p:ph type="dt" sz="half" idx="10"/>
          </p:nvPr>
        </p:nvSpPr>
        <p:spPr/>
        <p:txBody>
          <a:bodyPr/>
          <a:lstStyle/>
          <a:p>
            <a:r>
              <a:rPr lang="nl-NL"/>
              <a:t>03-06-2023</a:t>
            </a:r>
          </a:p>
        </p:txBody>
      </p:sp>
    </p:spTree>
    <p:extLst>
      <p:ext uri="{BB962C8B-B14F-4D97-AF65-F5344CB8AC3E}">
        <p14:creationId xmlns:p14="http://schemas.microsoft.com/office/powerpoint/2010/main" val="2261078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vak 9"/>
          <p:cNvSpPr txBox="1"/>
          <p:nvPr/>
        </p:nvSpPr>
        <p:spPr>
          <a:xfrm>
            <a:off x="683568" y="1412776"/>
            <a:ext cx="7072312" cy="2308324"/>
          </a:xfrm>
          <a:prstGeom prst="rect">
            <a:avLst/>
          </a:prstGeom>
          <a:noFill/>
        </p:spPr>
        <p:txBody>
          <a:bodyPr>
            <a:spAutoFit/>
          </a:bodyPr>
          <a:lstStyle/>
          <a:p>
            <a:pPr marL="457200" indent="-457200">
              <a:buAutoNum type="arabicPeriod" startAt="3"/>
              <a:defRPr/>
            </a:pPr>
            <a:r>
              <a:rPr lang="nl-NL" sz="2400" dirty="0" err="1">
                <a:ea typeface="ＭＳ Ｐゴシック" charset="-128"/>
              </a:rPr>
              <a:t>Hypothyreoidie</a:t>
            </a:r>
            <a:r>
              <a:rPr lang="nl-NL" sz="2400" dirty="0">
                <a:ea typeface="ＭＳ Ｐゴシック" charset="-128"/>
              </a:rPr>
              <a:t> (door verlies T4 in  urine)</a:t>
            </a:r>
          </a:p>
          <a:p>
            <a:pPr marL="457200" indent="-457200">
              <a:buAutoNum type="arabicPeriod" startAt="3"/>
              <a:defRPr/>
            </a:pPr>
            <a:endParaRPr lang="nl-NL" sz="2400" dirty="0">
              <a:ea typeface="ＭＳ Ｐゴシック" charset="-128"/>
            </a:endParaRPr>
          </a:p>
          <a:p>
            <a:pPr marL="457200" indent="-457200">
              <a:buAutoNum type="arabicPeriod" startAt="3"/>
              <a:defRPr/>
            </a:pPr>
            <a:r>
              <a:rPr lang="nl-NL" sz="2400" dirty="0">
                <a:ea typeface="ＭＳ Ｐゴシック" charset="-128"/>
              </a:rPr>
              <a:t>Hypervolemie (vooral in acute fase door natrium- en vochtretentie ) met</a:t>
            </a:r>
          </a:p>
          <a:p>
            <a:pPr>
              <a:defRPr/>
            </a:pPr>
            <a:r>
              <a:rPr lang="nl-NL" sz="2400" dirty="0">
                <a:ea typeface="ＭＳ Ｐゴシック" charset="-128"/>
              </a:rPr>
              <a:t>       decompensatie</a:t>
            </a:r>
          </a:p>
          <a:p>
            <a:pPr lvl="1">
              <a:defRPr/>
            </a:pPr>
            <a:endParaRPr lang="nl-NL" sz="2400" dirty="0">
              <a:ea typeface="ＭＳ Ｐゴシック" charset="-128"/>
            </a:endParaRPr>
          </a:p>
        </p:txBody>
      </p:sp>
      <p:sp>
        <p:nvSpPr>
          <p:cNvPr id="5" name="Rectangle 2"/>
          <p:cNvSpPr txBox="1">
            <a:spLocks noChangeArrowheads="1"/>
          </p:cNvSpPr>
          <p:nvPr/>
        </p:nvSpPr>
        <p:spPr bwMode="auto">
          <a:xfrm>
            <a:off x="457200" y="620688"/>
            <a:ext cx="8686800" cy="536575"/>
          </a:xfrm>
          <a:prstGeom prst="rect">
            <a:avLst/>
          </a:prstGeom>
          <a:noFill/>
          <a:ln w="9525">
            <a:noFill/>
            <a:miter lim="800000"/>
            <a:headEnd/>
            <a:tailEnd/>
          </a:ln>
        </p:spPr>
        <p:txBody>
          <a:bodyPr anchor="ctr"/>
          <a:lstStyle/>
          <a:p>
            <a:pPr marL="342900" indent="-342900" eaLnBrk="0" hangingPunct="0">
              <a:defRPr/>
            </a:pPr>
            <a:r>
              <a:rPr kumimoji="1" lang="nl-NL" sz="2800" b="1" kern="0" dirty="0">
                <a:solidFill>
                  <a:schemeClr val="tx2"/>
                </a:solidFill>
                <a:latin typeface="+mj-lt"/>
                <a:ea typeface="ＭＳ Ｐゴシック" charset="-128"/>
                <a:cs typeface="+mj-cs"/>
              </a:rPr>
              <a:t>Nefrotisch syndroom: complicaties </a:t>
            </a:r>
            <a:endParaRPr kumimoji="1" lang="en-US" sz="3600" b="1" kern="0" dirty="0">
              <a:solidFill>
                <a:schemeClr val="tx2"/>
              </a:solidFill>
              <a:latin typeface="+mj-lt"/>
              <a:ea typeface="ＭＳ Ｐゴシック" charset="-128"/>
              <a:cs typeface="+mj-cs"/>
            </a:endParaRPr>
          </a:p>
        </p:txBody>
      </p:sp>
      <p:sp>
        <p:nvSpPr>
          <p:cNvPr id="6" name="Tijdelijke aanduiding voor voettekst 2"/>
          <p:cNvSpPr>
            <a:spLocks noGrp="1"/>
          </p:cNvSpPr>
          <p:nvPr>
            <p:ph type="ftr" sz="quarter" idx="10"/>
          </p:nvPr>
        </p:nvSpPr>
        <p:spPr>
          <a:xfrm>
            <a:off x="2790000" y="6414409"/>
            <a:ext cx="3960000" cy="152400"/>
          </a:xfrm>
        </p:spPr>
        <p:txBody>
          <a:bodyPr/>
          <a:lstStyle/>
          <a:p>
            <a:pPr>
              <a:defRPr/>
            </a:pPr>
            <a:r>
              <a:rPr lang="nl-NL"/>
              <a:t>Nefrotisch Syndroom</a:t>
            </a:r>
            <a:endParaRPr lang="nl-NL" dirty="0"/>
          </a:p>
        </p:txBody>
      </p:sp>
      <p:pic>
        <p:nvPicPr>
          <p:cNvPr id="3" name="Picture 2" descr="f95ea536-91fa-4b56-a997-472567d02e98_26-ct-scan.60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7944" y="2846215"/>
            <a:ext cx="4032448" cy="3031057"/>
          </a:xfrm>
          <a:prstGeom prst="rect">
            <a:avLst/>
          </a:prstGeom>
        </p:spPr>
      </p:pic>
      <p:sp>
        <p:nvSpPr>
          <p:cNvPr id="2" name="Tijdelijke aanduiding voor datum 1">
            <a:extLst>
              <a:ext uri="{FF2B5EF4-FFF2-40B4-BE49-F238E27FC236}">
                <a16:creationId xmlns:a16="http://schemas.microsoft.com/office/drawing/2014/main" id="{19E3942B-A51C-45A7-8F04-DFB3BBCD38F8}"/>
              </a:ext>
            </a:extLst>
          </p:cNvPr>
          <p:cNvSpPr>
            <a:spLocks noGrp="1"/>
          </p:cNvSpPr>
          <p:nvPr>
            <p:ph type="dt" sz="half" idx="10"/>
          </p:nvPr>
        </p:nvSpPr>
        <p:spPr/>
        <p:txBody>
          <a:bodyPr/>
          <a:lstStyle/>
          <a:p>
            <a:r>
              <a:rPr lang="nl-NL"/>
              <a:t>03-06-2023</a:t>
            </a:r>
          </a:p>
        </p:txBody>
      </p:sp>
    </p:spTree>
    <p:extLst>
      <p:ext uri="{BB962C8B-B14F-4D97-AF65-F5344CB8AC3E}">
        <p14:creationId xmlns:p14="http://schemas.microsoft.com/office/powerpoint/2010/main" val="1177000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vak 9"/>
          <p:cNvSpPr txBox="1"/>
          <p:nvPr/>
        </p:nvSpPr>
        <p:spPr>
          <a:xfrm>
            <a:off x="467544" y="1412776"/>
            <a:ext cx="7072312" cy="1938992"/>
          </a:xfrm>
          <a:prstGeom prst="rect">
            <a:avLst/>
          </a:prstGeom>
          <a:noFill/>
        </p:spPr>
        <p:txBody>
          <a:bodyPr>
            <a:spAutoFit/>
          </a:bodyPr>
          <a:lstStyle/>
          <a:p>
            <a:pPr>
              <a:defRPr/>
            </a:pPr>
            <a:r>
              <a:rPr lang="nl-NL" sz="2400" dirty="0">
                <a:ea typeface="ＭＳ Ｐゴシック" charset="-128"/>
              </a:rPr>
              <a:t>1. Behandelen </a:t>
            </a:r>
            <a:r>
              <a:rPr lang="nl-NL" sz="2400" dirty="0" err="1">
                <a:ea typeface="ＭＳ Ｐゴシック" charset="-128"/>
              </a:rPr>
              <a:t>evt</a:t>
            </a:r>
            <a:r>
              <a:rPr lang="nl-NL" sz="2400" dirty="0">
                <a:ea typeface="ＭＳ Ｐゴシック" charset="-128"/>
              </a:rPr>
              <a:t> onderliggende secundaire oorzaak </a:t>
            </a:r>
          </a:p>
          <a:p>
            <a:pPr marL="342900" indent="-342900">
              <a:buFontTx/>
              <a:buChar char="-"/>
              <a:defRPr/>
            </a:pPr>
            <a:endParaRPr lang="nl-NL" sz="2400" dirty="0">
              <a:ea typeface="ＭＳ Ｐゴシック" charset="-128"/>
            </a:endParaRPr>
          </a:p>
          <a:p>
            <a:pPr>
              <a:defRPr/>
            </a:pPr>
            <a:r>
              <a:rPr lang="nl-NL" sz="2400" dirty="0">
                <a:ea typeface="ＭＳ Ｐゴシック" charset="-128"/>
              </a:rPr>
              <a:t>2. Conservatieve/ondersteunende behandeling</a:t>
            </a:r>
          </a:p>
          <a:p>
            <a:pPr>
              <a:defRPr/>
            </a:pPr>
            <a:endParaRPr lang="nl-NL" sz="2400" dirty="0">
              <a:ea typeface="ＭＳ Ｐゴシック" charset="-128"/>
            </a:endParaRPr>
          </a:p>
          <a:p>
            <a:pPr>
              <a:defRPr/>
            </a:pPr>
            <a:r>
              <a:rPr lang="nl-NL" sz="2400" dirty="0">
                <a:ea typeface="ＭＳ Ｐゴシック" charset="-128"/>
              </a:rPr>
              <a:t>3. </a:t>
            </a:r>
            <a:r>
              <a:rPr lang="nl-NL" sz="2400" dirty="0" err="1">
                <a:ea typeface="ＭＳ Ｐゴシック" charset="-128"/>
              </a:rPr>
              <a:t>Immuunsuppressieve</a:t>
            </a:r>
            <a:r>
              <a:rPr lang="nl-NL" sz="2400" dirty="0">
                <a:ea typeface="ＭＳ Ｐゴシック" charset="-128"/>
              </a:rPr>
              <a:t> therapie</a:t>
            </a:r>
          </a:p>
        </p:txBody>
      </p:sp>
      <p:sp>
        <p:nvSpPr>
          <p:cNvPr id="5" name="Rectangle 2"/>
          <p:cNvSpPr txBox="1">
            <a:spLocks noChangeArrowheads="1"/>
          </p:cNvSpPr>
          <p:nvPr/>
        </p:nvSpPr>
        <p:spPr bwMode="auto">
          <a:xfrm>
            <a:off x="457200" y="764704"/>
            <a:ext cx="8686800" cy="536575"/>
          </a:xfrm>
          <a:prstGeom prst="rect">
            <a:avLst/>
          </a:prstGeom>
          <a:noFill/>
          <a:ln w="9525">
            <a:noFill/>
            <a:miter lim="800000"/>
            <a:headEnd/>
            <a:tailEnd/>
          </a:ln>
        </p:spPr>
        <p:txBody>
          <a:bodyPr anchor="ctr"/>
          <a:lstStyle/>
          <a:p>
            <a:pPr marL="342900" indent="-342900" eaLnBrk="0" hangingPunct="0">
              <a:defRPr/>
            </a:pPr>
            <a:r>
              <a:rPr kumimoji="1" lang="nl-NL" sz="2800" b="1" kern="0" dirty="0">
                <a:solidFill>
                  <a:schemeClr val="tx2"/>
                </a:solidFill>
                <a:latin typeface="+mj-lt"/>
                <a:ea typeface="ＭＳ Ｐゴシック" charset="-128"/>
                <a:cs typeface="+mj-cs"/>
              </a:rPr>
              <a:t>Nefrotisch syndroom: behandeling </a:t>
            </a:r>
            <a:endParaRPr kumimoji="1" lang="en-US" sz="3600" b="1" kern="0" dirty="0">
              <a:solidFill>
                <a:schemeClr val="tx2"/>
              </a:solidFill>
              <a:latin typeface="+mj-lt"/>
              <a:ea typeface="ＭＳ Ｐゴシック" charset="-128"/>
              <a:cs typeface="+mj-cs"/>
            </a:endParaRPr>
          </a:p>
        </p:txBody>
      </p:sp>
      <p:sp>
        <p:nvSpPr>
          <p:cNvPr id="6" name="Tijdelijke aanduiding voor voettekst 2"/>
          <p:cNvSpPr>
            <a:spLocks noGrp="1"/>
          </p:cNvSpPr>
          <p:nvPr>
            <p:ph type="ftr" sz="quarter" idx="10"/>
          </p:nvPr>
        </p:nvSpPr>
        <p:spPr>
          <a:xfrm>
            <a:off x="2790000" y="6414409"/>
            <a:ext cx="3960000" cy="152400"/>
          </a:xfrm>
        </p:spPr>
        <p:txBody>
          <a:bodyPr/>
          <a:lstStyle/>
          <a:p>
            <a:pPr>
              <a:defRPr/>
            </a:pPr>
            <a:r>
              <a:rPr lang="nl-NL"/>
              <a:t>Nefrotisch Syndroom</a:t>
            </a:r>
            <a:endParaRPr lang="nl-NL" dirty="0"/>
          </a:p>
        </p:txBody>
      </p:sp>
      <p:pic>
        <p:nvPicPr>
          <p:cNvPr id="2" name="Picture 1" descr="Medicijne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3212976"/>
            <a:ext cx="3209156" cy="2288219"/>
          </a:xfrm>
          <a:prstGeom prst="rect">
            <a:avLst/>
          </a:prstGeom>
        </p:spPr>
      </p:pic>
      <p:sp>
        <p:nvSpPr>
          <p:cNvPr id="3" name="Tijdelijke aanduiding voor datum 2">
            <a:extLst>
              <a:ext uri="{FF2B5EF4-FFF2-40B4-BE49-F238E27FC236}">
                <a16:creationId xmlns:a16="http://schemas.microsoft.com/office/drawing/2014/main" id="{CC07280C-55A1-408B-BD61-E37675E03B44}"/>
              </a:ext>
            </a:extLst>
          </p:cNvPr>
          <p:cNvSpPr>
            <a:spLocks noGrp="1"/>
          </p:cNvSpPr>
          <p:nvPr>
            <p:ph type="dt" sz="half" idx="10"/>
          </p:nvPr>
        </p:nvSpPr>
        <p:spPr/>
        <p:txBody>
          <a:bodyPr/>
          <a:lstStyle/>
          <a:p>
            <a:r>
              <a:rPr lang="nl-NL"/>
              <a:t>03-06-2023</a:t>
            </a:r>
          </a:p>
        </p:txBody>
      </p:sp>
    </p:spTree>
    <p:extLst>
      <p:ext uri="{BB962C8B-B14F-4D97-AF65-F5344CB8AC3E}">
        <p14:creationId xmlns:p14="http://schemas.microsoft.com/office/powerpoint/2010/main" val="1489328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hermafbeelding_2012-04-23_om_15.29.2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152" y="1916832"/>
            <a:ext cx="2736304" cy="2732434"/>
          </a:xfrm>
          <a:prstGeom prst="rect">
            <a:avLst/>
          </a:prstGeom>
        </p:spPr>
      </p:pic>
      <p:sp>
        <p:nvSpPr>
          <p:cNvPr id="10" name="Tekstvak 9"/>
          <p:cNvSpPr txBox="1"/>
          <p:nvPr/>
        </p:nvSpPr>
        <p:spPr>
          <a:xfrm>
            <a:off x="467544" y="1412776"/>
            <a:ext cx="7072312" cy="5139868"/>
          </a:xfrm>
          <a:prstGeom prst="rect">
            <a:avLst/>
          </a:prstGeom>
          <a:noFill/>
        </p:spPr>
        <p:txBody>
          <a:bodyPr>
            <a:spAutoFit/>
          </a:bodyPr>
          <a:lstStyle/>
          <a:p>
            <a:pPr>
              <a:defRPr/>
            </a:pPr>
            <a:r>
              <a:rPr lang="nl-NL" sz="2400" dirty="0">
                <a:ea typeface="ＭＳ Ｐゴシック" charset="-128"/>
              </a:rPr>
              <a:t>Conservatieve behandeling:</a:t>
            </a:r>
          </a:p>
          <a:p>
            <a:pPr>
              <a:defRPr/>
            </a:pPr>
            <a:endParaRPr lang="nl-NL" sz="2000" dirty="0">
              <a:ea typeface="ＭＳ Ｐゴシック" charset="-128"/>
            </a:endParaRPr>
          </a:p>
          <a:p>
            <a:pPr>
              <a:defRPr/>
            </a:pPr>
            <a:r>
              <a:rPr lang="nl-NL" sz="2000" dirty="0">
                <a:ea typeface="ＭＳ Ｐゴシック" charset="-128"/>
              </a:rPr>
              <a:t>-    Nastreven bloeddruk &lt; 130/80 </a:t>
            </a:r>
            <a:r>
              <a:rPr lang="nl-NL" sz="2000" dirty="0" err="1">
                <a:ea typeface="ＭＳ Ｐゴシック" charset="-128"/>
              </a:rPr>
              <a:t>mmHg</a:t>
            </a:r>
            <a:endParaRPr lang="nl-NL" sz="2000" dirty="0">
              <a:ea typeface="ＭＳ Ｐゴシック" charset="-128"/>
            </a:endParaRPr>
          </a:p>
          <a:p>
            <a:pPr>
              <a:defRPr/>
            </a:pPr>
            <a:r>
              <a:rPr lang="nl-NL" sz="2000" dirty="0">
                <a:ea typeface="ＭＳ Ｐゴシック" charset="-128"/>
              </a:rPr>
              <a:t>	middels zoutbeperking 5 g/dg (85 </a:t>
            </a:r>
            <a:r>
              <a:rPr lang="nl-NL" sz="2000" dirty="0" err="1">
                <a:ea typeface="ＭＳ Ｐゴシック" charset="-128"/>
              </a:rPr>
              <a:t>mmol</a:t>
            </a:r>
            <a:r>
              <a:rPr lang="nl-NL" sz="2000" dirty="0">
                <a:ea typeface="ＭＳ Ｐゴシック" charset="-128"/>
              </a:rPr>
              <a:t>)</a:t>
            </a:r>
          </a:p>
          <a:p>
            <a:pPr>
              <a:defRPr/>
            </a:pPr>
            <a:r>
              <a:rPr lang="nl-NL" sz="2000" dirty="0">
                <a:ea typeface="ＭＳ Ｐゴシック" charset="-128"/>
              </a:rPr>
              <a:t>	middels medicatie (ACE-i of ARB)</a:t>
            </a:r>
          </a:p>
          <a:p>
            <a:pPr>
              <a:defRPr/>
            </a:pPr>
            <a:endParaRPr lang="nl-NL" sz="2000" dirty="0">
              <a:ea typeface="ＭＳ Ｐゴシック" charset="-128"/>
            </a:endParaRPr>
          </a:p>
          <a:p>
            <a:pPr>
              <a:defRPr/>
            </a:pPr>
            <a:r>
              <a:rPr lang="nl-NL" sz="2000" dirty="0">
                <a:ea typeface="ＭＳ Ｐゴシック" charset="-128"/>
              </a:rPr>
              <a:t> -    Eiwitbeperking </a:t>
            </a:r>
            <a:r>
              <a:rPr lang="nl-NL" sz="2000" dirty="0"/>
              <a:t>0,8 g eiwit/kg ideaalgewicht/dag </a:t>
            </a:r>
          </a:p>
          <a:p>
            <a:pPr>
              <a:defRPr/>
            </a:pPr>
            <a:endParaRPr lang="nl-NL" sz="2000" dirty="0">
              <a:ea typeface="ＭＳ Ｐゴシック" charset="-128"/>
            </a:endParaRPr>
          </a:p>
          <a:p>
            <a:pPr marL="342900" indent="-342900">
              <a:buFontTx/>
              <a:buChar char="-"/>
              <a:defRPr/>
            </a:pPr>
            <a:r>
              <a:rPr lang="nl-NL" sz="2000" dirty="0">
                <a:ea typeface="ＭＳ Ｐゴシック" charset="-128"/>
              </a:rPr>
              <a:t>Behandelen hoog cholesterol met statines</a:t>
            </a:r>
          </a:p>
          <a:p>
            <a:pPr marL="342900" indent="-342900">
              <a:buFontTx/>
              <a:buChar char="-"/>
              <a:defRPr/>
            </a:pPr>
            <a:endParaRPr lang="nl-NL" sz="2000" dirty="0">
              <a:ea typeface="ＭＳ Ｐゴシック" charset="-128"/>
            </a:endParaRPr>
          </a:p>
          <a:p>
            <a:pPr marL="342900" indent="-342900">
              <a:buFontTx/>
              <a:buChar char="-"/>
              <a:defRPr/>
            </a:pPr>
            <a:r>
              <a:rPr lang="nl-NL" sz="2000" dirty="0">
                <a:ea typeface="ＭＳ Ｐゴシック" charset="-128"/>
              </a:rPr>
              <a:t>Behandelen oedeem met plastabletten</a:t>
            </a:r>
          </a:p>
          <a:p>
            <a:pPr marL="342900" indent="-342900">
              <a:buFontTx/>
              <a:buChar char="-"/>
              <a:defRPr/>
            </a:pPr>
            <a:endParaRPr lang="nl-NL" sz="2000" dirty="0">
              <a:ea typeface="ＭＳ Ｐゴシック" charset="-128"/>
            </a:endParaRPr>
          </a:p>
          <a:p>
            <a:pPr marL="342900" indent="-342900">
              <a:buFontTx/>
              <a:buChar char="-"/>
              <a:defRPr/>
            </a:pPr>
            <a:r>
              <a:rPr lang="nl-NL" sz="2000" dirty="0">
                <a:ea typeface="ＭＳ Ｐゴシック" charset="-128"/>
              </a:rPr>
              <a:t>Lifestyle: stop roken</a:t>
            </a:r>
          </a:p>
          <a:p>
            <a:pPr marL="342900" indent="-342900">
              <a:buFontTx/>
              <a:buChar char="-"/>
              <a:defRPr/>
            </a:pPr>
            <a:endParaRPr lang="nl-NL" sz="2000" dirty="0">
              <a:ea typeface="ＭＳ Ｐゴシック" charset="-128"/>
            </a:endParaRPr>
          </a:p>
          <a:p>
            <a:pPr marL="342900" indent="-342900">
              <a:buFontTx/>
              <a:buChar char="-"/>
              <a:defRPr/>
            </a:pPr>
            <a:r>
              <a:rPr lang="nl-NL" sz="2000" dirty="0">
                <a:ea typeface="ＭＳ Ｐゴシック" charset="-128"/>
              </a:rPr>
              <a:t>Antistolling</a:t>
            </a:r>
          </a:p>
          <a:p>
            <a:pPr marL="342900" indent="-342900">
              <a:buFontTx/>
              <a:buChar char="-"/>
              <a:defRPr/>
            </a:pPr>
            <a:endParaRPr lang="nl-NL" sz="2400" dirty="0">
              <a:ea typeface="ＭＳ Ｐゴシック" charset="-128"/>
            </a:endParaRPr>
          </a:p>
        </p:txBody>
      </p:sp>
      <p:sp>
        <p:nvSpPr>
          <p:cNvPr id="5" name="Rectangle 2"/>
          <p:cNvSpPr txBox="1">
            <a:spLocks noChangeArrowheads="1"/>
          </p:cNvSpPr>
          <p:nvPr/>
        </p:nvSpPr>
        <p:spPr bwMode="auto">
          <a:xfrm>
            <a:off x="457200" y="764704"/>
            <a:ext cx="8686800" cy="536575"/>
          </a:xfrm>
          <a:prstGeom prst="rect">
            <a:avLst/>
          </a:prstGeom>
          <a:noFill/>
          <a:ln w="9525">
            <a:noFill/>
            <a:miter lim="800000"/>
            <a:headEnd/>
            <a:tailEnd/>
          </a:ln>
        </p:spPr>
        <p:txBody>
          <a:bodyPr anchor="ctr"/>
          <a:lstStyle/>
          <a:p>
            <a:pPr marL="342900" indent="-342900" eaLnBrk="0" hangingPunct="0">
              <a:defRPr/>
            </a:pPr>
            <a:r>
              <a:rPr kumimoji="1" lang="nl-NL" sz="2800" b="1" kern="0" dirty="0">
                <a:solidFill>
                  <a:schemeClr val="tx2"/>
                </a:solidFill>
                <a:latin typeface="+mj-lt"/>
                <a:ea typeface="ＭＳ Ｐゴシック" charset="-128"/>
                <a:cs typeface="+mj-cs"/>
              </a:rPr>
              <a:t>Nefrotisch syndroom: behandeling </a:t>
            </a:r>
            <a:endParaRPr kumimoji="1" lang="en-US" sz="3600" b="1" kern="0" dirty="0">
              <a:solidFill>
                <a:schemeClr val="tx2"/>
              </a:solidFill>
              <a:latin typeface="+mj-lt"/>
              <a:ea typeface="ＭＳ Ｐゴシック" charset="-128"/>
              <a:cs typeface="+mj-cs"/>
            </a:endParaRPr>
          </a:p>
        </p:txBody>
      </p:sp>
      <p:sp>
        <p:nvSpPr>
          <p:cNvPr id="6" name="Tijdelijke aanduiding voor voettekst 2"/>
          <p:cNvSpPr>
            <a:spLocks noGrp="1"/>
          </p:cNvSpPr>
          <p:nvPr>
            <p:ph type="ftr" sz="quarter" idx="10"/>
          </p:nvPr>
        </p:nvSpPr>
        <p:spPr>
          <a:xfrm>
            <a:off x="2790000" y="6414409"/>
            <a:ext cx="3960000" cy="152400"/>
          </a:xfrm>
        </p:spPr>
        <p:txBody>
          <a:bodyPr/>
          <a:lstStyle/>
          <a:p>
            <a:pPr>
              <a:defRPr/>
            </a:pPr>
            <a:r>
              <a:rPr lang="nl-NL"/>
              <a:t>Nefrotisch Syndroom</a:t>
            </a:r>
            <a:endParaRPr lang="nl-NL" dirty="0"/>
          </a:p>
        </p:txBody>
      </p:sp>
      <p:sp>
        <p:nvSpPr>
          <p:cNvPr id="3" name="Tijdelijke aanduiding voor datum 2">
            <a:extLst>
              <a:ext uri="{FF2B5EF4-FFF2-40B4-BE49-F238E27FC236}">
                <a16:creationId xmlns:a16="http://schemas.microsoft.com/office/drawing/2014/main" id="{50CF903A-4704-44A2-BF9B-11050618477E}"/>
              </a:ext>
            </a:extLst>
          </p:cNvPr>
          <p:cNvSpPr>
            <a:spLocks noGrp="1"/>
          </p:cNvSpPr>
          <p:nvPr>
            <p:ph type="dt" sz="half" idx="10"/>
          </p:nvPr>
        </p:nvSpPr>
        <p:spPr/>
        <p:txBody>
          <a:bodyPr/>
          <a:lstStyle/>
          <a:p>
            <a:r>
              <a:rPr lang="nl-NL"/>
              <a:t>03-06-2023</a:t>
            </a:r>
          </a:p>
        </p:txBody>
      </p:sp>
    </p:spTree>
    <p:extLst>
      <p:ext uri="{BB962C8B-B14F-4D97-AF65-F5344CB8AC3E}">
        <p14:creationId xmlns:p14="http://schemas.microsoft.com/office/powerpoint/2010/main" val="1589808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vak 9"/>
          <p:cNvSpPr txBox="1"/>
          <p:nvPr/>
        </p:nvSpPr>
        <p:spPr>
          <a:xfrm>
            <a:off x="467544" y="1412776"/>
            <a:ext cx="7072312" cy="4339650"/>
          </a:xfrm>
          <a:prstGeom prst="rect">
            <a:avLst/>
          </a:prstGeom>
          <a:noFill/>
        </p:spPr>
        <p:txBody>
          <a:bodyPr>
            <a:spAutoFit/>
          </a:bodyPr>
          <a:lstStyle/>
          <a:p>
            <a:pPr>
              <a:defRPr/>
            </a:pPr>
            <a:r>
              <a:rPr lang="nl-NL" sz="2400" dirty="0" err="1">
                <a:ea typeface="ＭＳ Ｐゴシック" charset="-128"/>
              </a:rPr>
              <a:t>Immuunsuppressieve</a:t>
            </a:r>
            <a:r>
              <a:rPr lang="nl-NL" sz="2400" dirty="0">
                <a:ea typeface="ＭＳ Ｐゴシック" charset="-128"/>
              </a:rPr>
              <a:t> behandeling: specifiek per ziekte</a:t>
            </a:r>
          </a:p>
          <a:p>
            <a:pPr>
              <a:defRPr/>
            </a:pPr>
            <a:endParaRPr lang="nl-NL" sz="2000" dirty="0">
              <a:ea typeface="ＭＳ Ｐゴシック" charset="-128"/>
            </a:endParaRPr>
          </a:p>
          <a:p>
            <a:pPr marL="342900" indent="-342900">
              <a:buFontTx/>
              <a:buChar char="-"/>
              <a:defRPr/>
            </a:pPr>
            <a:r>
              <a:rPr lang="nl-NL" sz="2400" dirty="0">
                <a:ea typeface="ＭＳ Ｐゴシック" charset="-128"/>
              </a:rPr>
              <a:t>(Voorheen) vrijwel altijd steroïden in hoge dosering</a:t>
            </a:r>
          </a:p>
          <a:p>
            <a:pPr marL="342900" indent="-342900">
              <a:buFontTx/>
              <a:buChar char="-"/>
              <a:defRPr/>
            </a:pPr>
            <a:r>
              <a:rPr lang="nl-NL" sz="2400" dirty="0">
                <a:ea typeface="ＭＳ Ｐゴシック" charset="-128"/>
              </a:rPr>
              <a:t>gecombineerd met diverse andere middelen:</a:t>
            </a:r>
          </a:p>
          <a:p>
            <a:pPr marL="1257300" lvl="2" indent="-342900">
              <a:buFontTx/>
              <a:buChar char="-"/>
              <a:defRPr/>
            </a:pPr>
            <a:r>
              <a:rPr lang="nl-NL" sz="2400" dirty="0">
                <a:ea typeface="ＭＳ Ｐゴシック" charset="-128"/>
              </a:rPr>
              <a:t>cyclofosfamide</a:t>
            </a:r>
          </a:p>
          <a:p>
            <a:pPr marL="1257300" lvl="2" indent="-342900">
              <a:buFontTx/>
              <a:buChar char="-"/>
              <a:defRPr/>
            </a:pPr>
            <a:r>
              <a:rPr lang="nl-NL" sz="2400" dirty="0" err="1">
                <a:ea typeface="ＭＳ Ｐゴシック" charset="-128"/>
              </a:rPr>
              <a:t>tacrolimus</a:t>
            </a:r>
            <a:endParaRPr lang="nl-NL" sz="2400" dirty="0">
              <a:ea typeface="ＭＳ Ｐゴシック" charset="-128"/>
            </a:endParaRPr>
          </a:p>
          <a:p>
            <a:pPr marL="1257300" lvl="2" indent="-342900">
              <a:buFontTx/>
              <a:buChar char="-"/>
              <a:defRPr/>
            </a:pPr>
            <a:r>
              <a:rPr lang="nl-NL" sz="2400" dirty="0" err="1">
                <a:ea typeface="ＭＳ Ｐゴシック" charset="-128"/>
              </a:rPr>
              <a:t>mycofenolaat</a:t>
            </a:r>
            <a:r>
              <a:rPr lang="nl-NL" sz="2400" dirty="0">
                <a:ea typeface="ＭＳ Ｐゴシック" charset="-128"/>
              </a:rPr>
              <a:t> </a:t>
            </a:r>
            <a:r>
              <a:rPr lang="nl-NL" sz="2400" dirty="0" err="1">
                <a:ea typeface="ＭＳ Ｐゴシック" charset="-128"/>
              </a:rPr>
              <a:t>mofetil</a:t>
            </a:r>
            <a:endParaRPr lang="nl-NL" sz="2400" dirty="0">
              <a:ea typeface="ＭＳ Ｐゴシック" charset="-128"/>
            </a:endParaRPr>
          </a:p>
          <a:p>
            <a:pPr marL="342900" indent="-342900">
              <a:buFontTx/>
              <a:buChar char="-"/>
              <a:defRPr/>
            </a:pPr>
            <a:r>
              <a:rPr lang="nl-NL" sz="2000" dirty="0">
                <a:ea typeface="ＭＳ Ｐゴシック" charset="-128"/>
              </a:rPr>
              <a:t>Daarbij maagbeschermer en soms antibiotica profylaxe</a:t>
            </a:r>
          </a:p>
          <a:p>
            <a:pPr marL="1257300" lvl="2" indent="-1257300">
              <a:buFontTx/>
              <a:buChar char="-"/>
              <a:defRPr/>
            </a:pPr>
            <a:endParaRPr lang="nl-NL" sz="2400" dirty="0">
              <a:ea typeface="ＭＳ Ｐゴシック" charset="-128"/>
            </a:endParaRPr>
          </a:p>
          <a:p>
            <a:pPr marL="342900" indent="-342900">
              <a:buFontTx/>
              <a:buChar char="-"/>
              <a:defRPr/>
            </a:pPr>
            <a:r>
              <a:rPr lang="nl-NL" sz="2400" dirty="0" err="1">
                <a:ea typeface="ＭＳ Ｐゴシック" charset="-128"/>
              </a:rPr>
              <a:t>rituximab</a:t>
            </a:r>
            <a:r>
              <a:rPr lang="nl-NL" sz="2400" dirty="0">
                <a:ea typeface="ＭＳ Ｐゴシック" charset="-128"/>
              </a:rPr>
              <a:t> steeds vaker voorgeschreven</a:t>
            </a:r>
          </a:p>
          <a:p>
            <a:pPr>
              <a:defRPr/>
            </a:pPr>
            <a:endParaRPr lang="nl-NL" sz="2000" dirty="0">
              <a:ea typeface="ＭＳ Ｐゴシック" charset="-128"/>
            </a:endParaRPr>
          </a:p>
          <a:p>
            <a:pPr marL="342900" indent="-342900">
              <a:buFontTx/>
              <a:buChar char="-"/>
              <a:defRPr/>
            </a:pPr>
            <a:endParaRPr lang="nl-NL" sz="2400" dirty="0">
              <a:ea typeface="ＭＳ Ｐゴシック" charset="-128"/>
            </a:endParaRPr>
          </a:p>
        </p:txBody>
      </p:sp>
      <p:sp>
        <p:nvSpPr>
          <p:cNvPr id="5" name="Rectangle 2"/>
          <p:cNvSpPr txBox="1">
            <a:spLocks noChangeArrowheads="1"/>
          </p:cNvSpPr>
          <p:nvPr/>
        </p:nvSpPr>
        <p:spPr bwMode="auto">
          <a:xfrm>
            <a:off x="457200" y="764704"/>
            <a:ext cx="8686800" cy="536575"/>
          </a:xfrm>
          <a:prstGeom prst="rect">
            <a:avLst/>
          </a:prstGeom>
          <a:noFill/>
          <a:ln w="9525">
            <a:noFill/>
            <a:miter lim="800000"/>
            <a:headEnd/>
            <a:tailEnd/>
          </a:ln>
        </p:spPr>
        <p:txBody>
          <a:bodyPr anchor="ctr"/>
          <a:lstStyle/>
          <a:p>
            <a:pPr marL="342900" indent="-342900" eaLnBrk="0" hangingPunct="0">
              <a:defRPr/>
            </a:pPr>
            <a:r>
              <a:rPr kumimoji="1" lang="nl-NL" sz="2800" b="1" kern="0" dirty="0">
                <a:solidFill>
                  <a:schemeClr val="tx2"/>
                </a:solidFill>
                <a:latin typeface="+mj-lt"/>
                <a:ea typeface="ＭＳ Ｐゴシック" charset="-128"/>
                <a:cs typeface="+mj-cs"/>
              </a:rPr>
              <a:t>Nefrotisch syndroom: behandeling </a:t>
            </a:r>
            <a:endParaRPr kumimoji="1" lang="en-US" sz="3600" b="1" kern="0" dirty="0">
              <a:solidFill>
                <a:schemeClr val="tx2"/>
              </a:solidFill>
              <a:latin typeface="+mj-lt"/>
              <a:ea typeface="ＭＳ Ｐゴシック" charset="-128"/>
              <a:cs typeface="+mj-cs"/>
            </a:endParaRPr>
          </a:p>
        </p:txBody>
      </p:sp>
      <p:sp>
        <p:nvSpPr>
          <p:cNvPr id="6" name="Tijdelijke aanduiding voor voettekst 2"/>
          <p:cNvSpPr>
            <a:spLocks noGrp="1"/>
          </p:cNvSpPr>
          <p:nvPr>
            <p:ph type="ftr" sz="quarter" idx="10"/>
          </p:nvPr>
        </p:nvSpPr>
        <p:spPr>
          <a:xfrm>
            <a:off x="2790000" y="6414409"/>
            <a:ext cx="3960000" cy="152400"/>
          </a:xfrm>
        </p:spPr>
        <p:txBody>
          <a:bodyPr/>
          <a:lstStyle/>
          <a:p>
            <a:pPr>
              <a:defRPr/>
            </a:pPr>
            <a:r>
              <a:rPr lang="nl-NL"/>
              <a:t>Nefrotisch Syndroom</a:t>
            </a:r>
            <a:endParaRPr lang="nl-NL" dirty="0"/>
          </a:p>
        </p:txBody>
      </p:sp>
      <p:sp>
        <p:nvSpPr>
          <p:cNvPr id="2" name="Tijdelijke aanduiding voor datum 1">
            <a:extLst>
              <a:ext uri="{FF2B5EF4-FFF2-40B4-BE49-F238E27FC236}">
                <a16:creationId xmlns:a16="http://schemas.microsoft.com/office/drawing/2014/main" id="{1FB68598-3436-4DA8-A26D-B26048333119}"/>
              </a:ext>
            </a:extLst>
          </p:cNvPr>
          <p:cNvSpPr>
            <a:spLocks noGrp="1"/>
          </p:cNvSpPr>
          <p:nvPr>
            <p:ph type="dt" sz="half" idx="10"/>
          </p:nvPr>
        </p:nvSpPr>
        <p:spPr/>
        <p:txBody>
          <a:bodyPr/>
          <a:lstStyle/>
          <a:p>
            <a:r>
              <a:rPr lang="nl-NL"/>
              <a:t>03-06-2023</a:t>
            </a:r>
          </a:p>
        </p:txBody>
      </p:sp>
    </p:spTree>
    <p:extLst>
      <p:ext uri="{BB962C8B-B14F-4D97-AF65-F5344CB8AC3E}">
        <p14:creationId xmlns:p14="http://schemas.microsoft.com/office/powerpoint/2010/main" val="3337260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D32911-2CCF-4522-BE9B-71605B4C15A3}"/>
              </a:ext>
            </a:extLst>
          </p:cNvPr>
          <p:cNvSpPr>
            <a:spLocks noGrp="1"/>
          </p:cNvSpPr>
          <p:nvPr>
            <p:ph type="title"/>
          </p:nvPr>
        </p:nvSpPr>
        <p:spPr/>
        <p:txBody>
          <a:bodyPr/>
          <a:lstStyle/>
          <a:p>
            <a:r>
              <a:rPr lang="nl-NL" sz="2800" dirty="0"/>
              <a:t>Nefrotisch syndroom: behandeling per ziekte</a:t>
            </a:r>
          </a:p>
        </p:txBody>
      </p:sp>
      <p:sp>
        <p:nvSpPr>
          <p:cNvPr id="3" name="Tijdelijke aanduiding voor inhoud 2">
            <a:extLst>
              <a:ext uri="{FF2B5EF4-FFF2-40B4-BE49-F238E27FC236}">
                <a16:creationId xmlns:a16="http://schemas.microsoft.com/office/drawing/2014/main" id="{9110CE65-1C50-465A-9E9E-8A5DB6BAB54E}"/>
              </a:ext>
            </a:extLst>
          </p:cNvPr>
          <p:cNvSpPr>
            <a:spLocks noGrp="1"/>
          </p:cNvSpPr>
          <p:nvPr>
            <p:ph idx="1"/>
          </p:nvPr>
        </p:nvSpPr>
        <p:spPr/>
        <p:txBody>
          <a:bodyPr/>
          <a:lstStyle/>
          <a:p>
            <a:r>
              <a:rPr lang="nl-NL" dirty="0"/>
              <a:t>Algemene principes/wat moet je weten:</a:t>
            </a:r>
          </a:p>
          <a:p>
            <a:pPr marL="0" indent="0">
              <a:buNone/>
            </a:pPr>
            <a:endParaRPr lang="nl-NL" dirty="0"/>
          </a:p>
          <a:p>
            <a:pPr>
              <a:buFontTx/>
              <a:buChar char="-"/>
            </a:pPr>
            <a:r>
              <a:rPr lang="nl-NL" dirty="0"/>
              <a:t>Kan de ziekte ‘spontaan’ verdwijnen? En kan ik dat voorspellen?</a:t>
            </a:r>
          </a:p>
          <a:p>
            <a:pPr marL="0" indent="0">
              <a:buNone/>
            </a:pPr>
            <a:endParaRPr lang="nl-NL" dirty="0"/>
          </a:p>
          <a:p>
            <a:pPr>
              <a:buFontTx/>
              <a:buChar char="-"/>
            </a:pPr>
            <a:r>
              <a:rPr lang="nl-NL" dirty="0"/>
              <a:t>Is het risico op nierfalen groot? En op welke termijn? En wie loopt het grootste risico?</a:t>
            </a:r>
          </a:p>
          <a:p>
            <a:pPr marL="0" indent="0">
              <a:buNone/>
            </a:pPr>
            <a:endParaRPr lang="nl-NL" dirty="0"/>
          </a:p>
          <a:p>
            <a:pPr>
              <a:buFontTx/>
              <a:buChar char="-"/>
            </a:pPr>
            <a:r>
              <a:rPr lang="nl-NL" dirty="0"/>
              <a:t>Is de behandeling effectief? En hoe effectief dan?</a:t>
            </a:r>
          </a:p>
        </p:txBody>
      </p:sp>
      <p:sp>
        <p:nvSpPr>
          <p:cNvPr id="4" name="Tijdelijke aanduiding voor datum 3">
            <a:extLst>
              <a:ext uri="{FF2B5EF4-FFF2-40B4-BE49-F238E27FC236}">
                <a16:creationId xmlns:a16="http://schemas.microsoft.com/office/drawing/2014/main" id="{10957D57-990A-4EBE-945B-1E7577B2AA83}"/>
              </a:ext>
            </a:extLst>
          </p:cNvPr>
          <p:cNvSpPr>
            <a:spLocks noGrp="1"/>
          </p:cNvSpPr>
          <p:nvPr>
            <p:ph type="dt" sz="half" idx="10"/>
          </p:nvPr>
        </p:nvSpPr>
        <p:spPr/>
        <p:txBody>
          <a:bodyPr/>
          <a:lstStyle/>
          <a:p>
            <a:r>
              <a:rPr lang="nl-NL"/>
              <a:t>03-06-2023</a:t>
            </a:r>
          </a:p>
        </p:txBody>
      </p:sp>
      <p:sp>
        <p:nvSpPr>
          <p:cNvPr id="5" name="Tijdelijke aanduiding voor voettekst 4">
            <a:extLst>
              <a:ext uri="{FF2B5EF4-FFF2-40B4-BE49-F238E27FC236}">
                <a16:creationId xmlns:a16="http://schemas.microsoft.com/office/drawing/2014/main" id="{5B075C59-4BFC-4282-BE17-77BA4C7CA3B5}"/>
              </a:ext>
            </a:extLst>
          </p:cNvPr>
          <p:cNvSpPr>
            <a:spLocks noGrp="1"/>
          </p:cNvSpPr>
          <p:nvPr>
            <p:ph type="ftr" sz="quarter" idx="11"/>
          </p:nvPr>
        </p:nvSpPr>
        <p:spPr/>
        <p:txBody>
          <a:bodyPr/>
          <a:lstStyle/>
          <a:p>
            <a:r>
              <a:rPr lang="nl-NL"/>
              <a:t>Nefrotisch Syndroom</a:t>
            </a:r>
          </a:p>
        </p:txBody>
      </p:sp>
    </p:spTree>
    <p:extLst>
      <p:ext uri="{BB962C8B-B14F-4D97-AF65-F5344CB8AC3E}">
        <p14:creationId xmlns:p14="http://schemas.microsoft.com/office/powerpoint/2010/main" val="2796800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vak 9"/>
          <p:cNvSpPr txBox="1"/>
          <p:nvPr/>
        </p:nvSpPr>
        <p:spPr>
          <a:xfrm>
            <a:off x="467544" y="1412776"/>
            <a:ext cx="7072312" cy="3416320"/>
          </a:xfrm>
          <a:prstGeom prst="rect">
            <a:avLst/>
          </a:prstGeom>
          <a:noFill/>
        </p:spPr>
        <p:txBody>
          <a:bodyPr>
            <a:spAutoFit/>
          </a:bodyPr>
          <a:lstStyle/>
          <a:p>
            <a:pPr marL="342900" indent="-342900">
              <a:buFontTx/>
              <a:buChar char="-"/>
              <a:defRPr/>
            </a:pPr>
            <a:r>
              <a:rPr lang="nl-NL" sz="2400" dirty="0">
                <a:ea typeface="ＭＳ Ｐゴシック" charset="-128"/>
              </a:rPr>
              <a:t>Infecties</a:t>
            </a:r>
          </a:p>
          <a:p>
            <a:pPr marL="342900" indent="-342900">
              <a:buFontTx/>
              <a:buChar char="-"/>
              <a:defRPr/>
            </a:pPr>
            <a:endParaRPr lang="nl-NL" sz="2400" dirty="0">
              <a:ea typeface="ＭＳ Ｐゴシック" charset="-128"/>
            </a:endParaRPr>
          </a:p>
          <a:p>
            <a:pPr marL="342900" indent="-342900">
              <a:buFontTx/>
              <a:buChar char="-"/>
              <a:defRPr/>
            </a:pPr>
            <a:r>
              <a:rPr lang="nl-NL" sz="2400" dirty="0">
                <a:ea typeface="ＭＳ Ｐゴシック" charset="-128"/>
              </a:rPr>
              <a:t>Gewichtstoename</a:t>
            </a:r>
          </a:p>
          <a:p>
            <a:pPr marL="342900" indent="-342900">
              <a:buFontTx/>
              <a:buChar char="-"/>
              <a:defRPr/>
            </a:pPr>
            <a:r>
              <a:rPr lang="nl-NL" sz="2400" dirty="0" err="1">
                <a:ea typeface="ＭＳ Ｐゴシック" charset="-128"/>
              </a:rPr>
              <a:t>Cushingoïd</a:t>
            </a:r>
            <a:r>
              <a:rPr lang="nl-NL" sz="2400" dirty="0">
                <a:ea typeface="ＭＳ Ｐゴシック" charset="-128"/>
              </a:rPr>
              <a:t> uiterlijk</a:t>
            </a:r>
          </a:p>
          <a:p>
            <a:pPr marL="342900" indent="-342900">
              <a:buFontTx/>
              <a:buChar char="-"/>
              <a:defRPr/>
            </a:pPr>
            <a:r>
              <a:rPr lang="nl-NL" sz="2400" dirty="0">
                <a:ea typeface="ＭＳ Ｐゴシック" charset="-128"/>
              </a:rPr>
              <a:t>Hyperglycaemie: </a:t>
            </a:r>
            <a:r>
              <a:rPr lang="nl-NL" sz="2400" dirty="0" err="1">
                <a:ea typeface="ＭＳ Ｐゴシック" charset="-128"/>
              </a:rPr>
              <a:t>steroïd-induced</a:t>
            </a:r>
            <a:r>
              <a:rPr lang="nl-NL" sz="2400" dirty="0">
                <a:ea typeface="ＭＳ Ｐゴシック" charset="-128"/>
              </a:rPr>
              <a:t> diabetes</a:t>
            </a:r>
          </a:p>
          <a:p>
            <a:pPr marL="342900" indent="-342900">
              <a:buFontTx/>
              <a:buChar char="-"/>
              <a:defRPr/>
            </a:pPr>
            <a:endParaRPr lang="nl-NL" sz="2400" dirty="0">
              <a:ea typeface="ＭＳ Ｐゴシック" charset="-128"/>
            </a:endParaRPr>
          </a:p>
          <a:p>
            <a:pPr marL="342900" indent="-342900">
              <a:buFontTx/>
              <a:buChar char="-"/>
              <a:defRPr/>
            </a:pPr>
            <a:r>
              <a:rPr lang="nl-NL" sz="2400" dirty="0">
                <a:ea typeface="ＭＳ Ｐゴシック" charset="-128"/>
              </a:rPr>
              <a:t>Leverenzymstoornissen</a:t>
            </a:r>
          </a:p>
          <a:p>
            <a:pPr marL="342900" indent="-342900">
              <a:buFontTx/>
              <a:buChar char="-"/>
              <a:defRPr/>
            </a:pPr>
            <a:r>
              <a:rPr lang="nl-NL" sz="2400" dirty="0">
                <a:ea typeface="ＭＳ Ｐゴシック" charset="-128"/>
              </a:rPr>
              <a:t>Beenmergdepressie</a:t>
            </a:r>
          </a:p>
          <a:p>
            <a:pPr marL="342900" indent="-342900">
              <a:buFontTx/>
              <a:buChar char="-"/>
              <a:defRPr/>
            </a:pPr>
            <a:r>
              <a:rPr lang="nl-NL" sz="2400" dirty="0">
                <a:ea typeface="ＭＳ Ｐゴシック" charset="-128"/>
              </a:rPr>
              <a:t>etc.</a:t>
            </a:r>
          </a:p>
        </p:txBody>
      </p:sp>
      <p:sp>
        <p:nvSpPr>
          <p:cNvPr id="5" name="Rectangle 2"/>
          <p:cNvSpPr txBox="1">
            <a:spLocks noChangeArrowheads="1"/>
          </p:cNvSpPr>
          <p:nvPr/>
        </p:nvSpPr>
        <p:spPr bwMode="auto">
          <a:xfrm>
            <a:off x="457200" y="764704"/>
            <a:ext cx="8686800" cy="536575"/>
          </a:xfrm>
          <a:prstGeom prst="rect">
            <a:avLst/>
          </a:prstGeom>
          <a:noFill/>
          <a:ln w="9525">
            <a:noFill/>
            <a:miter lim="800000"/>
            <a:headEnd/>
            <a:tailEnd/>
          </a:ln>
        </p:spPr>
        <p:txBody>
          <a:bodyPr anchor="ctr"/>
          <a:lstStyle/>
          <a:p>
            <a:pPr marL="342900" indent="-342900" eaLnBrk="0" hangingPunct="0">
              <a:defRPr/>
            </a:pPr>
            <a:r>
              <a:rPr kumimoji="1" lang="nl-NL" sz="2800" b="1" kern="0" dirty="0">
                <a:solidFill>
                  <a:schemeClr val="tx2"/>
                </a:solidFill>
                <a:latin typeface="+mj-lt"/>
                <a:ea typeface="ＭＳ Ｐゴシック" charset="-128"/>
                <a:cs typeface="+mj-cs"/>
              </a:rPr>
              <a:t>Nefrotisch syndroom:  complicaties van behandeling </a:t>
            </a:r>
            <a:endParaRPr kumimoji="1" lang="en-US" sz="3600" b="1" kern="0" dirty="0">
              <a:solidFill>
                <a:schemeClr val="tx2"/>
              </a:solidFill>
              <a:latin typeface="+mj-lt"/>
              <a:ea typeface="ＭＳ Ｐゴシック" charset="-128"/>
              <a:cs typeface="+mj-cs"/>
            </a:endParaRPr>
          </a:p>
        </p:txBody>
      </p:sp>
      <p:sp>
        <p:nvSpPr>
          <p:cNvPr id="6" name="Tijdelijke aanduiding voor voettekst 2"/>
          <p:cNvSpPr>
            <a:spLocks noGrp="1"/>
          </p:cNvSpPr>
          <p:nvPr>
            <p:ph type="ftr" sz="quarter" idx="10"/>
          </p:nvPr>
        </p:nvSpPr>
        <p:spPr>
          <a:xfrm>
            <a:off x="2790000" y="6414409"/>
            <a:ext cx="3960000" cy="152400"/>
          </a:xfrm>
        </p:spPr>
        <p:txBody>
          <a:bodyPr/>
          <a:lstStyle/>
          <a:p>
            <a:pPr>
              <a:defRPr/>
            </a:pPr>
            <a:r>
              <a:rPr lang="nl-NL"/>
              <a:t>Nefrotisch Syndroom</a:t>
            </a:r>
            <a:endParaRPr lang="nl-NL" dirty="0"/>
          </a:p>
        </p:txBody>
      </p:sp>
      <p:pic>
        <p:nvPicPr>
          <p:cNvPr id="7" name="Afbeelding 4" descr="cushing.jpg"/>
          <p:cNvPicPr>
            <a:picLocks noChangeAspect="1"/>
          </p:cNvPicPr>
          <p:nvPr/>
        </p:nvPicPr>
        <p:blipFill>
          <a:blip r:embed="rId3" cstate="print"/>
          <a:stretch>
            <a:fillRect/>
          </a:stretch>
        </p:blipFill>
        <p:spPr>
          <a:xfrm>
            <a:off x="4283968" y="3347120"/>
            <a:ext cx="1944216" cy="2592288"/>
          </a:xfrm>
          <a:prstGeom prst="rect">
            <a:avLst/>
          </a:prstGeom>
        </p:spPr>
      </p:pic>
      <p:pic>
        <p:nvPicPr>
          <p:cNvPr id="8" name="Afbeelding 7" descr="striae.jpg"/>
          <p:cNvPicPr>
            <a:picLocks noChangeAspect="1"/>
          </p:cNvPicPr>
          <p:nvPr/>
        </p:nvPicPr>
        <p:blipFill>
          <a:blip r:embed="rId4" cstate="print"/>
          <a:srcRect b="7779"/>
          <a:stretch>
            <a:fillRect/>
          </a:stretch>
        </p:blipFill>
        <p:spPr>
          <a:xfrm>
            <a:off x="6372200" y="3356992"/>
            <a:ext cx="2337483" cy="1512168"/>
          </a:xfrm>
          <a:prstGeom prst="rect">
            <a:avLst/>
          </a:prstGeom>
        </p:spPr>
      </p:pic>
      <p:sp>
        <p:nvSpPr>
          <p:cNvPr id="9" name="Rechthoek 5"/>
          <p:cNvSpPr/>
          <p:nvPr/>
        </p:nvSpPr>
        <p:spPr>
          <a:xfrm>
            <a:off x="5004048" y="4077072"/>
            <a:ext cx="648072"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datum 1">
            <a:extLst>
              <a:ext uri="{FF2B5EF4-FFF2-40B4-BE49-F238E27FC236}">
                <a16:creationId xmlns:a16="http://schemas.microsoft.com/office/drawing/2014/main" id="{F1CAEA69-DEA5-4F71-90BB-72A57A64E1DD}"/>
              </a:ext>
            </a:extLst>
          </p:cNvPr>
          <p:cNvSpPr>
            <a:spLocks noGrp="1"/>
          </p:cNvSpPr>
          <p:nvPr>
            <p:ph type="dt" sz="half" idx="10"/>
          </p:nvPr>
        </p:nvSpPr>
        <p:spPr/>
        <p:txBody>
          <a:bodyPr/>
          <a:lstStyle/>
          <a:p>
            <a:r>
              <a:rPr lang="nl-NL"/>
              <a:t>03-06-2023</a:t>
            </a:r>
          </a:p>
        </p:txBody>
      </p:sp>
    </p:spTree>
    <p:extLst>
      <p:ext uri="{BB962C8B-B14F-4D97-AF65-F5344CB8AC3E}">
        <p14:creationId xmlns:p14="http://schemas.microsoft.com/office/powerpoint/2010/main" val="3898742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457200" y="620688"/>
            <a:ext cx="8686800" cy="536575"/>
          </a:xfrm>
          <a:prstGeom prst="rect">
            <a:avLst/>
          </a:prstGeom>
          <a:noFill/>
          <a:ln w="9525">
            <a:noFill/>
            <a:miter lim="800000"/>
            <a:headEnd/>
            <a:tailEnd/>
          </a:ln>
        </p:spPr>
        <p:txBody>
          <a:bodyPr anchor="ctr"/>
          <a:lstStyle/>
          <a:p>
            <a:pPr marL="342900" indent="-342900" eaLnBrk="0" hangingPunct="0">
              <a:defRPr/>
            </a:pPr>
            <a:r>
              <a:rPr kumimoji="1" lang="nl-NL" sz="2800" b="1" kern="0" dirty="0">
                <a:solidFill>
                  <a:schemeClr val="tx2"/>
                </a:solidFill>
                <a:latin typeface="+mj-lt"/>
                <a:ea typeface="ＭＳ Ｐゴシック" charset="-128"/>
                <a:cs typeface="+mj-cs"/>
              </a:rPr>
              <a:t>Inhoud</a:t>
            </a:r>
            <a:endParaRPr kumimoji="1" lang="en-US" sz="3600" b="1" kern="0" dirty="0">
              <a:solidFill>
                <a:schemeClr val="tx2"/>
              </a:solidFill>
              <a:latin typeface="+mj-lt"/>
              <a:ea typeface="ＭＳ Ｐゴシック" charset="-128"/>
              <a:cs typeface="+mj-cs"/>
            </a:endParaRPr>
          </a:p>
        </p:txBody>
      </p:sp>
      <p:sp>
        <p:nvSpPr>
          <p:cNvPr id="6" name="Tijdelijke aanduiding voor inhoud 5"/>
          <p:cNvSpPr>
            <a:spLocks noGrp="1"/>
          </p:cNvSpPr>
          <p:nvPr>
            <p:ph idx="1"/>
          </p:nvPr>
        </p:nvSpPr>
        <p:spPr>
          <a:xfrm>
            <a:off x="467544" y="1340768"/>
            <a:ext cx="7772400" cy="4824883"/>
          </a:xfrm>
        </p:spPr>
        <p:txBody>
          <a:bodyPr/>
          <a:lstStyle/>
          <a:p>
            <a:r>
              <a:rPr lang="nl-NL" sz="2400" dirty="0"/>
              <a:t>Achtergrond: </a:t>
            </a:r>
            <a:r>
              <a:rPr lang="nl-NL" sz="2400" dirty="0" err="1"/>
              <a:t>nieranatomie</a:t>
            </a:r>
            <a:endParaRPr lang="nl-NL" sz="2400" dirty="0"/>
          </a:p>
          <a:p>
            <a:endParaRPr lang="nl-NL" sz="2400" dirty="0"/>
          </a:p>
          <a:p>
            <a:r>
              <a:rPr lang="nl-NL" sz="2400" dirty="0"/>
              <a:t>Nefrotisch syndroom</a:t>
            </a:r>
          </a:p>
          <a:p>
            <a:pPr lvl="2"/>
            <a:r>
              <a:rPr lang="nl-NL" sz="2400" dirty="0"/>
              <a:t>Symptomen</a:t>
            </a:r>
          </a:p>
          <a:p>
            <a:pPr lvl="2"/>
            <a:r>
              <a:rPr lang="nl-NL" sz="2400" dirty="0"/>
              <a:t>Oorzaken</a:t>
            </a:r>
          </a:p>
          <a:p>
            <a:pPr lvl="2"/>
            <a:r>
              <a:rPr lang="nl-NL" sz="2400" dirty="0"/>
              <a:t>Complicaties</a:t>
            </a:r>
          </a:p>
          <a:p>
            <a:pPr lvl="2"/>
            <a:r>
              <a:rPr lang="nl-NL" sz="2400" dirty="0"/>
              <a:t>Behandeling</a:t>
            </a:r>
          </a:p>
          <a:p>
            <a:pPr lvl="2"/>
            <a:r>
              <a:rPr lang="nl-NL" sz="2400" dirty="0"/>
              <a:t>Complicaties van de behandeling</a:t>
            </a:r>
          </a:p>
          <a:p>
            <a:endParaRPr lang="nl-NL" sz="2400" dirty="0"/>
          </a:p>
          <a:p>
            <a:r>
              <a:rPr lang="nl-NL" sz="2400" dirty="0" err="1"/>
              <a:t>Membraneuze</a:t>
            </a:r>
            <a:r>
              <a:rPr lang="nl-NL" sz="2400" dirty="0"/>
              <a:t> nefropathie</a:t>
            </a:r>
          </a:p>
          <a:p>
            <a:endParaRPr lang="nl-NL" sz="2400" dirty="0"/>
          </a:p>
          <a:p>
            <a:r>
              <a:rPr lang="nl-NL" sz="2400" dirty="0" err="1"/>
              <a:t>Minimal</a:t>
            </a:r>
            <a:r>
              <a:rPr lang="nl-NL" sz="2400" dirty="0"/>
              <a:t> change </a:t>
            </a:r>
            <a:r>
              <a:rPr lang="nl-NL" sz="2400" dirty="0" err="1"/>
              <a:t>disease</a:t>
            </a:r>
            <a:r>
              <a:rPr lang="nl-NL" sz="2400" dirty="0"/>
              <a:t>/FSGS</a:t>
            </a:r>
          </a:p>
          <a:p>
            <a:endParaRPr lang="nl-NL" sz="2400" dirty="0"/>
          </a:p>
          <a:p>
            <a:r>
              <a:rPr lang="nl-NL" sz="2400" dirty="0"/>
              <a:t>De rol van het dieet</a:t>
            </a:r>
          </a:p>
          <a:p>
            <a:endParaRPr lang="nl-NL" sz="2400" dirty="0"/>
          </a:p>
          <a:p>
            <a:pPr marL="0" indent="0">
              <a:buNone/>
            </a:pPr>
            <a:r>
              <a:rPr lang="nl-NL" sz="2400" dirty="0"/>
              <a:t> </a:t>
            </a:r>
            <a:endParaRPr lang="nl-NL" dirty="0"/>
          </a:p>
        </p:txBody>
      </p:sp>
      <p:sp>
        <p:nvSpPr>
          <p:cNvPr id="11" name="Tijdelijke aanduiding voor voettekst 2"/>
          <p:cNvSpPr>
            <a:spLocks noGrp="1"/>
          </p:cNvSpPr>
          <p:nvPr>
            <p:ph type="ftr" sz="quarter" idx="10"/>
          </p:nvPr>
        </p:nvSpPr>
        <p:spPr>
          <a:xfrm>
            <a:off x="2790000" y="6414409"/>
            <a:ext cx="3960000" cy="152400"/>
          </a:xfrm>
        </p:spPr>
        <p:txBody>
          <a:bodyPr/>
          <a:lstStyle/>
          <a:p>
            <a:pPr>
              <a:defRPr/>
            </a:pPr>
            <a:r>
              <a:rPr lang="nl-NL"/>
              <a:t>Nefrotisch Syndroom</a:t>
            </a:r>
            <a:endParaRPr lang="nl-NL" dirty="0"/>
          </a:p>
        </p:txBody>
      </p:sp>
      <p:sp>
        <p:nvSpPr>
          <p:cNvPr id="2" name="Tijdelijke aanduiding voor datum 1">
            <a:extLst>
              <a:ext uri="{FF2B5EF4-FFF2-40B4-BE49-F238E27FC236}">
                <a16:creationId xmlns:a16="http://schemas.microsoft.com/office/drawing/2014/main" id="{02D3B0BD-4639-4409-8B12-1333F9062A53}"/>
              </a:ext>
            </a:extLst>
          </p:cNvPr>
          <p:cNvSpPr>
            <a:spLocks noGrp="1"/>
          </p:cNvSpPr>
          <p:nvPr>
            <p:ph type="dt" sz="half" idx="10"/>
          </p:nvPr>
        </p:nvSpPr>
        <p:spPr/>
        <p:txBody>
          <a:bodyPr/>
          <a:lstStyle/>
          <a:p>
            <a:r>
              <a:rPr lang="nl-NL"/>
              <a:t>03-06-2023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A5F958-CFDA-4348-90B0-CA3BA1DD1F9D}"/>
              </a:ext>
            </a:extLst>
          </p:cNvPr>
          <p:cNvSpPr>
            <a:spLocks noGrp="1"/>
          </p:cNvSpPr>
          <p:nvPr>
            <p:ph type="title"/>
          </p:nvPr>
        </p:nvSpPr>
        <p:spPr/>
        <p:txBody>
          <a:bodyPr/>
          <a:lstStyle/>
          <a:p>
            <a:r>
              <a:rPr lang="nl-NL" sz="2800" dirty="0"/>
              <a:t>Nefrotisch syndroom: antistolling bij MN</a:t>
            </a:r>
          </a:p>
        </p:txBody>
      </p:sp>
      <p:sp>
        <p:nvSpPr>
          <p:cNvPr id="4" name="Tijdelijke aanduiding voor datum 3">
            <a:extLst>
              <a:ext uri="{FF2B5EF4-FFF2-40B4-BE49-F238E27FC236}">
                <a16:creationId xmlns:a16="http://schemas.microsoft.com/office/drawing/2014/main" id="{12047D88-6674-4B96-8D97-FC1C8C6F6337}"/>
              </a:ext>
            </a:extLst>
          </p:cNvPr>
          <p:cNvSpPr>
            <a:spLocks noGrp="1"/>
          </p:cNvSpPr>
          <p:nvPr>
            <p:ph type="dt" sz="half" idx="10"/>
          </p:nvPr>
        </p:nvSpPr>
        <p:spPr/>
        <p:txBody>
          <a:bodyPr/>
          <a:lstStyle/>
          <a:p>
            <a:r>
              <a:rPr lang="nl-NL"/>
              <a:t>03-06-2023</a:t>
            </a:r>
          </a:p>
        </p:txBody>
      </p:sp>
      <p:sp>
        <p:nvSpPr>
          <p:cNvPr id="5" name="Tijdelijke aanduiding voor voettekst 4">
            <a:extLst>
              <a:ext uri="{FF2B5EF4-FFF2-40B4-BE49-F238E27FC236}">
                <a16:creationId xmlns:a16="http://schemas.microsoft.com/office/drawing/2014/main" id="{289192EE-690D-45BB-9F3B-FD559EAB3567}"/>
              </a:ext>
            </a:extLst>
          </p:cNvPr>
          <p:cNvSpPr>
            <a:spLocks noGrp="1"/>
          </p:cNvSpPr>
          <p:nvPr>
            <p:ph type="ftr" sz="quarter" idx="11"/>
          </p:nvPr>
        </p:nvSpPr>
        <p:spPr/>
        <p:txBody>
          <a:bodyPr/>
          <a:lstStyle/>
          <a:p>
            <a:r>
              <a:rPr lang="nl-NL"/>
              <a:t>Nefrotisch Syndroom</a:t>
            </a:r>
          </a:p>
        </p:txBody>
      </p:sp>
      <p:pic>
        <p:nvPicPr>
          <p:cNvPr id="6" name="Picture 238">
            <a:extLst>
              <a:ext uri="{FF2B5EF4-FFF2-40B4-BE49-F238E27FC236}">
                <a16:creationId xmlns:a16="http://schemas.microsoft.com/office/drawing/2014/main" id="{BCCE2BDD-7814-4E69-84C5-6924E2BB673A}"/>
              </a:ext>
            </a:extLst>
          </p:cNvPr>
          <p:cNvPicPr>
            <a:picLocks noGrp="1"/>
          </p:cNvPicPr>
          <p:nvPr>
            <p:ph idx="1"/>
          </p:nvPr>
        </p:nvPicPr>
        <p:blipFill>
          <a:blip r:embed="rId2"/>
          <a:stretch>
            <a:fillRect/>
          </a:stretch>
        </p:blipFill>
        <p:spPr>
          <a:xfrm>
            <a:off x="755576" y="2105025"/>
            <a:ext cx="6915150" cy="2647950"/>
          </a:xfrm>
          <a:prstGeom prst="rect">
            <a:avLst/>
          </a:prstGeom>
        </p:spPr>
      </p:pic>
      <p:sp>
        <p:nvSpPr>
          <p:cNvPr id="7" name="Tekstvak 6">
            <a:extLst>
              <a:ext uri="{FF2B5EF4-FFF2-40B4-BE49-F238E27FC236}">
                <a16:creationId xmlns:a16="http://schemas.microsoft.com/office/drawing/2014/main" id="{8882B81E-76A7-4DC7-8C32-A2D857225344}"/>
              </a:ext>
            </a:extLst>
          </p:cNvPr>
          <p:cNvSpPr txBox="1"/>
          <p:nvPr/>
        </p:nvSpPr>
        <p:spPr>
          <a:xfrm>
            <a:off x="5292080" y="5320256"/>
            <a:ext cx="2608406" cy="261610"/>
          </a:xfrm>
          <a:prstGeom prst="rect">
            <a:avLst/>
          </a:prstGeom>
          <a:noFill/>
        </p:spPr>
        <p:txBody>
          <a:bodyPr wrap="none" rtlCol="0">
            <a:spAutoFit/>
          </a:bodyPr>
          <a:lstStyle/>
          <a:p>
            <a:r>
              <a:rPr lang="nl-NL" sz="1100" dirty="0"/>
              <a:t>KDIGO </a:t>
            </a:r>
            <a:r>
              <a:rPr lang="nl-NL" sz="1100" dirty="0" err="1"/>
              <a:t>glomerular</a:t>
            </a:r>
            <a:r>
              <a:rPr lang="nl-NL" sz="1100" dirty="0"/>
              <a:t> </a:t>
            </a:r>
            <a:r>
              <a:rPr lang="nl-NL" sz="1100" dirty="0" err="1"/>
              <a:t>disease</a:t>
            </a:r>
            <a:r>
              <a:rPr lang="nl-NL" sz="1100" dirty="0"/>
              <a:t> </a:t>
            </a:r>
            <a:r>
              <a:rPr lang="nl-NL" sz="1100" dirty="0" err="1"/>
              <a:t>guidelines</a:t>
            </a:r>
            <a:r>
              <a:rPr lang="nl-NL" sz="1100" dirty="0"/>
              <a:t> 2021</a:t>
            </a:r>
          </a:p>
        </p:txBody>
      </p:sp>
    </p:spTree>
    <p:extLst>
      <p:ext uri="{BB962C8B-B14F-4D97-AF65-F5344CB8AC3E}">
        <p14:creationId xmlns:p14="http://schemas.microsoft.com/office/powerpoint/2010/main" val="35622369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BAD31A-8140-4CAA-8053-E31828781348}"/>
              </a:ext>
            </a:extLst>
          </p:cNvPr>
          <p:cNvSpPr>
            <a:spLocks noGrp="1"/>
          </p:cNvSpPr>
          <p:nvPr>
            <p:ph type="title"/>
          </p:nvPr>
        </p:nvSpPr>
        <p:spPr>
          <a:xfrm>
            <a:off x="512136" y="938955"/>
            <a:ext cx="8100000" cy="533400"/>
          </a:xfrm>
        </p:spPr>
        <p:txBody>
          <a:bodyPr/>
          <a:lstStyle/>
          <a:p>
            <a:r>
              <a:rPr lang="nl-NL" sz="2800" dirty="0"/>
              <a:t>Nefrotisch syndroom: antistolling: albumine bepaling</a:t>
            </a:r>
          </a:p>
        </p:txBody>
      </p:sp>
      <p:sp>
        <p:nvSpPr>
          <p:cNvPr id="3" name="Tijdelijke aanduiding voor inhoud 2">
            <a:extLst>
              <a:ext uri="{FF2B5EF4-FFF2-40B4-BE49-F238E27FC236}">
                <a16:creationId xmlns:a16="http://schemas.microsoft.com/office/drawing/2014/main" id="{803F8483-9765-4D41-963E-3E5994CDFD15}"/>
              </a:ext>
            </a:extLst>
          </p:cNvPr>
          <p:cNvSpPr>
            <a:spLocks noGrp="1"/>
          </p:cNvSpPr>
          <p:nvPr>
            <p:ph idx="1"/>
          </p:nvPr>
        </p:nvSpPr>
        <p:spPr/>
        <p:txBody>
          <a:bodyPr/>
          <a:lstStyle/>
          <a:p>
            <a:pPr>
              <a:buFontTx/>
              <a:buChar char="-"/>
            </a:pPr>
            <a:r>
              <a:rPr lang="nl-NL" sz="2400" dirty="0"/>
              <a:t>Serum albumine: belangrijke parameter, maar let op assay</a:t>
            </a:r>
          </a:p>
          <a:p>
            <a:pPr marL="0" indent="0">
              <a:buNone/>
            </a:pPr>
            <a:endParaRPr lang="nl-NL" sz="2400" dirty="0"/>
          </a:p>
          <a:p>
            <a:pPr>
              <a:buFontTx/>
              <a:buChar char="-"/>
            </a:pPr>
            <a:r>
              <a:rPr lang="nl-NL" sz="2400" dirty="0"/>
              <a:t>BCG geeft hogere waarde: ongeveer 5-7 g/l</a:t>
            </a:r>
          </a:p>
          <a:p>
            <a:pPr>
              <a:buFontTx/>
              <a:buChar char="-"/>
            </a:pPr>
            <a:endParaRPr lang="nl-NL" sz="2400" dirty="0"/>
          </a:p>
          <a:p>
            <a:pPr>
              <a:buFontTx/>
              <a:buChar char="-"/>
            </a:pPr>
            <a:r>
              <a:rPr lang="nl-NL" sz="2400" dirty="0"/>
              <a:t>Veel artsen weten niet welke bepaling in hun lab wordt gebruikt</a:t>
            </a:r>
          </a:p>
          <a:p>
            <a:pPr>
              <a:buFontTx/>
              <a:buChar char="-"/>
            </a:pPr>
            <a:endParaRPr lang="nl-NL" sz="2400" dirty="0"/>
          </a:p>
          <a:p>
            <a:pPr marL="0" indent="0">
              <a:buNone/>
            </a:pPr>
            <a:endParaRPr lang="nl-NL" sz="2400" dirty="0"/>
          </a:p>
          <a:p>
            <a:pPr>
              <a:buFontTx/>
              <a:buChar char="-"/>
            </a:pPr>
            <a:endParaRPr lang="nl-NL" dirty="0"/>
          </a:p>
        </p:txBody>
      </p:sp>
      <p:sp>
        <p:nvSpPr>
          <p:cNvPr id="4" name="Tijdelijke aanduiding voor datum 3">
            <a:extLst>
              <a:ext uri="{FF2B5EF4-FFF2-40B4-BE49-F238E27FC236}">
                <a16:creationId xmlns:a16="http://schemas.microsoft.com/office/drawing/2014/main" id="{77F57DE7-DB69-44CC-933B-861E51A075B4}"/>
              </a:ext>
            </a:extLst>
          </p:cNvPr>
          <p:cNvSpPr>
            <a:spLocks noGrp="1"/>
          </p:cNvSpPr>
          <p:nvPr>
            <p:ph type="dt" sz="half" idx="10"/>
          </p:nvPr>
        </p:nvSpPr>
        <p:spPr/>
        <p:txBody>
          <a:bodyPr/>
          <a:lstStyle/>
          <a:p>
            <a:r>
              <a:rPr lang="nl-NL"/>
              <a:t>03-06-2023</a:t>
            </a:r>
          </a:p>
        </p:txBody>
      </p:sp>
      <p:sp>
        <p:nvSpPr>
          <p:cNvPr id="5" name="Tijdelijke aanduiding voor voettekst 4">
            <a:extLst>
              <a:ext uri="{FF2B5EF4-FFF2-40B4-BE49-F238E27FC236}">
                <a16:creationId xmlns:a16="http://schemas.microsoft.com/office/drawing/2014/main" id="{7BB91114-DE2E-4C29-B4E0-28F73D24DF07}"/>
              </a:ext>
            </a:extLst>
          </p:cNvPr>
          <p:cNvSpPr>
            <a:spLocks noGrp="1"/>
          </p:cNvSpPr>
          <p:nvPr>
            <p:ph type="ftr" sz="quarter" idx="11"/>
          </p:nvPr>
        </p:nvSpPr>
        <p:spPr/>
        <p:txBody>
          <a:bodyPr/>
          <a:lstStyle/>
          <a:p>
            <a:r>
              <a:rPr lang="nl-NL"/>
              <a:t>Nefrotisch Syndroom</a:t>
            </a:r>
          </a:p>
        </p:txBody>
      </p:sp>
      <p:pic>
        <p:nvPicPr>
          <p:cNvPr id="10" name="Picture 2">
            <a:extLst>
              <a:ext uri="{FF2B5EF4-FFF2-40B4-BE49-F238E27FC236}">
                <a16:creationId xmlns:a16="http://schemas.microsoft.com/office/drawing/2014/main" id="{FF2B4ECA-7144-45F6-A52B-6705C83E1538}"/>
              </a:ext>
            </a:extLst>
          </p:cNvPr>
          <p:cNvPicPr>
            <a:picLocks noChangeAspect="1" noChangeArrowheads="1"/>
          </p:cNvPicPr>
          <p:nvPr/>
        </p:nvPicPr>
        <p:blipFill>
          <a:blip r:embed="rId2" cstate="print"/>
          <a:srcRect/>
          <a:stretch>
            <a:fillRect/>
          </a:stretch>
        </p:blipFill>
        <p:spPr bwMode="auto">
          <a:xfrm>
            <a:off x="2123728" y="3651867"/>
            <a:ext cx="4241999" cy="2525337"/>
          </a:xfrm>
          <a:prstGeom prst="rect">
            <a:avLst/>
          </a:prstGeom>
          <a:noFill/>
          <a:ln w="9525">
            <a:noFill/>
            <a:miter lim="800000"/>
            <a:headEnd/>
            <a:tailEnd/>
          </a:ln>
        </p:spPr>
      </p:pic>
      <p:sp>
        <p:nvSpPr>
          <p:cNvPr id="11" name="Tekstvak 10">
            <a:extLst>
              <a:ext uri="{FF2B5EF4-FFF2-40B4-BE49-F238E27FC236}">
                <a16:creationId xmlns:a16="http://schemas.microsoft.com/office/drawing/2014/main" id="{D567D8E9-538C-40BF-B340-4B26FE8FADE7}"/>
              </a:ext>
            </a:extLst>
          </p:cNvPr>
          <p:cNvSpPr txBox="1"/>
          <p:nvPr/>
        </p:nvSpPr>
        <p:spPr>
          <a:xfrm>
            <a:off x="6522250" y="5940000"/>
            <a:ext cx="2068195" cy="261610"/>
          </a:xfrm>
          <a:prstGeom prst="rect">
            <a:avLst/>
          </a:prstGeom>
          <a:noFill/>
        </p:spPr>
        <p:txBody>
          <a:bodyPr wrap="none" rtlCol="0">
            <a:spAutoFit/>
          </a:bodyPr>
          <a:lstStyle/>
          <a:p>
            <a:r>
              <a:rPr lang="nl-NL" sz="1100" dirty="0"/>
              <a:t>Van de Logt et al Kidney Int 2019</a:t>
            </a:r>
          </a:p>
        </p:txBody>
      </p:sp>
    </p:spTree>
    <p:extLst>
      <p:ext uri="{BB962C8B-B14F-4D97-AF65-F5344CB8AC3E}">
        <p14:creationId xmlns:p14="http://schemas.microsoft.com/office/powerpoint/2010/main" val="3872564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E1E3C8-949D-4FAB-9A46-84D98ADF85D8}"/>
              </a:ext>
            </a:extLst>
          </p:cNvPr>
          <p:cNvSpPr>
            <a:spLocks noGrp="1"/>
          </p:cNvSpPr>
          <p:nvPr>
            <p:ph type="title"/>
          </p:nvPr>
        </p:nvSpPr>
        <p:spPr/>
        <p:txBody>
          <a:bodyPr/>
          <a:lstStyle/>
          <a:p>
            <a:r>
              <a:rPr lang="nl-NL" sz="2800" dirty="0"/>
              <a:t>Nefrotisch syndroom: antistolling: albumine bepaling</a:t>
            </a:r>
          </a:p>
        </p:txBody>
      </p:sp>
      <p:sp>
        <p:nvSpPr>
          <p:cNvPr id="4" name="Tijdelijke aanduiding voor datum 3">
            <a:extLst>
              <a:ext uri="{FF2B5EF4-FFF2-40B4-BE49-F238E27FC236}">
                <a16:creationId xmlns:a16="http://schemas.microsoft.com/office/drawing/2014/main" id="{78D4A0A8-8E29-46BE-8B6A-BA33E26CA086}"/>
              </a:ext>
            </a:extLst>
          </p:cNvPr>
          <p:cNvSpPr>
            <a:spLocks noGrp="1"/>
          </p:cNvSpPr>
          <p:nvPr>
            <p:ph type="dt" sz="half" idx="10"/>
          </p:nvPr>
        </p:nvSpPr>
        <p:spPr/>
        <p:txBody>
          <a:bodyPr/>
          <a:lstStyle/>
          <a:p>
            <a:r>
              <a:rPr lang="nl-NL"/>
              <a:t>03-06-2023</a:t>
            </a:r>
          </a:p>
        </p:txBody>
      </p:sp>
      <p:sp>
        <p:nvSpPr>
          <p:cNvPr id="5" name="Tijdelijke aanduiding voor voettekst 4">
            <a:extLst>
              <a:ext uri="{FF2B5EF4-FFF2-40B4-BE49-F238E27FC236}">
                <a16:creationId xmlns:a16="http://schemas.microsoft.com/office/drawing/2014/main" id="{13033ACF-9FBF-427A-8CC4-1A7E04E25D8B}"/>
              </a:ext>
            </a:extLst>
          </p:cNvPr>
          <p:cNvSpPr>
            <a:spLocks noGrp="1"/>
          </p:cNvSpPr>
          <p:nvPr>
            <p:ph type="ftr" sz="quarter" idx="11"/>
          </p:nvPr>
        </p:nvSpPr>
        <p:spPr/>
        <p:txBody>
          <a:bodyPr/>
          <a:lstStyle/>
          <a:p>
            <a:r>
              <a:rPr lang="nl-NL"/>
              <a:t>Nefrotisch Syndroom</a:t>
            </a:r>
          </a:p>
        </p:txBody>
      </p:sp>
      <p:pic>
        <p:nvPicPr>
          <p:cNvPr id="9" name="Tijdelijke aanduiding voor inhoud 3">
            <a:extLst>
              <a:ext uri="{FF2B5EF4-FFF2-40B4-BE49-F238E27FC236}">
                <a16:creationId xmlns:a16="http://schemas.microsoft.com/office/drawing/2014/main" id="{4F9DF314-7810-404A-BB0F-18C24B338F2A}"/>
              </a:ext>
            </a:extLst>
          </p:cNvPr>
          <p:cNvPicPr>
            <a:picLocks noGrp="1" noChangeAspect="1"/>
          </p:cNvPicPr>
          <p:nvPr>
            <p:ph idx="1"/>
          </p:nvPr>
        </p:nvPicPr>
        <p:blipFill>
          <a:blip r:embed="rId2"/>
          <a:stretch>
            <a:fillRect/>
          </a:stretch>
        </p:blipFill>
        <p:spPr>
          <a:xfrm>
            <a:off x="4170145" y="2977068"/>
            <a:ext cx="2736699" cy="2951694"/>
          </a:xfrm>
          <a:prstGeom prst="rect">
            <a:avLst/>
          </a:prstGeom>
        </p:spPr>
      </p:pic>
      <p:sp>
        <p:nvSpPr>
          <p:cNvPr id="10" name="Tekstvak 9">
            <a:extLst>
              <a:ext uri="{FF2B5EF4-FFF2-40B4-BE49-F238E27FC236}">
                <a16:creationId xmlns:a16="http://schemas.microsoft.com/office/drawing/2014/main" id="{161ACFC4-900C-43AD-A7A9-22971DFDA99B}"/>
              </a:ext>
            </a:extLst>
          </p:cNvPr>
          <p:cNvSpPr txBox="1"/>
          <p:nvPr/>
        </p:nvSpPr>
        <p:spPr>
          <a:xfrm>
            <a:off x="6900935" y="3033550"/>
            <a:ext cx="1348318" cy="276999"/>
          </a:xfrm>
          <a:prstGeom prst="rect">
            <a:avLst/>
          </a:prstGeom>
          <a:noFill/>
        </p:spPr>
        <p:txBody>
          <a:bodyPr wrap="none" lIns="0" tIns="0" rIns="0" bIns="0" rtlCol="0">
            <a:spAutoFit/>
          </a:bodyPr>
          <a:lstStyle/>
          <a:p>
            <a:r>
              <a:rPr lang="nl-NL" sz="1800" dirty="0"/>
              <a:t>Ziekenhuis 1</a:t>
            </a:r>
          </a:p>
        </p:txBody>
      </p:sp>
      <p:sp>
        <p:nvSpPr>
          <p:cNvPr id="11" name="Tekstvak 10">
            <a:extLst>
              <a:ext uri="{FF2B5EF4-FFF2-40B4-BE49-F238E27FC236}">
                <a16:creationId xmlns:a16="http://schemas.microsoft.com/office/drawing/2014/main" id="{597E1208-5B8C-49E9-B43E-1BF51FE7BF2E}"/>
              </a:ext>
            </a:extLst>
          </p:cNvPr>
          <p:cNvSpPr txBox="1"/>
          <p:nvPr/>
        </p:nvSpPr>
        <p:spPr>
          <a:xfrm>
            <a:off x="6912897" y="3456254"/>
            <a:ext cx="1348318" cy="276999"/>
          </a:xfrm>
          <a:prstGeom prst="rect">
            <a:avLst/>
          </a:prstGeom>
          <a:noFill/>
        </p:spPr>
        <p:txBody>
          <a:bodyPr wrap="none" lIns="0" tIns="0" rIns="0" bIns="0" rtlCol="0">
            <a:spAutoFit/>
          </a:bodyPr>
          <a:lstStyle/>
          <a:p>
            <a:r>
              <a:rPr lang="nl-NL" sz="1800" dirty="0"/>
              <a:t>Ziekenhuis 2</a:t>
            </a:r>
          </a:p>
        </p:txBody>
      </p:sp>
      <p:sp>
        <p:nvSpPr>
          <p:cNvPr id="12" name="Tekstvak 11">
            <a:extLst>
              <a:ext uri="{FF2B5EF4-FFF2-40B4-BE49-F238E27FC236}">
                <a16:creationId xmlns:a16="http://schemas.microsoft.com/office/drawing/2014/main" id="{88B97E2C-D6E8-4E9A-9BEA-C077591EE2BD}"/>
              </a:ext>
            </a:extLst>
          </p:cNvPr>
          <p:cNvSpPr txBox="1"/>
          <p:nvPr/>
        </p:nvSpPr>
        <p:spPr>
          <a:xfrm>
            <a:off x="6906844" y="3872252"/>
            <a:ext cx="1348318" cy="276999"/>
          </a:xfrm>
          <a:prstGeom prst="rect">
            <a:avLst/>
          </a:prstGeom>
          <a:noFill/>
        </p:spPr>
        <p:txBody>
          <a:bodyPr wrap="none" lIns="0" tIns="0" rIns="0" bIns="0" rtlCol="0">
            <a:spAutoFit/>
          </a:bodyPr>
          <a:lstStyle/>
          <a:p>
            <a:r>
              <a:rPr lang="nl-NL" sz="1800" dirty="0"/>
              <a:t>Ziekenhuis 3</a:t>
            </a:r>
          </a:p>
        </p:txBody>
      </p:sp>
      <p:sp>
        <p:nvSpPr>
          <p:cNvPr id="13" name="Tekstvak 12">
            <a:extLst>
              <a:ext uri="{FF2B5EF4-FFF2-40B4-BE49-F238E27FC236}">
                <a16:creationId xmlns:a16="http://schemas.microsoft.com/office/drawing/2014/main" id="{0C72B961-66A9-4C3E-B624-3B70550B5642}"/>
              </a:ext>
            </a:extLst>
          </p:cNvPr>
          <p:cNvSpPr txBox="1"/>
          <p:nvPr/>
        </p:nvSpPr>
        <p:spPr>
          <a:xfrm>
            <a:off x="6927452" y="4314415"/>
            <a:ext cx="1348318" cy="276999"/>
          </a:xfrm>
          <a:prstGeom prst="rect">
            <a:avLst/>
          </a:prstGeom>
          <a:noFill/>
        </p:spPr>
        <p:txBody>
          <a:bodyPr wrap="none" lIns="0" tIns="0" rIns="0" bIns="0" rtlCol="0">
            <a:spAutoFit/>
          </a:bodyPr>
          <a:lstStyle/>
          <a:p>
            <a:r>
              <a:rPr lang="nl-NL" sz="1800" dirty="0"/>
              <a:t>Ziekenhuis 4</a:t>
            </a:r>
          </a:p>
        </p:txBody>
      </p:sp>
      <p:sp>
        <p:nvSpPr>
          <p:cNvPr id="14" name="Tekstvak 13">
            <a:extLst>
              <a:ext uri="{FF2B5EF4-FFF2-40B4-BE49-F238E27FC236}">
                <a16:creationId xmlns:a16="http://schemas.microsoft.com/office/drawing/2014/main" id="{55E78D12-DC5E-49F5-BFEE-27C274385BC6}"/>
              </a:ext>
            </a:extLst>
          </p:cNvPr>
          <p:cNvSpPr txBox="1"/>
          <p:nvPr/>
        </p:nvSpPr>
        <p:spPr>
          <a:xfrm>
            <a:off x="6906844" y="4782241"/>
            <a:ext cx="1348318" cy="276999"/>
          </a:xfrm>
          <a:prstGeom prst="rect">
            <a:avLst/>
          </a:prstGeom>
          <a:noFill/>
        </p:spPr>
        <p:txBody>
          <a:bodyPr wrap="none" lIns="0" tIns="0" rIns="0" bIns="0" rtlCol="0">
            <a:spAutoFit/>
          </a:bodyPr>
          <a:lstStyle/>
          <a:p>
            <a:r>
              <a:rPr lang="nl-NL" sz="1800" dirty="0"/>
              <a:t>Ziekenhuis 5</a:t>
            </a:r>
          </a:p>
        </p:txBody>
      </p:sp>
      <p:sp>
        <p:nvSpPr>
          <p:cNvPr id="16" name="Tekstvak 15">
            <a:extLst>
              <a:ext uri="{FF2B5EF4-FFF2-40B4-BE49-F238E27FC236}">
                <a16:creationId xmlns:a16="http://schemas.microsoft.com/office/drawing/2014/main" id="{BE48D5BA-D42E-4E82-80CB-D089E6D3D303}"/>
              </a:ext>
            </a:extLst>
          </p:cNvPr>
          <p:cNvSpPr txBox="1"/>
          <p:nvPr/>
        </p:nvSpPr>
        <p:spPr>
          <a:xfrm>
            <a:off x="504000" y="1776739"/>
            <a:ext cx="4572000" cy="1754326"/>
          </a:xfrm>
          <a:prstGeom prst="rect">
            <a:avLst/>
          </a:prstGeom>
          <a:noFill/>
        </p:spPr>
        <p:txBody>
          <a:bodyPr wrap="square">
            <a:spAutoFit/>
          </a:bodyPr>
          <a:lstStyle/>
          <a:p>
            <a:pPr marL="342900" indent="-342900">
              <a:buFontTx/>
              <a:buChar char="-"/>
              <a:defRPr/>
            </a:pPr>
            <a:r>
              <a:rPr lang="nl-NL" dirty="0">
                <a:ea typeface="ＭＳ Ｐゴシック" charset="-128"/>
              </a:rPr>
              <a:t>Grote verschillen albumine</a:t>
            </a:r>
          </a:p>
          <a:p>
            <a:pPr>
              <a:defRPr/>
            </a:pPr>
            <a:r>
              <a:rPr lang="nl-NL" dirty="0">
                <a:ea typeface="ＭＳ Ｐゴシック" charset="-128"/>
              </a:rPr>
              <a:t>bepalingen tussen ziekenhuizen</a:t>
            </a:r>
          </a:p>
          <a:p>
            <a:pPr>
              <a:defRPr/>
            </a:pPr>
            <a:endParaRPr lang="nl-NL" sz="1800" dirty="0">
              <a:ea typeface="ＭＳ Ｐゴシック" charset="-128"/>
            </a:endParaRPr>
          </a:p>
          <a:p>
            <a:pPr marL="285750" indent="-285750">
              <a:buFontTx/>
              <a:buChar char="-"/>
              <a:defRPr/>
            </a:pPr>
            <a:r>
              <a:rPr lang="nl-NL" dirty="0">
                <a:ea typeface="ＭＳ Ｐゴシック" charset="-128"/>
              </a:rPr>
              <a:t>Er worden te weinig bloedverdunners</a:t>
            </a:r>
          </a:p>
          <a:p>
            <a:pPr>
              <a:defRPr/>
            </a:pPr>
            <a:r>
              <a:rPr lang="nl-NL" dirty="0">
                <a:ea typeface="ＭＳ Ｐゴシック" charset="-128"/>
              </a:rPr>
              <a:t>voorgeschreven, albumine moet met</a:t>
            </a:r>
          </a:p>
          <a:p>
            <a:pPr>
              <a:defRPr/>
            </a:pPr>
            <a:r>
              <a:rPr lang="nl-NL" dirty="0">
                <a:ea typeface="ＭＳ Ｐゴシック" charset="-128"/>
              </a:rPr>
              <a:t>de beste methode worden gemeten!</a:t>
            </a:r>
          </a:p>
        </p:txBody>
      </p:sp>
      <p:sp>
        <p:nvSpPr>
          <p:cNvPr id="17" name="Tekstvak 16">
            <a:extLst>
              <a:ext uri="{FF2B5EF4-FFF2-40B4-BE49-F238E27FC236}">
                <a16:creationId xmlns:a16="http://schemas.microsoft.com/office/drawing/2014/main" id="{3DC620F6-19B8-4EA6-BCA1-EEDE1386FAF4}"/>
              </a:ext>
            </a:extLst>
          </p:cNvPr>
          <p:cNvSpPr txBox="1"/>
          <p:nvPr/>
        </p:nvSpPr>
        <p:spPr>
          <a:xfrm>
            <a:off x="6228184" y="5627650"/>
            <a:ext cx="2068195" cy="261610"/>
          </a:xfrm>
          <a:prstGeom prst="rect">
            <a:avLst/>
          </a:prstGeom>
          <a:noFill/>
        </p:spPr>
        <p:txBody>
          <a:bodyPr wrap="none" rtlCol="0">
            <a:spAutoFit/>
          </a:bodyPr>
          <a:lstStyle/>
          <a:p>
            <a:r>
              <a:rPr lang="nl-NL" sz="1100" dirty="0"/>
              <a:t>Van de Logt et al Kidney Int 2019</a:t>
            </a:r>
          </a:p>
        </p:txBody>
      </p:sp>
    </p:spTree>
    <p:extLst>
      <p:ext uri="{BB962C8B-B14F-4D97-AF65-F5344CB8AC3E}">
        <p14:creationId xmlns:p14="http://schemas.microsoft.com/office/powerpoint/2010/main" val="2172067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C662E01-E531-41A0-AAE4-4AE59574A93A}"/>
              </a:ext>
            </a:extLst>
          </p:cNvPr>
          <p:cNvSpPr>
            <a:spLocks noGrp="1"/>
          </p:cNvSpPr>
          <p:nvPr>
            <p:ph type="title"/>
          </p:nvPr>
        </p:nvSpPr>
        <p:spPr/>
        <p:txBody>
          <a:bodyPr/>
          <a:lstStyle/>
          <a:p>
            <a:r>
              <a:rPr lang="nl-NL" dirty="0" err="1"/>
              <a:t>Membraneuze</a:t>
            </a:r>
            <a:r>
              <a:rPr lang="nl-NL" dirty="0"/>
              <a:t> nefropathie</a:t>
            </a:r>
          </a:p>
        </p:txBody>
      </p:sp>
      <p:sp>
        <p:nvSpPr>
          <p:cNvPr id="4" name="Tijdelijke aanduiding voor datum 3">
            <a:extLst>
              <a:ext uri="{FF2B5EF4-FFF2-40B4-BE49-F238E27FC236}">
                <a16:creationId xmlns:a16="http://schemas.microsoft.com/office/drawing/2014/main" id="{3C65CCB2-2403-475E-8498-4AA79BF943BF}"/>
              </a:ext>
            </a:extLst>
          </p:cNvPr>
          <p:cNvSpPr>
            <a:spLocks noGrp="1"/>
          </p:cNvSpPr>
          <p:nvPr>
            <p:ph type="dt" sz="half" idx="10"/>
          </p:nvPr>
        </p:nvSpPr>
        <p:spPr/>
        <p:txBody>
          <a:bodyPr/>
          <a:lstStyle/>
          <a:p>
            <a:r>
              <a:rPr lang="nl-NL"/>
              <a:t>03-06-2023</a:t>
            </a:r>
          </a:p>
        </p:txBody>
      </p:sp>
      <p:sp>
        <p:nvSpPr>
          <p:cNvPr id="5" name="Tijdelijke aanduiding voor voettekst 4">
            <a:extLst>
              <a:ext uri="{FF2B5EF4-FFF2-40B4-BE49-F238E27FC236}">
                <a16:creationId xmlns:a16="http://schemas.microsoft.com/office/drawing/2014/main" id="{09FAC4EF-9047-44A0-B940-19E850348AD6}"/>
              </a:ext>
            </a:extLst>
          </p:cNvPr>
          <p:cNvSpPr>
            <a:spLocks noGrp="1"/>
          </p:cNvSpPr>
          <p:nvPr>
            <p:ph type="ftr" sz="quarter" idx="11"/>
          </p:nvPr>
        </p:nvSpPr>
        <p:spPr/>
        <p:txBody>
          <a:bodyPr/>
          <a:lstStyle/>
          <a:p>
            <a:r>
              <a:rPr lang="nl-NL"/>
              <a:t>Nefrotisch Syndroom</a:t>
            </a:r>
          </a:p>
        </p:txBody>
      </p:sp>
    </p:spTree>
    <p:extLst>
      <p:ext uri="{BB962C8B-B14F-4D97-AF65-F5344CB8AC3E}">
        <p14:creationId xmlns:p14="http://schemas.microsoft.com/office/powerpoint/2010/main" val="434843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E8AAD1-6BB0-4261-B3B0-C1C943619709}"/>
              </a:ext>
            </a:extLst>
          </p:cNvPr>
          <p:cNvSpPr>
            <a:spLocks noGrp="1"/>
          </p:cNvSpPr>
          <p:nvPr>
            <p:ph type="title"/>
          </p:nvPr>
        </p:nvSpPr>
        <p:spPr/>
        <p:txBody>
          <a:bodyPr/>
          <a:lstStyle/>
          <a:p>
            <a:r>
              <a:rPr lang="nl-NL" sz="2800" dirty="0" err="1"/>
              <a:t>Membraneuze</a:t>
            </a:r>
            <a:r>
              <a:rPr lang="nl-NL" sz="2800" dirty="0"/>
              <a:t> nefropathie: recente ontwikkelingen</a:t>
            </a:r>
          </a:p>
        </p:txBody>
      </p:sp>
      <p:sp>
        <p:nvSpPr>
          <p:cNvPr id="3" name="Tijdelijke aanduiding voor inhoud 2">
            <a:extLst>
              <a:ext uri="{FF2B5EF4-FFF2-40B4-BE49-F238E27FC236}">
                <a16:creationId xmlns:a16="http://schemas.microsoft.com/office/drawing/2014/main" id="{B5B4F395-C99C-4FB4-BB45-F87479E28B5B}"/>
              </a:ext>
            </a:extLst>
          </p:cNvPr>
          <p:cNvSpPr>
            <a:spLocks noGrp="1"/>
          </p:cNvSpPr>
          <p:nvPr>
            <p:ph idx="1"/>
          </p:nvPr>
        </p:nvSpPr>
        <p:spPr>
          <a:xfrm>
            <a:off x="522000" y="1857388"/>
            <a:ext cx="8100000" cy="4125365"/>
          </a:xfrm>
        </p:spPr>
        <p:txBody>
          <a:bodyPr/>
          <a:lstStyle/>
          <a:p>
            <a:r>
              <a:rPr lang="nl-NL" dirty="0"/>
              <a:t>Anti-PLA2R antistoffen: bij 70 % van patiënten met primaire MN</a:t>
            </a:r>
          </a:p>
          <a:p>
            <a:endParaRPr lang="nl-NL" dirty="0"/>
          </a:p>
          <a:p>
            <a:r>
              <a:rPr lang="nl-NL" dirty="0"/>
              <a:t>Zelden bij secundaire MN</a:t>
            </a:r>
          </a:p>
          <a:p>
            <a:pPr marL="0" indent="0">
              <a:buNone/>
            </a:pPr>
            <a:endParaRPr lang="nl-NL" dirty="0"/>
          </a:p>
          <a:p>
            <a:r>
              <a:rPr lang="nl-NL" dirty="0"/>
              <a:t>Niet bij gezonde personen of bij </a:t>
            </a:r>
          </a:p>
          <a:p>
            <a:pPr marL="0" indent="0">
              <a:buNone/>
            </a:pPr>
            <a:r>
              <a:rPr lang="nl-NL" dirty="0"/>
              <a:t>     patiënten met andere oorzaken </a:t>
            </a:r>
          </a:p>
          <a:p>
            <a:pPr marL="0" indent="0">
              <a:buNone/>
            </a:pPr>
            <a:r>
              <a:rPr lang="nl-NL" dirty="0"/>
              <a:t>     nefrotisch syndroom</a:t>
            </a:r>
          </a:p>
          <a:p>
            <a:pPr marL="0" indent="0">
              <a:buNone/>
            </a:pPr>
            <a:endParaRPr lang="nl-NL" dirty="0"/>
          </a:p>
          <a:p>
            <a:r>
              <a:rPr lang="nl-NL" dirty="0"/>
              <a:t>Inmiddels &gt; 20 antigenen/antistoffen: </a:t>
            </a:r>
          </a:p>
          <a:p>
            <a:pPr marL="0" indent="0">
              <a:buNone/>
            </a:pPr>
            <a:r>
              <a:rPr lang="nl-NL" dirty="0"/>
              <a:t>      veelal </a:t>
            </a:r>
            <a:r>
              <a:rPr lang="nl-NL" dirty="0" err="1"/>
              <a:t>i.k.v</a:t>
            </a:r>
            <a:r>
              <a:rPr lang="nl-NL" dirty="0"/>
              <a:t> onderzoek. Betekenis?</a:t>
            </a:r>
          </a:p>
        </p:txBody>
      </p:sp>
      <p:sp>
        <p:nvSpPr>
          <p:cNvPr id="4" name="Tijdelijke aanduiding voor datum 3">
            <a:extLst>
              <a:ext uri="{FF2B5EF4-FFF2-40B4-BE49-F238E27FC236}">
                <a16:creationId xmlns:a16="http://schemas.microsoft.com/office/drawing/2014/main" id="{4ABFE1B5-ACE8-45E5-A314-1FFEC5625983}"/>
              </a:ext>
            </a:extLst>
          </p:cNvPr>
          <p:cNvSpPr>
            <a:spLocks noGrp="1"/>
          </p:cNvSpPr>
          <p:nvPr>
            <p:ph type="dt" sz="half" idx="10"/>
          </p:nvPr>
        </p:nvSpPr>
        <p:spPr/>
        <p:txBody>
          <a:bodyPr/>
          <a:lstStyle/>
          <a:p>
            <a:r>
              <a:rPr lang="nl-NL"/>
              <a:t>03-06-2023</a:t>
            </a:r>
          </a:p>
        </p:txBody>
      </p:sp>
      <p:sp>
        <p:nvSpPr>
          <p:cNvPr id="5" name="Tijdelijke aanduiding voor voettekst 4">
            <a:extLst>
              <a:ext uri="{FF2B5EF4-FFF2-40B4-BE49-F238E27FC236}">
                <a16:creationId xmlns:a16="http://schemas.microsoft.com/office/drawing/2014/main" id="{BEECC286-6944-4401-AFFF-D68991D1CB19}"/>
              </a:ext>
            </a:extLst>
          </p:cNvPr>
          <p:cNvSpPr>
            <a:spLocks noGrp="1"/>
          </p:cNvSpPr>
          <p:nvPr>
            <p:ph type="ftr" sz="quarter" idx="11"/>
          </p:nvPr>
        </p:nvSpPr>
        <p:spPr/>
        <p:txBody>
          <a:bodyPr/>
          <a:lstStyle/>
          <a:p>
            <a:r>
              <a:rPr lang="nl-NL"/>
              <a:t>Nefrotisch Syndroom</a:t>
            </a:r>
          </a:p>
        </p:txBody>
      </p:sp>
      <p:pic>
        <p:nvPicPr>
          <p:cNvPr id="9" name="Picture 2">
            <a:extLst>
              <a:ext uri="{FF2B5EF4-FFF2-40B4-BE49-F238E27FC236}">
                <a16:creationId xmlns:a16="http://schemas.microsoft.com/office/drawing/2014/main" id="{B30EB002-DFAD-41ED-AF39-38A1E0A87BA4}"/>
              </a:ext>
            </a:extLst>
          </p:cNvPr>
          <p:cNvPicPr>
            <a:picLocks noChangeAspect="1" noChangeArrowheads="1"/>
          </p:cNvPicPr>
          <p:nvPr/>
        </p:nvPicPr>
        <p:blipFill>
          <a:blip r:embed="rId2" cstate="print"/>
          <a:srcRect l="9625" t="26515" r="45953" b="17424"/>
          <a:stretch>
            <a:fillRect/>
          </a:stretch>
        </p:blipFill>
        <p:spPr bwMode="auto">
          <a:xfrm>
            <a:off x="4932040" y="2395495"/>
            <a:ext cx="3078421" cy="3451501"/>
          </a:xfrm>
          <a:prstGeom prst="rect">
            <a:avLst/>
          </a:prstGeom>
          <a:noFill/>
          <a:ln w="9525">
            <a:noFill/>
            <a:miter lim="800000"/>
            <a:headEnd/>
            <a:tailEnd/>
          </a:ln>
        </p:spPr>
      </p:pic>
      <p:sp>
        <p:nvSpPr>
          <p:cNvPr id="10" name="Tekstvak 9">
            <a:extLst>
              <a:ext uri="{FF2B5EF4-FFF2-40B4-BE49-F238E27FC236}">
                <a16:creationId xmlns:a16="http://schemas.microsoft.com/office/drawing/2014/main" id="{A2D840D8-A9BD-474A-A943-B9EB55B3EE05}"/>
              </a:ext>
            </a:extLst>
          </p:cNvPr>
          <p:cNvSpPr txBox="1"/>
          <p:nvPr/>
        </p:nvSpPr>
        <p:spPr>
          <a:xfrm>
            <a:off x="6471250" y="5982753"/>
            <a:ext cx="5400599" cy="261610"/>
          </a:xfrm>
          <a:prstGeom prst="rect">
            <a:avLst/>
          </a:prstGeom>
          <a:noFill/>
        </p:spPr>
        <p:txBody>
          <a:bodyPr wrap="square" rtlCol="0">
            <a:spAutoFit/>
          </a:bodyPr>
          <a:lstStyle/>
          <a:p>
            <a:r>
              <a:rPr lang="nl-NL" sz="1100" dirty="0"/>
              <a:t>Beck et al. NEJM 2009</a:t>
            </a:r>
          </a:p>
        </p:txBody>
      </p:sp>
    </p:spTree>
    <p:extLst>
      <p:ext uri="{BB962C8B-B14F-4D97-AF65-F5344CB8AC3E}">
        <p14:creationId xmlns:p14="http://schemas.microsoft.com/office/powerpoint/2010/main" val="2504821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7CD2D9-B1D0-42AE-B54F-EC2C42D7F1E1}"/>
              </a:ext>
            </a:extLst>
          </p:cNvPr>
          <p:cNvSpPr>
            <a:spLocks noGrp="1"/>
          </p:cNvSpPr>
          <p:nvPr>
            <p:ph type="title"/>
          </p:nvPr>
        </p:nvSpPr>
        <p:spPr/>
        <p:txBody>
          <a:bodyPr/>
          <a:lstStyle/>
          <a:p>
            <a:r>
              <a:rPr lang="nl-NL" sz="2800" dirty="0" err="1"/>
              <a:t>Membraneuze</a:t>
            </a:r>
            <a:r>
              <a:rPr lang="nl-NL" sz="2800" dirty="0"/>
              <a:t> nefropathie</a:t>
            </a:r>
          </a:p>
        </p:txBody>
      </p:sp>
      <p:sp>
        <p:nvSpPr>
          <p:cNvPr id="3" name="Tijdelijke aanduiding voor inhoud 2">
            <a:extLst>
              <a:ext uri="{FF2B5EF4-FFF2-40B4-BE49-F238E27FC236}">
                <a16:creationId xmlns:a16="http://schemas.microsoft.com/office/drawing/2014/main" id="{FBE8A9B2-263B-4D57-BC69-14E7DBDEDEE7}"/>
              </a:ext>
            </a:extLst>
          </p:cNvPr>
          <p:cNvSpPr>
            <a:spLocks noGrp="1"/>
          </p:cNvSpPr>
          <p:nvPr>
            <p:ph idx="1"/>
          </p:nvPr>
        </p:nvSpPr>
        <p:spPr/>
        <p:txBody>
          <a:bodyPr/>
          <a:lstStyle/>
          <a:p>
            <a:r>
              <a:rPr lang="nl-NL" dirty="0"/>
              <a:t>Anti-PLA2R antistoffen: geaccepteerde diagnostische </a:t>
            </a:r>
            <a:r>
              <a:rPr lang="nl-NL" dirty="0" err="1"/>
              <a:t>biomarker</a:t>
            </a:r>
            <a:endParaRPr lang="nl-NL" dirty="0"/>
          </a:p>
          <a:p>
            <a:r>
              <a:rPr lang="nl-NL" dirty="0"/>
              <a:t>Meestal geen biopsie nodig!</a:t>
            </a:r>
          </a:p>
        </p:txBody>
      </p:sp>
      <p:sp>
        <p:nvSpPr>
          <p:cNvPr id="4" name="Tijdelijke aanduiding voor datum 3">
            <a:extLst>
              <a:ext uri="{FF2B5EF4-FFF2-40B4-BE49-F238E27FC236}">
                <a16:creationId xmlns:a16="http://schemas.microsoft.com/office/drawing/2014/main" id="{874912D3-E4B7-4644-8FDC-49735CDCD3B1}"/>
              </a:ext>
            </a:extLst>
          </p:cNvPr>
          <p:cNvSpPr>
            <a:spLocks noGrp="1"/>
          </p:cNvSpPr>
          <p:nvPr>
            <p:ph type="dt" sz="half" idx="10"/>
          </p:nvPr>
        </p:nvSpPr>
        <p:spPr/>
        <p:txBody>
          <a:bodyPr/>
          <a:lstStyle/>
          <a:p>
            <a:r>
              <a:rPr lang="nl-NL"/>
              <a:t>03-06-2023</a:t>
            </a:r>
          </a:p>
        </p:txBody>
      </p:sp>
      <p:sp>
        <p:nvSpPr>
          <p:cNvPr id="5" name="Tijdelijke aanduiding voor voettekst 4">
            <a:extLst>
              <a:ext uri="{FF2B5EF4-FFF2-40B4-BE49-F238E27FC236}">
                <a16:creationId xmlns:a16="http://schemas.microsoft.com/office/drawing/2014/main" id="{EABDED2C-001F-434F-ABC8-06C16EE524AC}"/>
              </a:ext>
            </a:extLst>
          </p:cNvPr>
          <p:cNvSpPr>
            <a:spLocks noGrp="1"/>
          </p:cNvSpPr>
          <p:nvPr>
            <p:ph type="ftr" sz="quarter" idx="11"/>
          </p:nvPr>
        </p:nvSpPr>
        <p:spPr/>
        <p:txBody>
          <a:bodyPr/>
          <a:lstStyle/>
          <a:p>
            <a:r>
              <a:rPr lang="nl-NL"/>
              <a:t>Nefrotisch Syndroom</a:t>
            </a:r>
          </a:p>
        </p:txBody>
      </p:sp>
      <p:pic>
        <p:nvPicPr>
          <p:cNvPr id="6" name="Picture 274">
            <a:extLst>
              <a:ext uri="{FF2B5EF4-FFF2-40B4-BE49-F238E27FC236}">
                <a16:creationId xmlns:a16="http://schemas.microsoft.com/office/drawing/2014/main" id="{F229CE49-B3DF-4769-A901-41A1E378727C}"/>
              </a:ext>
            </a:extLst>
          </p:cNvPr>
          <p:cNvPicPr/>
          <p:nvPr/>
        </p:nvPicPr>
        <p:blipFill>
          <a:blip r:embed="rId2"/>
          <a:stretch>
            <a:fillRect/>
          </a:stretch>
        </p:blipFill>
        <p:spPr>
          <a:xfrm>
            <a:off x="1187624" y="2852936"/>
            <a:ext cx="6552728" cy="2592288"/>
          </a:xfrm>
          <a:prstGeom prst="rect">
            <a:avLst/>
          </a:prstGeom>
        </p:spPr>
      </p:pic>
      <p:sp>
        <p:nvSpPr>
          <p:cNvPr id="8" name="Ring 7">
            <a:extLst>
              <a:ext uri="{FF2B5EF4-FFF2-40B4-BE49-F238E27FC236}">
                <a16:creationId xmlns:a16="http://schemas.microsoft.com/office/drawing/2014/main" id="{D8321BEE-43D8-4EB8-B0B5-AAFD65D54B87}"/>
              </a:ext>
            </a:extLst>
          </p:cNvPr>
          <p:cNvSpPr/>
          <p:nvPr/>
        </p:nvSpPr>
        <p:spPr>
          <a:xfrm>
            <a:off x="6281948" y="3284984"/>
            <a:ext cx="936104" cy="504056"/>
          </a:xfrm>
          <a:prstGeom prst="donut">
            <a:avLst>
              <a:gd name="adj" fmla="val 1123"/>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 name="Tekstvak 8">
            <a:extLst>
              <a:ext uri="{FF2B5EF4-FFF2-40B4-BE49-F238E27FC236}">
                <a16:creationId xmlns:a16="http://schemas.microsoft.com/office/drawing/2014/main" id="{ECD935A3-16A6-4EB3-B099-DA531AC034E1}"/>
              </a:ext>
            </a:extLst>
          </p:cNvPr>
          <p:cNvSpPr txBox="1"/>
          <p:nvPr/>
        </p:nvSpPr>
        <p:spPr>
          <a:xfrm>
            <a:off x="6084168" y="5592046"/>
            <a:ext cx="3483315" cy="261610"/>
          </a:xfrm>
          <a:prstGeom prst="rect">
            <a:avLst/>
          </a:prstGeom>
          <a:noFill/>
        </p:spPr>
        <p:txBody>
          <a:bodyPr wrap="square" rtlCol="0">
            <a:spAutoFit/>
          </a:bodyPr>
          <a:lstStyle/>
          <a:p>
            <a:r>
              <a:rPr lang="nl-NL" sz="1100" dirty="0"/>
              <a:t>KDIGO </a:t>
            </a:r>
            <a:r>
              <a:rPr lang="nl-NL" sz="1100" dirty="0" err="1"/>
              <a:t>guidelines</a:t>
            </a:r>
            <a:r>
              <a:rPr lang="nl-NL" sz="1100" dirty="0"/>
              <a:t> 2021</a:t>
            </a:r>
          </a:p>
        </p:txBody>
      </p:sp>
    </p:spTree>
    <p:extLst>
      <p:ext uri="{BB962C8B-B14F-4D97-AF65-F5344CB8AC3E}">
        <p14:creationId xmlns:p14="http://schemas.microsoft.com/office/powerpoint/2010/main" val="3263584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75">
            <a:extLst>
              <a:ext uri="{FF2B5EF4-FFF2-40B4-BE49-F238E27FC236}">
                <a16:creationId xmlns:a16="http://schemas.microsoft.com/office/drawing/2014/main" id="{A432D494-65C2-4DDF-AA28-9AF955E21580}"/>
              </a:ext>
            </a:extLst>
          </p:cNvPr>
          <p:cNvPicPr/>
          <p:nvPr/>
        </p:nvPicPr>
        <p:blipFill>
          <a:blip r:embed="rId2"/>
          <a:stretch>
            <a:fillRect/>
          </a:stretch>
        </p:blipFill>
        <p:spPr>
          <a:xfrm>
            <a:off x="611560" y="1883464"/>
            <a:ext cx="7262389" cy="3816424"/>
          </a:xfrm>
          <a:prstGeom prst="rect">
            <a:avLst/>
          </a:prstGeom>
        </p:spPr>
      </p:pic>
      <p:sp>
        <p:nvSpPr>
          <p:cNvPr id="5" name="Tekstvak 4">
            <a:extLst>
              <a:ext uri="{FF2B5EF4-FFF2-40B4-BE49-F238E27FC236}">
                <a16:creationId xmlns:a16="http://schemas.microsoft.com/office/drawing/2014/main" id="{19F44A8A-994A-48BE-9071-16ACD28EED2C}"/>
              </a:ext>
            </a:extLst>
          </p:cNvPr>
          <p:cNvSpPr txBox="1"/>
          <p:nvPr/>
        </p:nvSpPr>
        <p:spPr>
          <a:xfrm>
            <a:off x="6451636" y="5720844"/>
            <a:ext cx="1494320" cy="261610"/>
          </a:xfrm>
          <a:prstGeom prst="rect">
            <a:avLst/>
          </a:prstGeom>
          <a:noFill/>
        </p:spPr>
        <p:txBody>
          <a:bodyPr wrap="none" rtlCol="0">
            <a:spAutoFit/>
          </a:bodyPr>
          <a:lstStyle/>
          <a:p>
            <a:r>
              <a:rPr lang="nl-NL" sz="1100" dirty="0"/>
              <a:t>KDIGO </a:t>
            </a:r>
            <a:r>
              <a:rPr lang="nl-NL" sz="1100" dirty="0" err="1"/>
              <a:t>guidelines</a:t>
            </a:r>
            <a:r>
              <a:rPr lang="nl-NL" sz="1100" dirty="0"/>
              <a:t> 2021</a:t>
            </a:r>
          </a:p>
        </p:txBody>
      </p:sp>
      <p:sp>
        <p:nvSpPr>
          <p:cNvPr id="2" name="Tijdelijke aanduiding voor datum 1">
            <a:extLst>
              <a:ext uri="{FF2B5EF4-FFF2-40B4-BE49-F238E27FC236}">
                <a16:creationId xmlns:a16="http://schemas.microsoft.com/office/drawing/2014/main" id="{53B211B9-CB8C-EB4A-8E94-AA9E90BA0E3B}"/>
              </a:ext>
            </a:extLst>
          </p:cNvPr>
          <p:cNvSpPr>
            <a:spLocks noGrp="1"/>
          </p:cNvSpPr>
          <p:nvPr>
            <p:ph type="dt" sz="half" idx="2"/>
          </p:nvPr>
        </p:nvSpPr>
        <p:spPr>
          <a:xfrm>
            <a:off x="1494000" y="6414409"/>
            <a:ext cx="1080000" cy="203200"/>
          </a:xfrm>
          <a:prstGeom prst="rect">
            <a:avLst/>
          </a:prstGeom>
        </p:spPr>
        <p:txBody>
          <a:bodyPr vert="horz" lIns="0" tIns="0" rIns="0" bIns="0" rtlCol="0" anchor="ctr"/>
          <a:lstStyle>
            <a:defPPr>
              <a:defRPr lang="nl-NL"/>
            </a:defPPr>
            <a:lvl1pPr marL="0" algn="l" defTabSz="914400" rtl="0" eaLnBrk="1" latinLnBrk="0" hangingPunct="1">
              <a:lnSpc>
                <a:spcPts val="900"/>
              </a:lnSpc>
              <a:defRPr sz="75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a:t>03-06-2023</a:t>
            </a:r>
            <a:endParaRPr lang="nl-NL" dirty="0"/>
          </a:p>
        </p:txBody>
      </p:sp>
      <p:sp>
        <p:nvSpPr>
          <p:cNvPr id="6" name="Tijdelijke aanduiding voor voettekst 5">
            <a:extLst>
              <a:ext uri="{FF2B5EF4-FFF2-40B4-BE49-F238E27FC236}">
                <a16:creationId xmlns:a16="http://schemas.microsoft.com/office/drawing/2014/main" id="{DFDF043E-2AB6-7445-8C9E-90B2BFFBA938}"/>
              </a:ext>
            </a:extLst>
          </p:cNvPr>
          <p:cNvSpPr>
            <a:spLocks noGrp="1"/>
          </p:cNvSpPr>
          <p:nvPr>
            <p:ph type="ftr" sz="quarter" idx="3"/>
          </p:nvPr>
        </p:nvSpPr>
        <p:spPr>
          <a:xfrm>
            <a:off x="2790000" y="6414409"/>
            <a:ext cx="3960000" cy="203200"/>
          </a:xfrm>
          <a:prstGeom prst="rect">
            <a:avLst/>
          </a:prstGeom>
        </p:spPr>
        <p:txBody>
          <a:bodyPr vert="horz" lIns="0" tIns="0" rIns="0" bIns="0" rtlCol="0" anchor="ctr"/>
          <a:lstStyle>
            <a:defPPr>
              <a:defRPr lang="nl-NL"/>
            </a:defPPr>
            <a:lvl1pPr marL="0" algn="l" defTabSz="914400" rtl="0" eaLnBrk="1" latinLnBrk="0" hangingPunct="1">
              <a:lnSpc>
                <a:spcPts val="900"/>
              </a:lnSpc>
              <a:defRPr sz="75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a:t>nefrotisch syndroom</a:t>
            </a:r>
            <a:endParaRPr lang="nl-NL" dirty="0"/>
          </a:p>
        </p:txBody>
      </p:sp>
      <p:sp>
        <p:nvSpPr>
          <p:cNvPr id="7" name="Titel 1">
            <a:extLst>
              <a:ext uri="{FF2B5EF4-FFF2-40B4-BE49-F238E27FC236}">
                <a16:creationId xmlns:a16="http://schemas.microsoft.com/office/drawing/2014/main" id="{4A4F8AF8-E665-4518-9902-087965876BA9}"/>
              </a:ext>
            </a:extLst>
          </p:cNvPr>
          <p:cNvSpPr txBox="1">
            <a:spLocks/>
          </p:cNvSpPr>
          <p:nvPr/>
        </p:nvSpPr>
        <p:spPr>
          <a:xfrm>
            <a:off x="522000" y="769496"/>
            <a:ext cx="8100000" cy="533400"/>
          </a:xfrm>
          <a:prstGeom prst="rect">
            <a:avLst/>
          </a:prstGeom>
        </p:spPr>
        <p:txBody>
          <a:bodyPr/>
          <a:lstStyle>
            <a:lvl1pPr algn="l" defTabSz="914400" rtl="0" eaLnBrk="1" latinLnBrk="0" hangingPunct="1">
              <a:lnSpc>
                <a:spcPts val="4200"/>
              </a:lnSpc>
              <a:spcBef>
                <a:spcPct val="0"/>
              </a:spcBef>
              <a:buNone/>
              <a:defRPr sz="4000" b="1" kern="1200">
                <a:solidFill>
                  <a:schemeClr val="tx2"/>
                </a:solidFill>
                <a:latin typeface="+mj-lt"/>
                <a:ea typeface="+mj-ea"/>
                <a:cs typeface="+mj-cs"/>
              </a:defRPr>
            </a:lvl1pPr>
          </a:lstStyle>
          <a:p>
            <a:r>
              <a:rPr lang="nl-NL" sz="2800" dirty="0" err="1"/>
              <a:t>Membraneuze</a:t>
            </a:r>
            <a:r>
              <a:rPr lang="nl-NL" sz="2800" dirty="0"/>
              <a:t> nefropathie: behandeling niet voor iedereen gelijk</a:t>
            </a:r>
          </a:p>
        </p:txBody>
      </p:sp>
    </p:spTree>
    <p:extLst>
      <p:ext uri="{BB962C8B-B14F-4D97-AF65-F5344CB8AC3E}">
        <p14:creationId xmlns:p14="http://schemas.microsoft.com/office/powerpoint/2010/main" val="4327643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a:extLst>
              <a:ext uri="{FF2B5EF4-FFF2-40B4-BE49-F238E27FC236}">
                <a16:creationId xmlns:a16="http://schemas.microsoft.com/office/drawing/2014/main" id="{290B10F1-63E5-4DD3-889C-F9D08E945D09}"/>
              </a:ext>
            </a:extLst>
          </p:cNvPr>
          <p:cNvPicPr/>
          <p:nvPr/>
        </p:nvPicPr>
        <p:blipFill>
          <a:blip r:embed="rId2"/>
          <a:stretch>
            <a:fillRect/>
          </a:stretch>
        </p:blipFill>
        <p:spPr>
          <a:xfrm>
            <a:off x="683568" y="1412776"/>
            <a:ext cx="6840760" cy="4332985"/>
          </a:xfrm>
          <a:prstGeom prst="rect">
            <a:avLst/>
          </a:prstGeom>
        </p:spPr>
      </p:pic>
      <p:sp>
        <p:nvSpPr>
          <p:cNvPr id="3" name="Tekstvak 2">
            <a:extLst>
              <a:ext uri="{FF2B5EF4-FFF2-40B4-BE49-F238E27FC236}">
                <a16:creationId xmlns:a16="http://schemas.microsoft.com/office/drawing/2014/main" id="{80F50FE6-C84A-4DBC-B0A6-C51931C8DF72}"/>
              </a:ext>
            </a:extLst>
          </p:cNvPr>
          <p:cNvSpPr txBox="1"/>
          <p:nvPr/>
        </p:nvSpPr>
        <p:spPr>
          <a:xfrm>
            <a:off x="6670651" y="5949280"/>
            <a:ext cx="1532792" cy="261610"/>
          </a:xfrm>
          <a:prstGeom prst="rect">
            <a:avLst/>
          </a:prstGeom>
          <a:noFill/>
        </p:spPr>
        <p:txBody>
          <a:bodyPr wrap="none" rtlCol="0">
            <a:spAutoFit/>
          </a:bodyPr>
          <a:lstStyle/>
          <a:p>
            <a:r>
              <a:rPr lang="nl-NL" sz="1100" dirty="0"/>
              <a:t>KDIGO </a:t>
            </a:r>
            <a:r>
              <a:rPr lang="nl-NL" sz="1100" dirty="0" err="1"/>
              <a:t>guidelines</a:t>
            </a:r>
            <a:r>
              <a:rPr lang="nl-NL" sz="1100" dirty="0"/>
              <a:t> 2021</a:t>
            </a:r>
          </a:p>
        </p:txBody>
      </p:sp>
      <p:sp>
        <p:nvSpPr>
          <p:cNvPr id="2" name="Tijdelijke aanduiding voor datum 1">
            <a:extLst>
              <a:ext uri="{FF2B5EF4-FFF2-40B4-BE49-F238E27FC236}">
                <a16:creationId xmlns:a16="http://schemas.microsoft.com/office/drawing/2014/main" id="{9601A173-709B-DC45-ABA1-E28E74C33DCA}"/>
              </a:ext>
            </a:extLst>
          </p:cNvPr>
          <p:cNvSpPr>
            <a:spLocks noGrp="1"/>
          </p:cNvSpPr>
          <p:nvPr>
            <p:ph type="dt" sz="half" idx="2"/>
          </p:nvPr>
        </p:nvSpPr>
        <p:spPr>
          <a:xfrm>
            <a:off x="1494000" y="6414409"/>
            <a:ext cx="1080000" cy="203200"/>
          </a:xfrm>
          <a:prstGeom prst="rect">
            <a:avLst/>
          </a:prstGeom>
        </p:spPr>
        <p:txBody>
          <a:bodyPr vert="horz" lIns="0" tIns="0" rIns="0" bIns="0" rtlCol="0" anchor="ctr"/>
          <a:lstStyle>
            <a:defPPr>
              <a:defRPr lang="nl-NL"/>
            </a:defPPr>
            <a:lvl1pPr marL="0" algn="l" defTabSz="914400" rtl="0" eaLnBrk="1" latinLnBrk="0" hangingPunct="1">
              <a:lnSpc>
                <a:spcPts val="900"/>
              </a:lnSpc>
              <a:defRPr sz="75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a:t>03-06-2023</a:t>
            </a:r>
            <a:endParaRPr lang="nl-NL" dirty="0"/>
          </a:p>
        </p:txBody>
      </p:sp>
      <p:sp>
        <p:nvSpPr>
          <p:cNvPr id="6" name="Tijdelijke aanduiding voor voettekst 5">
            <a:extLst>
              <a:ext uri="{FF2B5EF4-FFF2-40B4-BE49-F238E27FC236}">
                <a16:creationId xmlns:a16="http://schemas.microsoft.com/office/drawing/2014/main" id="{350C9BBC-3BE6-B443-808F-1CF2C72D761F}"/>
              </a:ext>
            </a:extLst>
          </p:cNvPr>
          <p:cNvSpPr>
            <a:spLocks noGrp="1"/>
          </p:cNvSpPr>
          <p:nvPr>
            <p:ph type="ftr" sz="quarter" idx="3"/>
          </p:nvPr>
        </p:nvSpPr>
        <p:spPr>
          <a:xfrm>
            <a:off x="2790000" y="6414409"/>
            <a:ext cx="3960000" cy="203200"/>
          </a:xfrm>
          <a:prstGeom prst="rect">
            <a:avLst/>
          </a:prstGeom>
        </p:spPr>
        <p:txBody>
          <a:bodyPr vert="horz" lIns="0" tIns="0" rIns="0" bIns="0" rtlCol="0" anchor="ctr"/>
          <a:lstStyle>
            <a:defPPr>
              <a:defRPr lang="nl-NL"/>
            </a:defPPr>
            <a:lvl1pPr marL="0" algn="l" defTabSz="914400" rtl="0" eaLnBrk="1" latinLnBrk="0" hangingPunct="1">
              <a:lnSpc>
                <a:spcPts val="900"/>
              </a:lnSpc>
              <a:defRPr sz="75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a:t>nefrotisch syndroom</a:t>
            </a:r>
            <a:endParaRPr lang="nl-NL" dirty="0"/>
          </a:p>
        </p:txBody>
      </p:sp>
      <p:sp>
        <p:nvSpPr>
          <p:cNvPr id="8" name="Titel 1">
            <a:extLst>
              <a:ext uri="{FF2B5EF4-FFF2-40B4-BE49-F238E27FC236}">
                <a16:creationId xmlns:a16="http://schemas.microsoft.com/office/drawing/2014/main" id="{95D598E2-3100-4F18-BB57-63DE45125D6A}"/>
              </a:ext>
            </a:extLst>
          </p:cNvPr>
          <p:cNvSpPr txBox="1">
            <a:spLocks/>
          </p:cNvSpPr>
          <p:nvPr/>
        </p:nvSpPr>
        <p:spPr>
          <a:xfrm>
            <a:off x="522000" y="769496"/>
            <a:ext cx="8100000" cy="533400"/>
          </a:xfrm>
          <a:prstGeom prst="rect">
            <a:avLst/>
          </a:prstGeom>
        </p:spPr>
        <p:txBody>
          <a:bodyPr/>
          <a:lstStyle>
            <a:lvl1pPr algn="l" defTabSz="914400" rtl="0" eaLnBrk="1" latinLnBrk="0" hangingPunct="1">
              <a:lnSpc>
                <a:spcPts val="4200"/>
              </a:lnSpc>
              <a:spcBef>
                <a:spcPct val="0"/>
              </a:spcBef>
              <a:buNone/>
              <a:defRPr sz="4000" b="1" kern="1200">
                <a:solidFill>
                  <a:schemeClr val="tx2"/>
                </a:solidFill>
                <a:latin typeface="+mj-lt"/>
                <a:ea typeface="+mj-ea"/>
                <a:cs typeface="+mj-cs"/>
              </a:defRPr>
            </a:lvl1pPr>
          </a:lstStyle>
          <a:p>
            <a:r>
              <a:rPr lang="nl-NL" sz="2800" dirty="0" err="1"/>
              <a:t>Membraneuze</a:t>
            </a:r>
            <a:r>
              <a:rPr lang="nl-NL" sz="2800" dirty="0"/>
              <a:t> nefropathie: behandeling niet voor iedereen gelijk</a:t>
            </a:r>
          </a:p>
        </p:txBody>
      </p:sp>
    </p:spTree>
    <p:extLst>
      <p:ext uri="{BB962C8B-B14F-4D97-AF65-F5344CB8AC3E}">
        <p14:creationId xmlns:p14="http://schemas.microsoft.com/office/powerpoint/2010/main" val="22085432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C0CA64-D91E-4F8C-9517-DC5E767693F0}"/>
              </a:ext>
            </a:extLst>
          </p:cNvPr>
          <p:cNvSpPr>
            <a:spLocks noGrp="1"/>
          </p:cNvSpPr>
          <p:nvPr>
            <p:ph type="title"/>
          </p:nvPr>
        </p:nvSpPr>
        <p:spPr/>
        <p:txBody>
          <a:bodyPr/>
          <a:lstStyle/>
          <a:p>
            <a:r>
              <a:rPr lang="nl-NL" sz="2800" dirty="0"/>
              <a:t>Veel anti-PLA2R antistoffen: minder kans op succes </a:t>
            </a:r>
            <a:r>
              <a:rPr lang="nl-NL" sz="2800" dirty="0" err="1"/>
              <a:t>rituximab</a:t>
            </a:r>
            <a:endParaRPr lang="nl-NL" sz="2800" dirty="0"/>
          </a:p>
        </p:txBody>
      </p:sp>
      <p:sp>
        <p:nvSpPr>
          <p:cNvPr id="4" name="Tijdelijke aanduiding voor datum 3">
            <a:extLst>
              <a:ext uri="{FF2B5EF4-FFF2-40B4-BE49-F238E27FC236}">
                <a16:creationId xmlns:a16="http://schemas.microsoft.com/office/drawing/2014/main" id="{0EA0911C-57BA-47FA-8931-E364F346CE97}"/>
              </a:ext>
            </a:extLst>
          </p:cNvPr>
          <p:cNvSpPr>
            <a:spLocks noGrp="1"/>
          </p:cNvSpPr>
          <p:nvPr>
            <p:ph type="dt" sz="half" idx="10"/>
          </p:nvPr>
        </p:nvSpPr>
        <p:spPr/>
        <p:txBody>
          <a:bodyPr/>
          <a:lstStyle/>
          <a:p>
            <a:r>
              <a:rPr lang="nl-NL"/>
              <a:t>03-06-2023</a:t>
            </a:r>
          </a:p>
        </p:txBody>
      </p:sp>
      <p:sp>
        <p:nvSpPr>
          <p:cNvPr id="5" name="Tijdelijke aanduiding voor voettekst 4">
            <a:extLst>
              <a:ext uri="{FF2B5EF4-FFF2-40B4-BE49-F238E27FC236}">
                <a16:creationId xmlns:a16="http://schemas.microsoft.com/office/drawing/2014/main" id="{B107C897-948B-403E-B964-EE7CBF445A69}"/>
              </a:ext>
            </a:extLst>
          </p:cNvPr>
          <p:cNvSpPr>
            <a:spLocks noGrp="1"/>
          </p:cNvSpPr>
          <p:nvPr>
            <p:ph type="ftr" sz="quarter" idx="11"/>
          </p:nvPr>
        </p:nvSpPr>
        <p:spPr/>
        <p:txBody>
          <a:bodyPr/>
          <a:lstStyle/>
          <a:p>
            <a:r>
              <a:rPr lang="nl-NL"/>
              <a:t>Nefrotisch Syndroom</a:t>
            </a:r>
          </a:p>
        </p:txBody>
      </p:sp>
      <p:pic>
        <p:nvPicPr>
          <p:cNvPr id="9" name="Picture 3">
            <a:extLst>
              <a:ext uri="{FF2B5EF4-FFF2-40B4-BE49-F238E27FC236}">
                <a16:creationId xmlns:a16="http://schemas.microsoft.com/office/drawing/2014/main" id="{A57C6A7E-3399-477C-847A-F2453CFBE744}"/>
              </a:ext>
            </a:extLst>
          </p:cNvPr>
          <p:cNvPicPr>
            <a:picLocks noGrp="1" noChangeAspect="1" noChangeArrowheads="1"/>
          </p:cNvPicPr>
          <p:nvPr>
            <p:ph idx="1"/>
          </p:nvPr>
        </p:nvPicPr>
        <p:blipFill rotWithShape="1">
          <a:blip r:embed="rId2" cstate="print"/>
          <a:srcRect r="49510"/>
          <a:stretch/>
        </p:blipFill>
        <p:spPr bwMode="auto">
          <a:xfrm>
            <a:off x="2267744" y="2132856"/>
            <a:ext cx="3568264" cy="3152665"/>
          </a:xfrm>
          <a:prstGeom prst="rect">
            <a:avLst/>
          </a:prstGeom>
          <a:noFill/>
          <a:ln w="25400">
            <a:solidFill>
              <a:schemeClr val="tx2"/>
            </a:solidFill>
            <a:round/>
            <a:headEnd/>
            <a:tailEnd/>
          </a:ln>
          <a:effectLst/>
        </p:spPr>
      </p:pic>
      <p:sp>
        <p:nvSpPr>
          <p:cNvPr id="10" name="Tekstvak 9">
            <a:extLst>
              <a:ext uri="{FF2B5EF4-FFF2-40B4-BE49-F238E27FC236}">
                <a16:creationId xmlns:a16="http://schemas.microsoft.com/office/drawing/2014/main" id="{09DDDA03-BC58-44FC-9100-5B7435119043}"/>
              </a:ext>
            </a:extLst>
          </p:cNvPr>
          <p:cNvSpPr txBox="1"/>
          <p:nvPr/>
        </p:nvSpPr>
        <p:spPr>
          <a:xfrm>
            <a:off x="5634176" y="5541206"/>
            <a:ext cx="2987824" cy="246221"/>
          </a:xfrm>
          <a:prstGeom prst="rect">
            <a:avLst/>
          </a:prstGeom>
          <a:noFill/>
        </p:spPr>
        <p:txBody>
          <a:bodyPr wrap="square" rtlCol="0">
            <a:spAutoFit/>
          </a:bodyPr>
          <a:lstStyle/>
          <a:p>
            <a:r>
              <a:rPr lang="nl-NL" sz="1000" dirty="0" err="1"/>
              <a:t>Ruggenenti</a:t>
            </a:r>
            <a:r>
              <a:rPr lang="nl-NL" sz="1000" dirty="0"/>
              <a:t> et al, JASN 2015</a:t>
            </a:r>
          </a:p>
        </p:txBody>
      </p:sp>
    </p:spTree>
    <p:extLst>
      <p:ext uri="{BB962C8B-B14F-4D97-AF65-F5344CB8AC3E}">
        <p14:creationId xmlns:p14="http://schemas.microsoft.com/office/powerpoint/2010/main" val="672359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D48A11-33A5-49B8-8A19-26116704F780}"/>
              </a:ext>
            </a:extLst>
          </p:cNvPr>
          <p:cNvSpPr>
            <a:spLocks noGrp="1"/>
          </p:cNvSpPr>
          <p:nvPr>
            <p:ph type="title"/>
          </p:nvPr>
        </p:nvSpPr>
        <p:spPr/>
        <p:txBody>
          <a:bodyPr/>
          <a:lstStyle/>
          <a:p>
            <a:r>
              <a:rPr lang="nl-NL" sz="2800" dirty="0"/>
              <a:t>Anti-PLA2R aan einde therapie voorspelt uitkomst</a:t>
            </a:r>
          </a:p>
        </p:txBody>
      </p:sp>
      <p:sp>
        <p:nvSpPr>
          <p:cNvPr id="4" name="Tijdelijke aanduiding voor datum 3">
            <a:extLst>
              <a:ext uri="{FF2B5EF4-FFF2-40B4-BE49-F238E27FC236}">
                <a16:creationId xmlns:a16="http://schemas.microsoft.com/office/drawing/2014/main" id="{2F79C191-A6D4-461C-B626-0F71ACB4C107}"/>
              </a:ext>
            </a:extLst>
          </p:cNvPr>
          <p:cNvSpPr>
            <a:spLocks noGrp="1"/>
          </p:cNvSpPr>
          <p:nvPr>
            <p:ph type="dt" sz="half" idx="10"/>
          </p:nvPr>
        </p:nvSpPr>
        <p:spPr/>
        <p:txBody>
          <a:bodyPr/>
          <a:lstStyle/>
          <a:p>
            <a:r>
              <a:rPr lang="nl-NL"/>
              <a:t>03-06-2023</a:t>
            </a:r>
          </a:p>
        </p:txBody>
      </p:sp>
      <p:sp>
        <p:nvSpPr>
          <p:cNvPr id="5" name="Tijdelijke aanduiding voor voettekst 4">
            <a:extLst>
              <a:ext uri="{FF2B5EF4-FFF2-40B4-BE49-F238E27FC236}">
                <a16:creationId xmlns:a16="http://schemas.microsoft.com/office/drawing/2014/main" id="{91E668A8-9B81-4C5E-B0FB-59E28665EAF4}"/>
              </a:ext>
            </a:extLst>
          </p:cNvPr>
          <p:cNvSpPr>
            <a:spLocks noGrp="1"/>
          </p:cNvSpPr>
          <p:nvPr>
            <p:ph type="ftr" sz="quarter" idx="11"/>
          </p:nvPr>
        </p:nvSpPr>
        <p:spPr/>
        <p:txBody>
          <a:bodyPr/>
          <a:lstStyle/>
          <a:p>
            <a:r>
              <a:rPr lang="nl-NL"/>
              <a:t>Nefrotisch Syndroom</a:t>
            </a:r>
          </a:p>
        </p:txBody>
      </p:sp>
      <p:pic>
        <p:nvPicPr>
          <p:cNvPr id="6" name="Picture 3">
            <a:extLst>
              <a:ext uri="{FF2B5EF4-FFF2-40B4-BE49-F238E27FC236}">
                <a16:creationId xmlns:a16="http://schemas.microsoft.com/office/drawing/2014/main" id="{4B3A56F3-1941-4B07-BF65-FFAF21672589}"/>
              </a:ext>
            </a:extLst>
          </p:cNvPr>
          <p:cNvPicPr>
            <a:picLocks noGrp="1" noChangeAspect="1" noChangeArrowheads="1"/>
          </p:cNvPicPr>
          <p:nvPr>
            <p:ph idx="1"/>
          </p:nvPr>
        </p:nvPicPr>
        <p:blipFill>
          <a:blip r:embed="rId2" cstate="print"/>
          <a:srcRect l="22462" t="9082" r="24728" b="8820"/>
          <a:stretch>
            <a:fillRect/>
          </a:stretch>
        </p:blipFill>
        <p:spPr bwMode="auto">
          <a:xfrm>
            <a:off x="1433010" y="1882420"/>
            <a:ext cx="3886187" cy="3272444"/>
          </a:xfrm>
          <a:prstGeom prst="rect">
            <a:avLst/>
          </a:prstGeom>
          <a:noFill/>
          <a:ln w="9525">
            <a:noFill/>
            <a:miter lim="800000"/>
            <a:headEnd/>
            <a:tailEnd/>
          </a:ln>
        </p:spPr>
      </p:pic>
      <p:sp>
        <p:nvSpPr>
          <p:cNvPr id="7" name="Tekstvak 6">
            <a:extLst>
              <a:ext uri="{FF2B5EF4-FFF2-40B4-BE49-F238E27FC236}">
                <a16:creationId xmlns:a16="http://schemas.microsoft.com/office/drawing/2014/main" id="{F51C0955-5E08-448D-994C-6991F5CEF84F}"/>
              </a:ext>
            </a:extLst>
          </p:cNvPr>
          <p:cNvSpPr txBox="1"/>
          <p:nvPr/>
        </p:nvSpPr>
        <p:spPr>
          <a:xfrm>
            <a:off x="3563888" y="5660017"/>
            <a:ext cx="4311886" cy="369332"/>
          </a:xfrm>
          <a:prstGeom prst="rect">
            <a:avLst/>
          </a:prstGeom>
          <a:noFill/>
        </p:spPr>
        <p:txBody>
          <a:bodyPr wrap="none" rtlCol="0">
            <a:spAutoFit/>
          </a:bodyPr>
          <a:lstStyle/>
          <a:p>
            <a:r>
              <a:rPr lang="nl-NL" dirty="0">
                <a:sym typeface="Wingdings" panose="05000000000000000000" pitchFamily="2" charset="2"/>
              </a:rPr>
              <a:t> Antistoffen bepalen duur behandeling? </a:t>
            </a:r>
            <a:endParaRPr lang="nl-NL" dirty="0"/>
          </a:p>
        </p:txBody>
      </p:sp>
      <p:sp>
        <p:nvSpPr>
          <p:cNvPr id="8" name="TextBox 4">
            <a:extLst>
              <a:ext uri="{FF2B5EF4-FFF2-40B4-BE49-F238E27FC236}">
                <a16:creationId xmlns:a16="http://schemas.microsoft.com/office/drawing/2014/main" id="{15E2349B-AF96-4DA4-981C-DF637BA6FE2A}"/>
              </a:ext>
            </a:extLst>
          </p:cNvPr>
          <p:cNvSpPr txBox="1"/>
          <p:nvPr/>
        </p:nvSpPr>
        <p:spPr>
          <a:xfrm>
            <a:off x="4598635" y="5284330"/>
            <a:ext cx="2520280" cy="246221"/>
          </a:xfrm>
          <a:prstGeom prst="rect">
            <a:avLst/>
          </a:prstGeom>
          <a:noFill/>
        </p:spPr>
        <p:txBody>
          <a:bodyPr wrap="square" rtlCol="0">
            <a:spAutoFit/>
          </a:bodyPr>
          <a:lstStyle/>
          <a:p>
            <a:r>
              <a:rPr lang="en-US" sz="1000" dirty="0"/>
              <a:t>Bech, CJASN 2014 </a:t>
            </a:r>
          </a:p>
        </p:txBody>
      </p:sp>
    </p:spTree>
    <p:extLst>
      <p:ext uri="{BB962C8B-B14F-4D97-AF65-F5344CB8AC3E}">
        <p14:creationId xmlns:p14="http://schemas.microsoft.com/office/powerpoint/2010/main" val="3749103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2" descr="C:\jackscan\nierbewerkt.bmp">
            <a:extLst>
              <a:ext uri="{FF2B5EF4-FFF2-40B4-BE49-F238E27FC236}">
                <a16:creationId xmlns:a16="http://schemas.microsoft.com/office/drawing/2014/main" id="{A8B9DA18-5845-431D-9ACA-6C6C0D58E0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1607" y="1371600"/>
            <a:ext cx="3150394"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3">
            <a:extLst>
              <a:ext uri="{FF2B5EF4-FFF2-40B4-BE49-F238E27FC236}">
                <a16:creationId xmlns:a16="http://schemas.microsoft.com/office/drawing/2014/main" id="{719D836F-4949-41F1-BEAF-4B9923AA4C48}"/>
              </a:ext>
            </a:extLst>
          </p:cNvPr>
          <p:cNvSpPr txBox="1">
            <a:spLocks noChangeArrowheads="1"/>
          </p:cNvSpPr>
          <p:nvPr/>
        </p:nvSpPr>
        <p:spPr bwMode="auto">
          <a:xfrm>
            <a:off x="4680012" y="1504519"/>
            <a:ext cx="4057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kumimoji="1" lang="nl-NL" altLang="nl-NL" kern="0" dirty="0">
                <a:solidFill>
                  <a:srgbClr val="FF3399"/>
                </a:solidFill>
                <a:latin typeface="Calibri Light" panose="020F0302020204030204" pitchFamily="34" charset="0"/>
                <a:ea typeface="ＭＳ Ｐゴシック" charset="-128"/>
                <a:cs typeface="Calibri Light" panose="020F0302020204030204" pitchFamily="34" charset="0"/>
              </a:rPr>
              <a:t>ANATOMIE VAN DE NIER</a:t>
            </a:r>
            <a:endParaRPr lang="nl-NL" altLang="nl-NL" dirty="0">
              <a:solidFill>
                <a:srgbClr val="FF3399"/>
              </a:solidFill>
              <a:latin typeface="Calibri Light" panose="020F0302020204030204" pitchFamily="34" charset="0"/>
              <a:cs typeface="Calibri Light" panose="020F0302020204030204" pitchFamily="34" charset="0"/>
            </a:endParaRPr>
          </a:p>
        </p:txBody>
      </p:sp>
      <p:pic>
        <p:nvPicPr>
          <p:cNvPr id="2055" name="Picture 4" descr="C:\jackscan\tubulusbewerkt.bmp">
            <a:extLst>
              <a:ext uri="{FF2B5EF4-FFF2-40B4-BE49-F238E27FC236}">
                <a16:creationId xmlns:a16="http://schemas.microsoft.com/office/drawing/2014/main" id="{8C822411-B982-40AE-A378-6D54020F777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4205" y="2114550"/>
            <a:ext cx="268247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0" name="Object 5">
            <a:extLst>
              <a:ext uri="{FF2B5EF4-FFF2-40B4-BE49-F238E27FC236}">
                <a16:creationId xmlns:a16="http://schemas.microsoft.com/office/drawing/2014/main" id="{544618D9-25AE-430B-9D97-595A8AD74825}"/>
              </a:ext>
            </a:extLst>
          </p:cNvPr>
          <p:cNvGraphicFramePr>
            <a:graphicFrameLocks noChangeAspect="1"/>
          </p:cNvGraphicFramePr>
          <p:nvPr/>
        </p:nvGraphicFramePr>
        <p:xfrm>
          <a:off x="4508897" y="4343400"/>
          <a:ext cx="1409700" cy="1371600"/>
        </p:xfrm>
        <a:graphic>
          <a:graphicData uri="http://schemas.openxmlformats.org/presentationml/2006/ole">
            <mc:AlternateContent xmlns:mc="http://schemas.openxmlformats.org/markup-compatibility/2006">
              <mc:Choice xmlns:v="urn:schemas-microsoft-com:vml" Requires="v">
                <p:oleObj spid="_x0000_s1112" name="Bitmap-afbeelding" r:id="rId6" imgW="2114845" imgH="2838846" progId="Paint.Picture">
                  <p:embed/>
                </p:oleObj>
              </mc:Choice>
              <mc:Fallback>
                <p:oleObj name="Bitmap-afbeelding" r:id="rId6" imgW="2114845" imgH="2838846" progId="Paint.Picture">
                  <p:embed/>
                  <p:pic>
                    <p:nvPicPr>
                      <p:cNvPr id="2050" name="Object 5">
                        <a:extLst>
                          <a:ext uri="{FF2B5EF4-FFF2-40B4-BE49-F238E27FC236}">
                            <a16:creationId xmlns:a16="http://schemas.microsoft.com/office/drawing/2014/main" id="{544618D9-25AE-430B-9D97-595A8AD748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8897" y="4343400"/>
                        <a:ext cx="14097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6" name="Line 6">
            <a:extLst>
              <a:ext uri="{FF2B5EF4-FFF2-40B4-BE49-F238E27FC236}">
                <a16:creationId xmlns:a16="http://schemas.microsoft.com/office/drawing/2014/main" id="{B0AC8B1E-89A5-4788-BC0A-1CDE190D5940}"/>
              </a:ext>
            </a:extLst>
          </p:cNvPr>
          <p:cNvSpPr>
            <a:spLocks noChangeShapeType="1"/>
          </p:cNvSpPr>
          <p:nvPr/>
        </p:nvSpPr>
        <p:spPr bwMode="auto">
          <a:xfrm flipV="1">
            <a:off x="3530204" y="2114550"/>
            <a:ext cx="1524000" cy="57150"/>
          </a:xfrm>
          <a:prstGeom prst="line">
            <a:avLst/>
          </a:prstGeom>
          <a:noFill/>
          <a:ln w="9525">
            <a:solidFill>
              <a:srgbClr val="CC3300"/>
            </a:solidFill>
            <a:round/>
            <a:headEnd/>
            <a:tailEnd/>
          </a:ln>
          <a:extLst>
            <a:ext uri="{909E8E84-426E-40DD-AFC4-6F175D3DCCD1}">
              <a14:hiddenFill xmlns:a14="http://schemas.microsoft.com/office/drawing/2010/main">
                <a:noFill/>
              </a14:hiddenFill>
            </a:ext>
          </a:extLst>
        </p:spPr>
        <p:txBody>
          <a:bodyPr wrap="none" anchor="ctr"/>
          <a:lstStyle/>
          <a:p>
            <a:endParaRPr lang="nl-NL" sz="1350"/>
          </a:p>
        </p:txBody>
      </p:sp>
      <p:sp>
        <p:nvSpPr>
          <p:cNvPr id="2057" name="Line 7">
            <a:extLst>
              <a:ext uri="{FF2B5EF4-FFF2-40B4-BE49-F238E27FC236}">
                <a16:creationId xmlns:a16="http://schemas.microsoft.com/office/drawing/2014/main" id="{B9BB1A33-63A7-4E17-ACC2-4A861C974763}"/>
              </a:ext>
            </a:extLst>
          </p:cNvPr>
          <p:cNvSpPr>
            <a:spLocks noChangeShapeType="1"/>
          </p:cNvSpPr>
          <p:nvPr/>
        </p:nvSpPr>
        <p:spPr bwMode="auto">
          <a:xfrm>
            <a:off x="3530204" y="2171700"/>
            <a:ext cx="1524000" cy="2057400"/>
          </a:xfrm>
          <a:prstGeom prst="line">
            <a:avLst/>
          </a:prstGeom>
          <a:noFill/>
          <a:ln w="9525">
            <a:solidFill>
              <a:srgbClr val="CC3300"/>
            </a:solidFill>
            <a:round/>
            <a:headEnd/>
            <a:tailEnd/>
          </a:ln>
          <a:extLst>
            <a:ext uri="{909E8E84-426E-40DD-AFC4-6F175D3DCCD1}">
              <a14:hiddenFill xmlns:a14="http://schemas.microsoft.com/office/drawing/2010/main">
                <a:noFill/>
              </a14:hiddenFill>
            </a:ext>
          </a:extLst>
        </p:spPr>
        <p:txBody>
          <a:bodyPr wrap="none" anchor="ctr"/>
          <a:lstStyle/>
          <a:p>
            <a:endParaRPr lang="nl-NL" sz="1350"/>
          </a:p>
        </p:txBody>
      </p:sp>
      <p:sp>
        <p:nvSpPr>
          <p:cNvPr id="11" name="Tekstvak 10">
            <a:extLst>
              <a:ext uri="{FF2B5EF4-FFF2-40B4-BE49-F238E27FC236}">
                <a16:creationId xmlns:a16="http://schemas.microsoft.com/office/drawing/2014/main" id="{78B5E1FE-3884-41AB-BC97-75A5D86AA787}"/>
              </a:ext>
            </a:extLst>
          </p:cNvPr>
          <p:cNvSpPr txBox="1"/>
          <p:nvPr/>
        </p:nvSpPr>
        <p:spPr>
          <a:xfrm>
            <a:off x="489098" y="695930"/>
            <a:ext cx="4572000" cy="523220"/>
          </a:xfrm>
          <a:prstGeom prst="rect">
            <a:avLst/>
          </a:prstGeom>
          <a:noFill/>
        </p:spPr>
        <p:txBody>
          <a:bodyPr wrap="square">
            <a:spAutoFit/>
          </a:bodyPr>
          <a:lstStyle/>
          <a:p>
            <a:pPr marL="342900" indent="-342900" eaLnBrk="0" hangingPunct="0">
              <a:defRPr/>
            </a:pPr>
            <a:r>
              <a:rPr kumimoji="1" lang="nl-NL" sz="2800" b="1" kern="0" dirty="0">
                <a:solidFill>
                  <a:schemeClr val="tx2"/>
                </a:solidFill>
                <a:latin typeface="+mj-lt"/>
                <a:ea typeface="ＭＳ Ｐゴシック" charset="-128"/>
                <a:cs typeface="+mj-cs"/>
              </a:rPr>
              <a:t>Achtergrond</a:t>
            </a:r>
            <a:r>
              <a:rPr kumimoji="1" lang="nl-NL" sz="2400" b="1" kern="0" dirty="0">
                <a:solidFill>
                  <a:schemeClr val="tx2"/>
                </a:solidFill>
                <a:latin typeface="+mj-lt"/>
                <a:ea typeface="ＭＳ Ｐゴシック" charset="-128"/>
                <a:cs typeface="+mj-cs"/>
              </a:rPr>
              <a:t> </a:t>
            </a:r>
            <a:endParaRPr kumimoji="1" lang="en-US" sz="2400" b="1" kern="0" dirty="0">
              <a:solidFill>
                <a:schemeClr val="tx2"/>
              </a:solidFill>
              <a:latin typeface="+mj-lt"/>
              <a:ea typeface="ＭＳ Ｐゴシック" charset="-128"/>
              <a:cs typeface="+mj-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362919-D8F7-4336-A5B7-E447DDB1303B}"/>
              </a:ext>
            </a:extLst>
          </p:cNvPr>
          <p:cNvSpPr>
            <a:spLocks noGrp="1"/>
          </p:cNvSpPr>
          <p:nvPr>
            <p:ph type="title"/>
          </p:nvPr>
        </p:nvSpPr>
        <p:spPr/>
        <p:txBody>
          <a:bodyPr/>
          <a:lstStyle/>
          <a:p>
            <a:r>
              <a:rPr lang="nl-NL" sz="2800" dirty="0">
                <a:solidFill>
                  <a:srgbClr val="FF3399"/>
                </a:solidFill>
                <a:latin typeface="Calibri" panose="020F0502020204030204" pitchFamily="34" charset="0"/>
                <a:cs typeface="Calibri" panose="020F0502020204030204" pitchFamily="34" charset="0"/>
              </a:rPr>
              <a:t>Behandeling op geleide van anti-PLA2R antistoffen</a:t>
            </a:r>
          </a:p>
        </p:txBody>
      </p:sp>
      <p:sp>
        <p:nvSpPr>
          <p:cNvPr id="4" name="Plusteken 3">
            <a:extLst>
              <a:ext uri="{FF2B5EF4-FFF2-40B4-BE49-F238E27FC236}">
                <a16:creationId xmlns:a16="http://schemas.microsoft.com/office/drawing/2014/main" id="{B4E0CCCA-6B01-4E50-AE84-BEC01C710916}"/>
              </a:ext>
            </a:extLst>
          </p:cNvPr>
          <p:cNvSpPr/>
          <p:nvPr/>
        </p:nvSpPr>
        <p:spPr>
          <a:xfrm>
            <a:off x="2398386" y="3082380"/>
            <a:ext cx="182250" cy="182250"/>
          </a:xfrm>
          <a:prstGeom prst="mathPlus">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a:latin typeface="Arial" panose="020B0604020202020204" pitchFamily="34" charset="0"/>
              <a:cs typeface="Arial" panose="020B0604020202020204" pitchFamily="34" charset="0"/>
            </a:endParaRPr>
          </a:p>
        </p:txBody>
      </p:sp>
      <p:sp>
        <p:nvSpPr>
          <p:cNvPr id="5" name="Minteken 4">
            <a:extLst>
              <a:ext uri="{FF2B5EF4-FFF2-40B4-BE49-F238E27FC236}">
                <a16:creationId xmlns:a16="http://schemas.microsoft.com/office/drawing/2014/main" id="{01FA4078-F3B3-4AE2-AC79-AE2D4673CD1C}"/>
              </a:ext>
            </a:extLst>
          </p:cNvPr>
          <p:cNvSpPr/>
          <p:nvPr/>
        </p:nvSpPr>
        <p:spPr>
          <a:xfrm>
            <a:off x="2419926" y="2320131"/>
            <a:ext cx="215329" cy="162001"/>
          </a:xfrm>
          <a:prstGeom prst="mathMin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a:latin typeface="Arial" panose="020B0604020202020204" pitchFamily="34" charset="0"/>
              <a:cs typeface="Arial" panose="020B0604020202020204" pitchFamily="34" charset="0"/>
            </a:endParaRPr>
          </a:p>
        </p:txBody>
      </p:sp>
      <p:sp>
        <p:nvSpPr>
          <p:cNvPr id="6" name="Rechthoek 5">
            <a:extLst>
              <a:ext uri="{FF2B5EF4-FFF2-40B4-BE49-F238E27FC236}">
                <a16:creationId xmlns:a16="http://schemas.microsoft.com/office/drawing/2014/main" id="{5B94189D-05E3-41D5-A211-5CBB9EAFEE70}"/>
              </a:ext>
            </a:extLst>
          </p:cNvPr>
          <p:cNvSpPr/>
          <p:nvPr/>
        </p:nvSpPr>
        <p:spPr>
          <a:xfrm>
            <a:off x="449731" y="2254975"/>
            <a:ext cx="1186142" cy="468298"/>
          </a:xfrm>
          <a:prstGeom prst="rect">
            <a:avLst/>
          </a:prstGeom>
          <a:solidFill>
            <a:srgbClr val="00B0F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350" dirty="0">
                <a:solidFill>
                  <a:schemeClr val="tx1"/>
                </a:solidFill>
                <a:latin typeface="Calibri" panose="020F0502020204030204" pitchFamily="34" charset="0"/>
                <a:cs typeface="Calibri" panose="020F0502020204030204" pitchFamily="34" charset="0"/>
              </a:rPr>
              <a:t>cyclofosfamide</a:t>
            </a:r>
          </a:p>
        </p:txBody>
      </p:sp>
      <p:pic>
        <p:nvPicPr>
          <p:cNvPr id="7" name="Graphic 6" descr="Opgestoken hand">
            <a:extLst>
              <a:ext uri="{FF2B5EF4-FFF2-40B4-BE49-F238E27FC236}">
                <a16:creationId xmlns:a16="http://schemas.microsoft.com/office/drawing/2014/main" id="{C482AFF2-79F7-4BD4-96B9-331958327EE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35255" y="2169366"/>
            <a:ext cx="478562" cy="478562"/>
          </a:xfrm>
          <a:prstGeom prst="rect">
            <a:avLst/>
          </a:prstGeom>
        </p:spPr>
      </p:pic>
      <p:cxnSp>
        <p:nvCxnSpPr>
          <p:cNvPr id="8" name="Rechte verbindingslijn met pijl 7">
            <a:extLst>
              <a:ext uri="{FF2B5EF4-FFF2-40B4-BE49-F238E27FC236}">
                <a16:creationId xmlns:a16="http://schemas.microsoft.com/office/drawing/2014/main" id="{E3121ED8-2081-4516-A33D-5C3BF14E45ED}"/>
              </a:ext>
            </a:extLst>
          </p:cNvPr>
          <p:cNvCxnSpPr>
            <a:cxnSpLocks/>
          </p:cNvCxnSpPr>
          <p:nvPr/>
        </p:nvCxnSpPr>
        <p:spPr>
          <a:xfrm flipV="1">
            <a:off x="1640097" y="2401132"/>
            <a:ext cx="753744" cy="341353"/>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4E22B6B5-6881-42D2-9B37-B07977ED05B3}"/>
              </a:ext>
            </a:extLst>
          </p:cNvPr>
          <p:cNvSpPr txBox="1"/>
          <p:nvPr/>
        </p:nvSpPr>
        <p:spPr>
          <a:xfrm>
            <a:off x="449731" y="1796492"/>
            <a:ext cx="8244538" cy="300082"/>
          </a:xfrm>
          <a:prstGeom prst="rect">
            <a:avLst/>
          </a:prstGeom>
          <a:solidFill>
            <a:schemeClr val="bg1"/>
          </a:solidFill>
        </p:spPr>
        <p:txBody>
          <a:bodyPr wrap="square" rtlCol="0">
            <a:spAutoFit/>
          </a:bodyPr>
          <a:lstStyle/>
          <a:p>
            <a:r>
              <a:rPr lang="nl-NL" sz="1200" dirty="0">
                <a:latin typeface="Arial" panose="020B0604020202020204" pitchFamily="34" charset="0"/>
                <a:cs typeface="Arial" panose="020B0604020202020204" pitchFamily="34" charset="0"/>
              </a:rPr>
              <a:t>O 	                           8 		                   16 		              24 	     weken</a:t>
            </a:r>
            <a:r>
              <a:rPr lang="nl-NL" sz="1350" dirty="0">
                <a:latin typeface="Calibri" panose="020F0502020204030204" pitchFamily="34" charset="0"/>
                <a:cs typeface="Calibri" panose="020F0502020204030204" pitchFamily="34" charset="0"/>
              </a:rPr>
              <a:t>  </a:t>
            </a:r>
            <a:r>
              <a:rPr lang="nl-NL" sz="1200" dirty="0">
                <a:latin typeface="Arial" panose="020B0604020202020204" pitchFamily="34" charset="0"/>
                <a:cs typeface="Arial" panose="020B0604020202020204" pitchFamily="34" charset="0"/>
              </a:rPr>
              <a:t>        </a:t>
            </a:r>
          </a:p>
        </p:txBody>
      </p:sp>
      <p:sp>
        <p:nvSpPr>
          <p:cNvPr id="10" name="Rechthoek 9">
            <a:extLst>
              <a:ext uri="{FF2B5EF4-FFF2-40B4-BE49-F238E27FC236}">
                <a16:creationId xmlns:a16="http://schemas.microsoft.com/office/drawing/2014/main" id="{55E92D5C-DDEE-4986-8BC0-3C09BBAA25CF}"/>
              </a:ext>
            </a:extLst>
          </p:cNvPr>
          <p:cNvSpPr/>
          <p:nvPr/>
        </p:nvSpPr>
        <p:spPr>
          <a:xfrm>
            <a:off x="449731" y="2724183"/>
            <a:ext cx="1186142" cy="468298"/>
          </a:xfrm>
          <a:prstGeom prst="rect">
            <a:avLst/>
          </a:prstGeom>
          <a:solidFill>
            <a:srgbClr val="FF33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350" dirty="0">
                <a:solidFill>
                  <a:schemeClr val="tx1"/>
                </a:solidFill>
                <a:latin typeface="Calibri" panose="020F0502020204030204" pitchFamily="34" charset="0"/>
                <a:cs typeface="Calibri" panose="020F0502020204030204" pitchFamily="34" charset="0"/>
              </a:rPr>
              <a:t>prednison</a:t>
            </a:r>
          </a:p>
        </p:txBody>
      </p:sp>
      <p:cxnSp>
        <p:nvCxnSpPr>
          <p:cNvPr id="11" name="Rechte verbindingslijn met pijl 10">
            <a:extLst>
              <a:ext uri="{FF2B5EF4-FFF2-40B4-BE49-F238E27FC236}">
                <a16:creationId xmlns:a16="http://schemas.microsoft.com/office/drawing/2014/main" id="{42D590F4-6800-4F03-86A5-C04CC9D6B62A}"/>
              </a:ext>
            </a:extLst>
          </p:cNvPr>
          <p:cNvCxnSpPr>
            <a:cxnSpLocks/>
          </p:cNvCxnSpPr>
          <p:nvPr/>
        </p:nvCxnSpPr>
        <p:spPr>
          <a:xfrm>
            <a:off x="1627708" y="2731690"/>
            <a:ext cx="732161" cy="471587"/>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2" name="Plusteken 11">
            <a:extLst>
              <a:ext uri="{FF2B5EF4-FFF2-40B4-BE49-F238E27FC236}">
                <a16:creationId xmlns:a16="http://schemas.microsoft.com/office/drawing/2014/main" id="{421C0CB9-DE69-4734-B47C-634E1A233932}"/>
              </a:ext>
            </a:extLst>
          </p:cNvPr>
          <p:cNvSpPr/>
          <p:nvPr/>
        </p:nvSpPr>
        <p:spPr>
          <a:xfrm>
            <a:off x="4583909" y="3909785"/>
            <a:ext cx="182250" cy="182250"/>
          </a:xfrm>
          <a:prstGeom prst="mathPlus">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a:latin typeface="Arial" panose="020B0604020202020204" pitchFamily="34" charset="0"/>
              <a:cs typeface="Arial" panose="020B0604020202020204" pitchFamily="34" charset="0"/>
            </a:endParaRPr>
          </a:p>
        </p:txBody>
      </p:sp>
      <p:sp>
        <p:nvSpPr>
          <p:cNvPr id="13" name="Minteken 12">
            <a:extLst>
              <a:ext uri="{FF2B5EF4-FFF2-40B4-BE49-F238E27FC236}">
                <a16:creationId xmlns:a16="http://schemas.microsoft.com/office/drawing/2014/main" id="{69974C3E-E8A7-43B3-9509-801E86210DC6}"/>
              </a:ext>
            </a:extLst>
          </p:cNvPr>
          <p:cNvSpPr/>
          <p:nvPr/>
        </p:nvSpPr>
        <p:spPr>
          <a:xfrm>
            <a:off x="4605449" y="3147537"/>
            <a:ext cx="215329" cy="162001"/>
          </a:xfrm>
          <a:prstGeom prst="mathMin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a:latin typeface="Arial" panose="020B0604020202020204" pitchFamily="34" charset="0"/>
              <a:cs typeface="Arial" panose="020B0604020202020204" pitchFamily="34" charset="0"/>
            </a:endParaRPr>
          </a:p>
        </p:txBody>
      </p:sp>
      <p:sp>
        <p:nvSpPr>
          <p:cNvPr id="14" name="Rechthoek 13">
            <a:extLst>
              <a:ext uri="{FF2B5EF4-FFF2-40B4-BE49-F238E27FC236}">
                <a16:creationId xmlns:a16="http://schemas.microsoft.com/office/drawing/2014/main" id="{A3B46D3D-61DE-4B5B-9E7E-514F34DFD374}"/>
              </a:ext>
            </a:extLst>
          </p:cNvPr>
          <p:cNvSpPr/>
          <p:nvPr/>
        </p:nvSpPr>
        <p:spPr>
          <a:xfrm>
            <a:off x="2635254" y="3082380"/>
            <a:ext cx="1186142" cy="468298"/>
          </a:xfrm>
          <a:prstGeom prst="rect">
            <a:avLst/>
          </a:prstGeom>
          <a:solidFill>
            <a:srgbClr val="00B0F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350" dirty="0">
                <a:solidFill>
                  <a:schemeClr val="tx1"/>
                </a:solidFill>
                <a:latin typeface="Calibri" panose="020F0502020204030204" pitchFamily="34" charset="0"/>
                <a:cs typeface="Calibri" panose="020F0502020204030204" pitchFamily="34" charset="0"/>
              </a:rPr>
              <a:t>cyclofosfamide</a:t>
            </a:r>
          </a:p>
        </p:txBody>
      </p:sp>
      <p:cxnSp>
        <p:nvCxnSpPr>
          <p:cNvPr id="15" name="Rechte verbindingslijn met pijl 14">
            <a:extLst>
              <a:ext uri="{FF2B5EF4-FFF2-40B4-BE49-F238E27FC236}">
                <a16:creationId xmlns:a16="http://schemas.microsoft.com/office/drawing/2014/main" id="{B3F09D83-4E6F-47E2-ABD2-FE6088125A89}"/>
              </a:ext>
            </a:extLst>
          </p:cNvPr>
          <p:cNvCxnSpPr>
            <a:cxnSpLocks/>
          </p:cNvCxnSpPr>
          <p:nvPr/>
        </p:nvCxnSpPr>
        <p:spPr>
          <a:xfrm flipV="1">
            <a:off x="3825620" y="3228537"/>
            <a:ext cx="753744" cy="341353"/>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6" name="Rechthoek 15">
            <a:extLst>
              <a:ext uri="{FF2B5EF4-FFF2-40B4-BE49-F238E27FC236}">
                <a16:creationId xmlns:a16="http://schemas.microsoft.com/office/drawing/2014/main" id="{2D852FBF-201D-4700-BBFF-3DB4883AD773}"/>
              </a:ext>
            </a:extLst>
          </p:cNvPr>
          <p:cNvSpPr/>
          <p:nvPr/>
        </p:nvSpPr>
        <p:spPr>
          <a:xfrm>
            <a:off x="2635254" y="3551589"/>
            <a:ext cx="1186142" cy="468298"/>
          </a:xfrm>
          <a:prstGeom prst="rect">
            <a:avLst/>
          </a:prstGeom>
          <a:solidFill>
            <a:srgbClr val="FF33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350" dirty="0">
                <a:solidFill>
                  <a:schemeClr val="tx1"/>
                </a:solidFill>
                <a:latin typeface="Calibri" panose="020F0502020204030204" pitchFamily="34" charset="0"/>
                <a:cs typeface="Calibri" panose="020F0502020204030204" pitchFamily="34" charset="0"/>
              </a:rPr>
              <a:t>prednison</a:t>
            </a:r>
          </a:p>
        </p:txBody>
      </p:sp>
      <p:cxnSp>
        <p:nvCxnSpPr>
          <p:cNvPr id="17" name="Rechte verbindingslijn met pijl 16">
            <a:extLst>
              <a:ext uri="{FF2B5EF4-FFF2-40B4-BE49-F238E27FC236}">
                <a16:creationId xmlns:a16="http://schemas.microsoft.com/office/drawing/2014/main" id="{86EA192A-EE50-4F4D-B1AC-2691AB03FDAB}"/>
              </a:ext>
            </a:extLst>
          </p:cNvPr>
          <p:cNvCxnSpPr>
            <a:cxnSpLocks/>
          </p:cNvCxnSpPr>
          <p:nvPr/>
        </p:nvCxnSpPr>
        <p:spPr>
          <a:xfrm>
            <a:off x="3813232" y="3559095"/>
            <a:ext cx="732161" cy="471587"/>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8" name="Plusteken 17">
            <a:extLst>
              <a:ext uri="{FF2B5EF4-FFF2-40B4-BE49-F238E27FC236}">
                <a16:creationId xmlns:a16="http://schemas.microsoft.com/office/drawing/2014/main" id="{8E436067-7CB5-47CF-B799-71107033F235}"/>
              </a:ext>
            </a:extLst>
          </p:cNvPr>
          <p:cNvSpPr/>
          <p:nvPr/>
        </p:nvSpPr>
        <p:spPr>
          <a:xfrm>
            <a:off x="6781532" y="4750446"/>
            <a:ext cx="182250" cy="182250"/>
          </a:xfrm>
          <a:prstGeom prst="mathPlus">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a:latin typeface="Arial" panose="020B0604020202020204" pitchFamily="34" charset="0"/>
              <a:cs typeface="Arial" panose="020B0604020202020204" pitchFamily="34" charset="0"/>
            </a:endParaRPr>
          </a:p>
        </p:txBody>
      </p:sp>
      <p:sp>
        <p:nvSpPr>
          <p:cNvPr id="19" name="Minteken 18">
            <a:extLst>
              <a:ext uri="{FF2B5EF4-FFF2-40B4-BE49-F238E27FC236}">
                <a16:creationId xmlns:a16="http://schemas.microsoft.com/office/drawing/2014/main" id="{8577F9AF-3075-4E13-81CC-A4B79396EBF5}"/>
              </a:ext>
            </a:extLst>
          </p:cNvPr>
          <p:cNvSpPr/>
          <p:nvPr/>
        </p:nvSpPr>
        <p:spPr>
          <a:xfrm>
            <a:off x="6803071" y="3988197"/>
            <a:ext cx="215329" cy="162001"/>
          </a:xfrm>
          <a:prstGeom prst="mathMin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a:latin typeface="Arial" panose="020B0604020202020204" pitchFamily="34" charset="0"/>
              <a:cs typeface="Arial" panose="020B0604020202020204" pitchFamily="34" charset="0"/>
            </a:endParaRPr>
          </a:p>
        </p:txBody>
      </p:sp>
      <p:sp>
        <p:nvSpPr>
          <p:cNvPr id="20" name="Rechthoek 19">
            <a:extLst>
              <a:ext uri="{FF2B5EF4-FFF2-40B4-BE49-F238E27FC236}">
                <a16:creationId xmlns:a16="http://schemas.microsoft.com/office/drawing/2014/main" id="{F3CEAE2B-3B84-43E9-9733-F0BC78015F43}"/>
              </a:ext>
            </a:extLst>
          </p:cNvPr>
          <p:cNvSpPr/>
          <p:nvPr/>
        </p:nvSpPr>
        <p:spPr>
          <a:xfrm>
            <a:off x="4832876" y="3923041"/>
            <a:ext cx="1186142" cy="468298"/>
          </a:xfrm>
          <a:prstGeom prst="rect">
            <a:avLst/>
          </a:prstGeom>
          <a:solidFill>
            <a:srgbClr val="00B0F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350" dirty="0">
                <a:solidFill>
                  <a:schemeClr val="tx1"/>
                </a:solidFill>
                <a:latin typeface="Calibri" panose="020F0502020204030204" pitchFamily="34" charset="0"/>
                <a:cs typeface="Calibri" panose="020F0502020204030204" pitchFamily="34" charset="0"/>
              </a:rPr>
              <a:t>cyclofosfamide</a:t>
            </a:r>
          </a:p>
        </p:txBody>
      </p:sp>
      <p:cxnSp>
        <p:nvCxnSpPr>
          <p:cNvPr id="21" name="Rechte verbindingslijn met pijl 20">
            <a:extLst>
              <a:ext uri="{FF2B5EF4-FFF2-40B4-BE49-F238E27FC236}">
                <a16:creationId xmlns:a16="http://schemas.microsoft.com/office/drawing/2014/main" id="{02BED2F3-075D-41A4-BFC0-BC1A63C7E48E}"/>
              </a:ext>
            </a:extLst>
          </p:cNvPr>
          <p:cNvCxnSpPr>
            <a:cxnSpLocks/>
          </p:cNvCxnSpPr>
          <p:nvPr/>
        </p:nvCxnSpPr>
        <p:spPr>
          <a:xfrm flipV="1">
            <a:off x="6023243" y="4069198"/>
            <a:ext cx="753744" cy="341353"/>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2" name="Rechthoek 21">
            <a:extLst>
              <a:ext uri="{FF2B5EF4-FFF2-40B4-BE49-F238E27FC236}">
                <a16:creationId xmlns:a16="http://schemas.microsoft.com/office/drawing/2014/main" id="{C91B9533-02F3-4A61-BE04-FCC2444A6087}"/>
              </a:ext>
            </a:extLst>
          </p:cNvPr>
          <p:cNvSpPr/>
          <p:nvPr/>
        </p:nvSpPr>
        <p:spPr>
          <a:xfrm>
            <a:off x="4832876" y="4392249"/>
            <a:ext cx="1186142" cy="468298"/>
          </a:xfrm>
          <a:prstGeom prst="rect">
            <a:avLst/>
          </a:prstGeom>
          <a:solidFill>
            <a:srgbClr val="FF33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350" dirty="0">
                <a:solidFill>
                  <a:schemeClr val="tx1"/>
                </a:solidFill>
                <a:latin typeface="Calibri" panose="020F0502020204030204" pitchFamily="34" charset="0"/>
                <a:cs typeface="Calibri" panose="020F0502020204030204" pitchFamily="34" charset="0"/>
              </a:rPr>
              <a:t>prednison</a:t>
            </a:r>
          </a:p>
        </p:txBody>
      </p:sp>
      <p:cxnSp>
        <p:nvCxnSpPr>
          <p:cNvPr id="23" name="Rechte verbindingslijn met pijl 22">
            <a:extLst>
              <a:ext uri="{FF2B5EF4-FFF2-40B4-BE49-F238E27FC236}">
                <a16:creationId xmlns:a16="http://schemas.microsoft.com/office/drawing/2014/main" id="{D58DF644-F509-4486-B022-45535280E8F7}"/>
              </a:ext>
            </a:extLst>
          </p:cNvPr>
          <p:cNvCxnSpPr>
            <a:cxnSpLocks/>
          </p:cNvCxnSpPr>
          <p:nvPr/>
        </p:nvCxnSpPr>
        <p:spPr>
          <a:xfrm>
            <a:off x="6010854" y="4399756"/>
            <a:ext cx="732161" cy="471587"/>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24" name="Graphic 23" descr="Opgestoken hand">
            <a:extLst>
              <a:ext uri="{FF2B5EF4-FFF2-40B4-BE49-F238E27FC236}">
                <a16:creationId xmlns:a16="http://schemas.microsoft.com/office/drawing/2014/main" id="{7F269A93-1D61-45A6-8F48-33C842D2F5E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63782" y="3767324"/>
            <a:ext cx="478562" cy="478562"/>
          </a:xfrm>
          <a:prstGeom prst="rect">
            <a:avLst/>
          </a:prstGeom>
        </p:spPr>
      </p:pic>
      <p:pic>
        <p:nvPicPr>
          <p:cNvPr id="25" name="Graphic 24" descr="Opgestoken hand">
            <a:extLst>
              <a:ext uri="{FF2B5EF4-FFF2-40B4-BE49-F238E27FC236}">
                <a16:creationId xmlns:a16="http://schemas.microsoft.com/office/drawing/2014/main" id="{F1EBC052-8DCC-48B3-890C-DEAE25DE187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8150" y="2953200"/>
            <a:ext cx="478562" cy="478562"/>
          </a:xfrm>
          <a:prstGeom prst="rect">
            <a:avLst/>
          </a:prstGeom>
        </p:spPr>
      </p:pic>
      <p:sp>
        <p:nvSpPr>
          <p:cNvPr id="26" name="Rechthoek 25">
            <a:extLst>
              <a:ext uri="{FF2B5EF4-FFF2-40B4-BE49-F238E27FC236}">
                <a16:creationId xmlns:a16="http://schemas.microsoft.com/office/drawing/2014/main" id="{3A20F8A5-07F8-4AF0-95D5-9FA8E4E47CB4}"/>
              </a:ext>
            </a:extLst>
          </p:cNvPr>
          <p:cNvSpPr/>
          <p:nvPr/>
        </p:nvSpPr>
        <p:spPr>
          <a:xfrm>
            <a:off x="7018398" y="4698547"/>
            <a:ext cx="1298017" cy="468298"/>
          </a:xfrm>
          <a:prstGeom prst="rect">
            <a:avLst/>
          </a:prstGeom>
          <a:solidFill>
            <a:srgbClr val="00B0F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350" dirty="0" err="1">
                <a:solidFill>
                  <a:schemeClr val="tx1"/>
                </a:solidFill>
                <a:latin typeface="Calibri" panose="020F0502020204030204" pitchFamily="34" charset="0"/>
                <a:cs typeface="Calibri" panose="020F0502020204030204" pitchFamily="34" charset="0"/>
              </a:rPr>
              <a:t>mycofenolzuur</a:t>
            </a:r>
            <a:endParaRPr lang="nl-NL" sz="1350" dirty="0">
              <a:solidFill>
                <a:schemeClr val="tx1"/>
              </a:solidFill>
              <a:latin typeface="Calibri" panose="020F0502020204030204" pitchFamily="34" charset="0"/>
              <a:cs typeface="Calibri" panose="020F0502020204030204" pitchFamily="34" charset="0"/>
            </a:endParaRPr>
          </a:p>
        </p:txBody>
      </p:sp>
      <p:sp>
        <p:nvSpPr>
          <p:cNvPr id="27" name="Rechthoek 26">
            <a:extLst>
              <a:ext uri="{FF2B5EF4-FFF2-40B4-BE49-F238E27FC236}">
                <a16:creationId xmlns:a16="http://schemas.microsoft.com/office/drawing/2014/main" id="{FDED1078-8672-4F42-B431-ADADDA025F04}"/>
              </a:ext>
            </a:extLst>
          </p:cNvPr>
          <p:cNvSpPr/>
          <p:nvPr/>
        </p:nvSpPr>
        <p:spPr>
          <a:xfrm>
            <a:off x="7018399" y="5167755"/>
            <a:ext cx="1298016" cy="468298"/>
          </a:xfrm>
          <a:prstGeom prst="rect">
            <a:avLst/>
          </a:prstGeom>
          <a:solidFill>
            <a:srgbClr val="FF33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350" dirty="0">
                <a:solidFill>
                  <a:schemeClr val="tx1"/>
                </a:solidFill>
                <a:latin typeface="Calibri" panose="020F0502020204030204" pitchFamily="34" charset="0"/>
                <a:cs typeface="Calibri" panose="020F0502020204030204" pitchFamily="34" charset="0"/>
              </a:rPr>
              <a:t>prednison</a:t>
            </a:r>
          </a:p>
        </p:txBody>
      </p:sp>
      <p:sp>
        <p:nvSpPr>
          <p:cNvPr id="3" name="Tekstvak 2">
            <a:extLst>
              <a:ext uri="{FF2B5EF4-FFF2-40B4-BE49-F238E27FC236}">
                <a16:creationId xmlns:a16="http://schemas.microsoft.com/office/drawing/2014/main" id="{CA069677-9283-4D27-9103-0C43CDA574E6}"/>
              </a:ext>
            </a:extLst>
          </p:cNvPr>
          <p:cNvSpPr txBox="1"/>
          <p:nvPr/>
        </p:nvSpPr>
        <p:spPr>
          <a:xfrm>
            <a:off x="882128" y="1814216"/>
            <a:ext cx="753744" cy="415498"/>
          </a:xfrm>
          <a:prstGeom prst="rect">
            <a:avLst/>
          </a:prstGeom>
          <a:noFill/>
        </p:spPr>
        <p:txBody>
          <a:bodyPr wrap="square" lIns="0" tIns="0" rIns="0" bIns="0" rtlCol="0">
            <a:spAutoFit/>
          </a:bodyPr>
          <a:lstStyle/>
          <a:p>
            <a:r>
              <a:rPr lang="nl-NL" sz="1350" b="1" dirty="0">
                <a:latin typeface="Calibri" panose="020F0502020204030204" pitchFamily="34" charset="0"/>
                <a:cs typeface="Calibri" panose="020F0502020204030204" pitchFamily="34" charset="0"/>
              </a:rPr>
              <a:t>65 patiënten</a:t>
            </a:r>
          </a:p>
        </p:txBody>
      </p:sp>
      <p:sp>
        <p:nvSpPr>
          <p:cNvPr id="28" name="Tekstvak 27">
            <a:extLst>
              <a:ext uri="{FF2B5EF4-FFF2-40B4-BE49-F238E27FC236}">
                <a16:creationId xmlns:a16="http://schemas.microsoft.com/office/drawing/2014/main" id="{CCB39CE5-4504-4479-AD75-65BE99F30E7A}"/>
              </a:ext>
            </a:extLst>
          </p:cNvPr>
          <p:cNvSpPr txBox="1"/>
          <p:nvPr/>
        </p:nvSpPr>
        <p:spPr>
          <a:xfrm>
            <a:off x="3119914" y="2200898"/>
            <a:ext cx="753744" cy="415498"/>
          </a:xfrm>
          <a:prstGeom prst="rect">
            <a:avLst/>
          </a:prstGeom>
          <a:noFill/>
        </p:spPr>
        <p:txBody>
          <a:bodyPr wrap="square" lIns="0" tIns="0" rIns="0" bIns="0" rtlCol="0">
            <a:spAutoFit/>
          </a:bodyPr>
          <a:lstStyle/>
          <a:p>
            <a:r>
              <a:rPr lang="nl-NL" sz="1350" b="1" dirty="0">
                <a:latin typeface="Calibri" panose="020F0502020204030204" pitchFamily="34" charset="0"/>
                <a:cs typeface="Calibri" panose="020F0502020204030204" pitchFamily="34" charset="0"/>
              </a:rPr>
              <a:t>46 patiënten</a:t>
            </a:r>
          </a:p>
        </p:txBody>
      </p:sp>
      <p:sp>
        <p:nvSpPr>
          <p:cNvPr id="29" name="Tekstvak 28">
            <a:extLst>
              <a:ext uri="{FF2B5EF4-FFF2-40B4-BE49-F238E27FC236}">
                <a16:creationId xmlns:a16="http://schemas.microsoft.com/office/drawing/2014/main" id="{C39C90C0-7C6D-462F-B58B-13A637D38292}"/>
              </a:ext>
            </a:extLst>
          </p:cNvPr>
          <p:cNvSpPr txBox="1"/>
          <p:nvPr/>
        </p:nvSpPr>
        <p:spPr>
          <a:xfrm>
            <a:off x="7462896" y="3809081"/>
            <a:ext cx="753744" cy="207749"/>
          </a:xfrm>
          <a:prstGeom prst="rect">
            <a:avLst/>
          </a:prstGeom>
          <a:noFill/>
        </p:spPr>
        <p:txBody>
          <a:bodyPr wrap="square" lIns="0" tIns="0" rIns="0" bIns="0" rtlCol="0">
            <a:spAutoFit/>
          </a:bodyPr>
          <a:lstStyle/>
          <a:p>
            <a:r>
              <a:rPr lang="nl-NL" sz="1350" b="1" dirty="0">
                <a:latin typeface="Calibri" panose="020F0502020204030204" pitchFamily="34" charset="0"/>
                <a:cs typeface="Calibri" panose="020F0502020204030204" pitchFamily="34" charset="0"/>
              </a:rPr>
              <a:t>1 patiënt</a:t>
            </a:r>
          </a:p>
        </p:txBody>
      </p:sp>
      <p:sp>
        <p:nvSpPr>
          <p:cNvPr id="30" name="Tekstvak 29">
            <a:extLst>
              <a:ext uri="{FF2B5EF4-FFF2-40B4-BE49-F238E27FC236}">
                <a16:creationId xmlns:a16="http://schemas.microsoft.com/office/drawing/2014/main" id="{6B9709EC-B498-43AE-9F79-E7055046F82D}"/>
              </a:ext>
            </a:extLst>
          </p:cNvPr>
          <p:cNvSpPr txBox="1"/>
          <p:nvPr/>
        </p:nvSpPr>
        <p:spPr>
          <a:xfrm>
            <a:off x="5322301" y="3018610"/>
            <a:ext cx="753744" cy="415498"/>
          </a:xfrm>
          <a:prstGeom prst="rect">
            <a:avLst/>
          </a:prstGeom>
          <a:noFill/>
        </p:spPr>
        <p:txBody>
          <a:bodyPr wrap="square" lIns="0" tIns="0" rIns="0" bIns="0" rtlCol="0">
            <a:spAutoFit/>
          </a:bodyPr>
          <a:lstStyle/>
          <a:p>
            <a:r>
              <a:rPr lang="nl-NL" sz="1350" b="1" dirty="0">
                <a:latin typeface="Calibri" panose="020F0502020204030204" pitchFamily="34" charset="0"/>
                <a:cs typeface="Calibri" panose="020F0502020204030204" pitchFamily="34" charset="0"/>
              </a:rPr>
              <a:t>10 patiënten</a:t>
            </a:r>
          </a:p>
        </p:txBody>
      </p:sp>
      <p:sp>
        <p:nvSpPr>
          <p:cNvPr id="31" name="Tekstvak 30">
            <a:extLst>
              <a:ext uri="{FF2B5EF4-FFF2-40B4-BE49-F238E27FC236}">
                <a16:creationId xmlns:a16="http://schemas.microsoft.com/office/drawing/2014/main" id="{4F221DC4-19CB-42B8-852D-D37BF1EF1CCD}"/>
              </a:ext>
            </a:extLst>
          </p:cNvPr>
          <p:cNvSpPr txBox="1"/>
          <p:nvPr/>
        </p:nvSpPr>
        <p:spPr>
          <a:xfrm>
            <a:off x="755576" y="5805264"/>
            <a:ext cx="1959191" cy="246221"/>
          </a:xfrm>
          <a:prstGeom prst="rect">
            <a:avLst/>
          </a:prstGeom>
          <a:noFill/>
        </p:spPr>
        <p:txBody>
          <a:bodyPr wrap="none" rtlCol="0">
            <a:spAutoFit/>
          </a:bodyPr>
          <a:lstStyle/>
          <a:p>
            <a:r>
              <a:rPr lang="nl-NL" sz="1000" dirty="0"/>
              <a:t>Vink al </a:t>
            </a:r>
            <a:r>
              <a:rPr lang="nl-NL" sz="1000" dirty="0" err="1"/>
              <a:t>al</a:t>
            </a:r>
            <a:r>
              <a:rPr lang="nl-NL" sz="1000" dirty="0"/>
              <a:t>. Kidney Int </a:t>
            </a:r>
            <a:r>
              <a:rPr lang="nl-NL" sz="1000" dirty="0" err="1"/>
              <a:t>Reports</a:t>
            </a:r>
            <a:r>
              <a:rPr lang="nl-NL" sz="1000" dirty="0"/>
              <a:t> 2023</a:t>
            </a:r>
          </a:p>
        </p:txBody>
      </p:sp>
    </p:spTree>
    <p:extLst>
      <p:ext uri="{BB962C8B-B14F-4D97-AF65-F5344CB8AC3E}">
        <p14:creationId xmlns:p14="http://schemas.microsoft.com/office/powerpoint/2010/main" val="25712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D32911-2CCF-4522-BE9B-71605B4C15A3}"/>
              </a:ext>
            </a:extLst>
          </p:cNvPr>
          <p:cNvSpPr>
            <a:spLocks noGrp="1"/>
          </p:cNvSpPr>
          <p:nvPr>
            <p:ph type="title"/>
          </p:nvPr>
        </p:nvSpPr>
        <p:spPr/>
        <p:txBody>
          <a:bodyPr/>
          <a:lstStyle/>
          <a:p>
            <a:r>
              <a:rPr lang="nl-NL" sz="2800" dirty="0"/>
              <a:t>Behandeling op geleide van anti-PLA2R antistoffen</a:t>
            </a:r>
          </a:p>
        </p:txBody>
      </p:sp>
      <p:sp>
        <p:nvSpPr>
          <p:cNvPr id="3" name="Tijdelijke aanduiding voor inhoud 2">
            <a:extLst>
              <a:ext uri="{FF2B5EF4-FFF2-40B4-BE49-F238E27FC236}">
                <a16:creationId xmlns:a16="http://schemas.microsoft.com/office/drawing/2014/main" id="{9110CE65-1C50-465A-9E9E-8A5DB6BAB54E}"/>
              </a:ext>
            </a:extLst>
          </p:cNvPr>
          <p:cNvSpPr>
            <a:spLocks noGrp="1"/>
          </p:cNvSpPr>
          <p:nvPr>
            <p:ph idx="1"/>
          </p:nvPr>
        </p:nvSpPr>
        <p:spPr/>
        <p:txBody>
          <a:bodyPr/>
          <a:lstStyle/>
          <a:p>
            <a:r>
              <a:rPr lang="nl-NL" dirty="0"/>
              <a:t>Conclusie: 27 van de 65 patiënten (42 %) maar 8 weken behandeling nodig. Kortere behandeling heeft minder bijwerkingen. Uiteindelijk blijkt 94 % van de patiënten hersteld.</a:t>
            </a:r>
          </a:p>
          <a:p>
            <a:endParaRPr lang="nl-NL" dirty="0"/>
          </a:p>
          <a:p>
            <a:pPr marL="0" indent="0">
              <a:buNone/>
            </a:pPr>
            <a:r>
              <a:rPr lang="nl-NL" dirty="0"/>
              <a:t>-    </a:t>
            </a:r>
            <a:r>
              <a:rPr lang="nl-NL" u="sng" dirty="0"/>
              <a:t>Deze behandeling is veilig en effectief</a:t>
            </a:r>
          </a:p>
          <a:p>
            <a:endParaRPr lang="nl-NL" dirty="0"/>
          </a:p>
          <a:p>
            <a:r>
              <a:rPr lang="nl-NL" dirty="0"/>
              <a:t>Bij 25 % van de patiënten die na 8 weken geen antistoffen had kwam de ziekte snel terug en moest een nieuwe behandeling worden gegeven.</a:t>
            </a:r>
          </a:p>
          <a:p>
            <a:pPr marL="0" indent="0">
              <a:buNone/>
            </a:pPr>
            <a:endParaRPr lang="nl-NL" dirty="0"/>
          </a:p>
          <a:p>
            <a:pPr marL="0" indent="0">
              <a:buNone/>
            </a:pPr>
            <a:r>
              <a:rPr lang="nl-NL" dirty="0"/>
              <a:t>-    </a:t>
            </a:r>
            <a:r>
              <a:rPr lang="nl-NL" u="sng" dirty="0"/>
              <a:t>Er is behoefte aan betere voorspellers: anti-PLA2R </a:t>
            </a:r>
            <a:r>
              <a:rPr lang="nl-NL" u="sng" dirty="0" err="1"/>
              <a:t>titers</a:t>
            </a:r>
            <a:r>
              <a:rPr lang="nl-NL" u="sng" dirty="0"/>
              <a:t>?</a:t>
            </a:r>
            <a:endParaRPr lang="nl-NL" dirty="0"/>
          </a:p>
          <a:p>
            <a:pPr marL="0" indent="0">
              <a:buNone/>
            </a:pPr>
            <a:r>
              <a:rPr lang="nl-NL" dirty="0"/>
              <a:t>   </a:t>
            </a:r>
          </a:p>
        </p:txBody>
      </p:sp>
      <p:sp>
        <p:nvSpPr>
          <p:cNvPr id="4" name="Tijdelijke aanduiding voor datum 3">
            <a:extLst>
              <a:ext uri="{FF2B5EF4-FFF2-40B4-BE49-F238E27FC236}">
                <a16:creationId xmlns:a16="http://schemas.microsoft.com/office/drawing/2014/main" id="{10957D57-990A-4EBE-945B-1E7577B2AA83}"/>
              </a:ext>
            </a:extLst>
          </p:cNvPr>
          <p:cNvSpPr>
            <a:spLocks noGrp="1"/>
          </p:cNvSpPr>
          <p:nvPr>
            <p:ph type="dt" sz="half" idx="10"/>
          </p:nvPr>
        </p:nvSpPr>
        <p:spPr/>
        <p:txBody>
          <a:bodyPr/>
          <a:lstStyle/>
          <a:p>
            <a:r>
              <a:rPr lang="nl-NL"/>
              <a:t>03-06-2023</a:t>
            </a:r>
          </a:p>
        </p:txBody>
      </p:sp>
      <p:sp>
        <p:nvSpPr>
          <p:cNvPr id="5" name="Tijdelijke aanduiding voor voettekst 4">
            <a:extLst>
              <a:ext uri="{FF2B5EF4-FFF2-40B4-BE49-F238E27FC236}">
                <a16:creationId xmlns:a16="http://schemas.microsoft.com/office/drawing/2014/main" id="{5B075C59-4BFC-4282-BE17-77BA4C7CA3B5}"/>
              </a:ext>
            </a:extLst>
          </p:cNvPr>
          <p:cNvSpPr>
            <a:spLocks noGrp="1"/>
          </p:cNvSpPr>
          <p:nvPr>
            <p:ph type="ftr" sz="quarter" idx="11"/>
          </p:nvPr>
        </p:nvSpPr>
        <p:spPr/>
        <p:txBody>
          <a:bodyPr/>
          <a:lstStyle/>
          <a:p>
            <a:r>
              <a:rPr lang="nl-NL"/>
              <a:t>Nefrotisch Syndroom</a:t>
            </a:r>
          </a:p>
        </p:txBody>
      </p:sp>
    </p:spTree>
    <p:extLst>
      <p:ext uri="{BB962C8B-B14F-4D97-AF65-F5344CB8AC3E}">
        <p14:creationId xmlns:p14="http://schemas.microsoft.com/office/powerpoint/2010/main" val="3569156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4C8E55-3B55-4709-BCE2-0A3B85999D92}"/>
              </a:ext>
            </a:extLst>
          </p:cNvPr>
          <p:cNvSpPr>
            <a:spLocks noGrp="1"/>
          </p:cNvSpPr>
          <p:nvPr>
            <p:ph type="title"/>
          </p:nvPr>
        </p:nvSpPr>
        <p:spPr/>
        <p:txBody>
          <a:bodyPr/>
          <a:lstStyle/>
          <a:p>
            <a:r>
              <a:rPr lang="nl-NL" sz="2800" dirty="0"/>
              <a:t>anti-PLA2R titer &lt; 80 U/ml: 8 weken voldoende</a:t>
            </a:r>
          </a:p>
        </p:txBody>
      </p:sp>
      <p:pic>
        <p:nvPicPr>
          <p:cNvPr id="7" name="Tijdelijke aanduiding voor inhoud 6" descr="Afbeelding met tekst, schermopname, diagram, lijn&#10;&#10;Automatisch gegenereerde beschrijving">
            <a:extLst>
              <a:ext uri="{FF2B5EF4-FFF2-40B4-BE49-F238E27FC236}">
                <a16:creationId xmlns:a16="http://schemas.microsoft.com/office/drawing/2014/main" id="{C1F89C49-C0AA-4A1E-80C3-38AFD416916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27584" y="1844824"/>
            <a:ext cx="4638260" cy="4125912"/>
          </a:xfrm>
        </p:spPr>
      </p:pic>
      <p:sp>
        <p:nvSpPr>
          <p:cNvPr id="4" name="Tijdelijke aanduiding voor datum 3">
            <a:extLst>
              <a:ext uri="{FF2B5EF4-FFF2-40B4-BE49-F238E27FC236}">
                <a16:creationId xmlns:a16="http://schemas.microsoft.com/office/drawing/2014/main" id="{DD0958D2-080D-4C6B-AA76-8E7E78385055}"/>
              </a:ext>
            </a:extLst>
          </p:cNvPr>
          <p:cNvSpPr>
            <a:spLocks noGrp="1"/>
          </p:cNvSpPr>
          <p:nvPr>
            <p:ph type="dt" sz="half" idx="10"/>
          </p:nvPr>
        </p:nvSpPr>
        <p:spPr/>
        <p:txBody>
          <a:bodyPr/>
          <a:lstStyle/>
          <a:p>
            <a:r>
              <a:rPr lang="nl-NL"/>
              <a:t>03-06-2023</a:t>
            </a:r>
          </a:p>
        </p:txBody>
      </p:sp>
      <p:sp>
        <p:nvSpPr>
          <p:cNvPr id="5" name="Tijdelijke aanduiding voor voettekst 4">
            <a:extLst>
              <a:ext uri="{FF2B5EF4-FFF2-40B4-BE49-F238E27FC236}">
                <a16:creationId xmlns:a16="http://schemas.microsoft.com/office/drawing/2014/main" id="{168CFD19-C94E-418C-909E-C8D7C3683FF7}"/>
              </a:ext>
            </a:extLst>
          </p:cNvPr>
          <p:cNvSpPr>
            <a:spLocks noGrp="1"/>
          </p:cNvSpPr>
          <p:nvPr>
            <p:ph type="ftr" sz="quarter" idx="11"/>
          </p:nvPr>
        </p:nvSpPr>
        <p:spPr/>
        <p:txBody>
          <a:bodyPr/>
          <a:lstStyle/>
          <a:p>
            <a:r>
              <a:rPr lang="nl-NL"/>
              <a:t>Nefrotisch Syndroom</a:t>
            </a:r>
          </a:p>
        </p:txBody>
      </p:sp>
    </p:spTree>
    <p:extLst>
      <p:ext uri="{BB962C8B-B14F-4D97-AF65-F5344CB8AC3E}">
        <p14:creationId xmlns:p14="http://schemas.microsoft.com/office/powerpoint/2010/main" val="26649021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C4D421-6CE5-4601-9C80-52477B4780DD}"/>
              </a:ext>
            </a:extLst>
          </p:cNvPr>
          <p:cNvSpPr>
            <a:spLocks noGrp="1"/>
          </p:cNvSpPr>
          <p:nvPr>
            <p:ph type="title"/>
          </p:nvPr>
        </p:nvSpPr>
        <p:spPr/>
        <p:txBody>
          <a:bodyPr/>
          <a:lstStyle/>
          <a:p>
            <a:r>
              <a:rPr lang="nl-NL" sz="2800" dirty="0"/>
              <a:t>Vervolg onderzoek: eerder effect voorspellen?</a:t>
            </a:r>
          </a:p>
        </p:txBody>
      </p:sp>
      <p:sp>
        <p:nvSpPr>
          <p:cNvPr id="3" name="Tijdelijke aanduiding voor inhoud 2">
            <a:extLst>
              <a:ext uri="{FF2B5EF4-FFF2-40B4-BE49-F238E27FC236}">
                <a16:creationId xmlns:a16="http://schemas.microsoft.com/office/drawing/2014/main" id="{199AC112-BCDF-4C48-953E-38C791DA9863}"/>
              </a:ext>
            </a:extLst>
          </p:cNvPr>
          <p:cNvSpPr>
            <a:spLocks noGrp="1"/>
          </p:cNvSpPr>
          <p:nvPr>
            <p:ph idx="1"/>
          </p:nvPr>
        </p:nvSpPr>
        <p:spPr/>
        <p:txBody>
          <a:bodyPr/>
          <a:lstStyle/>
          <a:p>
            <a:r>
              <a:rPr lang="en-US" dirty="0" err="1">
                <a:latin typeface="Calibri" panose="020F0502020204030204" pitchFamily="34" charset="0"/>
                <a:ea typeface="Calibri" panose="020F0502020204030204" pitchFamily="34" charset="0"/>
                <a:cs typeface="Times New Roman" panose="02020603050405020304" pitchFamily="18" charset="0"/>
              </a:rPr>
              <a:t>Bij</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patienten</a:t>
            </a:r>
            <a:r>
              <a:rPr lang="en-US" dirty="0">
                <a:latin typeface="Calibri" panose="020F0502020204030204" pitchFamily="34" charset="0"/>
                <a:ea typeface="Calibri" panose="020F0502020204030204" pitchFamily="34" charset="0"/>
                <a:cs typeface="Times New Roman" panose="02020603050405020304" pitchFamily="18" charset="0"/>
              </a:rPr>
              <a:t> met </a:t>
            </a:r>
            <a:r>
              <a:rPr lang="en-US" dirty="0" err="1">
                <a:latin typeface="Calibri" panose="020F0502020204030204" pitchFamily="34" charset="0"/>
                <a:ea typeface="Calibri" panose="020F0502020204030204" pitchFamily="34" charset="0"/>
                <a:cs typeface="Times New Roman" panose="02020603050405020304" pitchFamily="18" charset="0"/>
              </a:rPr>
              <a:t>een</a:t>
            </a:r>
            <a:r>
              <a:rPr lang="en-US" dirty="0">
                <a:latin typeface="Calibri" panose="020F0502020204030204" pitchFamily="34" charset="0"/>
                <a:ea typeface="Calibri" panose="020F0502020204030204" pitchFamily="34" charset="0"/>
                <a:cs typeface="Times New Roman" panose="02020603050405020304" pitchFamily="18" charset="0"/>
              </a:rPr>
              <a:t> anti-PLA2R titer van</a:t>
            </a:r>
            <a:r>
              <a:rPr lang="en-US" sz="2000" dirty="0">
                <a:effectLst/>
                <a:latin typeface="Calibri" panose="020F0502020204030204" pitchFamily="34" charset="0"/>
                <a:ea typeface="Calibri" panose="020F0502020204030204" pitchFamily="34" charset="0"/>
                <a:cs typeface="Times New Roman" panose="02020603050405020304" pitchFamily="18" charset="0"/>
              </a:rPr>
              <a:t> &gt; 80 RU/ml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bij</a:t>
            </a:r>
            <a:r>
              <a:rPr lang="en-US" sz="2000" dirty="0">
                <a:effectLst/>
                <a:latin typeface="Calibri" panose="020F0502020204030204" pitchFamily="34" charset="0"/>
                <a:ea typeface="Calibri" panose="020F0502020204030204" pitchFamily="34" charset="0"/>
                <a:cs typeface="Times New Roman" panose="02020603050405020304" pitchFamily="18" charset="0"/>
              </a:rPr>
              <a:t> start van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therapie</a:t>
            </a:r>
            <a:r>
              <a:rPr lang="en-US" sz="2000" dirty="0">
                <a:effectLst/>
                <a:latin typeface="Calibri" panose="020F0502020204030204" pitchFamily="34" charset="0"/>
                <a:ea typeface="Calibri" panose="020F0502020204030204" pitchFamily="34" charset="0"/>
                <a:cs typeface="Times New Roman" panose="02020603050405020304" pitchFamily="18" charset="0"/>
              </a:rPr>
              <a:t>, is de absolute en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percentuele</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verandering</a:t>
            </a:r>
            <a:r>
              <a:rPr lang="en-US" sz="2000" dirty="0">
                <a:effectLst/>
                <a:latin typeface="Calibri" panose="020F0502020204030204" pitchFamily="34" charset="0"/>
                <a:ea typeface="Calibri" panose="020F0502020204030204" pitchFamily="34" charset="0"/>
                <a:cs typeface="Times New Roman" panose="02020603050405020304" pitchFamily="18" charset="0"/>
              </a:rPr>
              <a:t> van de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antistoffen</a:t>
            </a:r>
            <a:r>
              <a:rPr lang="en-US" dirty="0">
                <a:latin typeface="Calibri" panose="020F0502020204030204" pitchFamily="34" charset="0"/>
                <a:ea typeface="Calibri" panose="020F0502020204030204" pitchFamily="34" charset="0"/>
                <a:cs typeface="Times New Roman" panose="02020603050405020304" pitchFamily="18" charset="0"/>
              </a:rPr>
              <a:t> van start </a:t>
            </a:r>
            <a:r>
              <a:rPr lang="en-US" dirty="0" err="1">
                <a:latin typeface="Calibri" panose="020F0502020204030204" pitchFamily="34" charset="0"/>
                <a:ea typeface="Calibri" panose="020F0502020204030204" pitchFamily="34" charset="0"/>
                <a:cs typeface="Times New Roman" panose="02020603050405020304" pitchFamily="18" charset="0"/>
              </a:rPr>
              <a:t>therapie</a:t>
            </a:r>
            <a:r>
              <a:rPr lang="en-US" dirty="0">
                <a:latin typeface="Calibri" panose="020F0502020204030204" pitchFamily="34" charset="0"/>
                <a:ea typeface="Calibri" panose="020F0502020204030204" pitchFamily="34" charset="0"/>
                <a:cs typeface="Times New Roman" panose="02020603050405020304" pitchFamily="18" charset="0"/>
              </a:rPr>
              <a:t> tot 8 </a:t>
            </a:r>
            <a:r>
              <a:rPr lang="en-US" dirty="0" err="1">
                <a:latin typeface="Calibri" panose="020F0502020204030204" pitchFamily="34" charset="0"/>
                <a:ea typeface="Calibri" panose="020F0502020204030204" pitchFamily="34" charset="0"/>
                <a:cs typeface="Times New Roman" panose="02020603050405020304" pitchFamily="18" charset="0"/>
              </a:rPr>
              <a:t>weken</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nadien</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geen</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goede</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voorspeller</a:t>
            </a:r>
            <a:r>
              <a:rPr lang="en-US" dirty="0">
                <a:latin typeface="Calibri" panose="020F0502020204030204" pitchFamily="34" charset="0"/>
                <a:ea typeface="Calibri" panose="020F0502020204030204" pitchFamily="34" charset="0"/>
                <a:cs typeface="Times New Roman" panose="02020603050405020304" pitchFamily="18" charset="0"/>
              </a:rPr>
              <a:t> voor </a:t>
            </a:r>
            <a:r>
              <a:rPr lang="en-US" dirty="0" err="1">
                <a:latin typeface="Calibri" panose="020F0502020204030204" pitchFamily="34" charset="0"/>
                <a:ea typeface="Calibri" panose="020F0502020204030204" pitchFamily="34" charset="0"/>
                <a:cs typeface="Times New Roman" panose="02020603050405020304" pitchFamily="18" charset="0"/>
              </a:rPr>
              <a:t>duur</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therapie</a:t>
            </a:r>
            <a:r>
              <a:rPr lang="en-US" dirty="0">
                <a:latin typeface="Calibri" panose="020F0502020204030204" pitchFamily="34" charset="0"/>
                <a:ea typeface="Calibri" panose="020F0502020204030204" pitchFamily="34" charset="0"/>
                <a:cs typeface="Times New Roman" panose="02020603050405020304" pitchFamily="18" charset="0"/>
              </a:rPr>
              <a:t>.</a:t>
            </a:r>
          </a:p>
          <a:p>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effectLst/>
                <a:latin typeface="Calibri" panose="020F0502020204030204" pitchFamily="34" charset="0"/>
                <a:ea typeface="Calibri" panose="020F0502020204030204" pitchFamily="34" charset="0"/>
                <a:cs typeface="Times New Roman" panose="02020603050405020304" pitchFamily="18" charset="0"/>
              </a:rPr>
              <a:t>Alle </a:t>
            </a:r>
            <a:r>
              <a:rPr lang="en-US" dirty="0" err="1">
                <a:effectLst/>
                <a:latin typeface="Calibri" panose="020F0502020204030204" pitchFamily="34" charset="0"/>
                <a:ea typeface="Calibri" panose="020F0502020204030204" pitchFamily="34" charset="0"/>
                <a:cs typeface="Times New Roman" panose="02020603050405020304" pitchFamily="18" charset="0"/>
              </a:rPr>
              <a:t>patienten</a:t>
            </a:r>
            <a:r>
              <a:rPr lang="en-US" dirty="0">
                <a:effectLst/>
                <a:latin typeface="Calibri" panose="020F0502020204030204" pitchFamily="34" charset="0"/>
                <a:ea typeface="Calibri" panose="020F0502020204030204" pitchFamily="34" charset="0"/>
                <a:cs typeface="Times New Roman" panose="02020603050405020304" pitchFamily="18" charset="0"/>
              </a:rPr>
              <a:t> met </a:t>
            </a:r>
            <a:r>
              <a:rPr lang="en-US" dirty="0" err="1">
                <a:effectLst/>
                <a:latin typeface="Calibri" panose="020F0502020204030204" pitchFamily="34" charset="0"/>
                <a:ea typeface="Calibri" panose="020F0502020204030204" pitchFamily="34" charset="0"/>
                <a:cs typeface="Times New Roman" panose="02020603050405020304" pitchFamily="18" charset="0"/>
              </a:rPr>
              <a:t>een</a:t>
            </a:r>
            <a:r>
              <a:rPr lang="en-US" dirty="0">
                <a:effectLst/>
                <a:latin typeface="Calibri" panose="020F0502020204030204" pitchFamily="34" charset="0"/>
                <a:ea typeface="Calibri" panose="020F0502020204030204" pitchFamily="34" charset="0"/>
                <a:cs typeface="Times New Roman" panose="02020603050405020304" pitchFamily="18" charset="0"/>
              </a:rPr>
              <a:t> anti-PLA2R titer &gt; 20 RU/ml </a:t>
            </a:r>
            <a:r>
              <a:rPr lang="en-US" dirty="0" err="1">
                <a:effectLst/>
                <a:latin typeface="Calibri" panose="020F0502020204030204" pitchFamily="34" charset="0"/>
                <a:ea typeface="Calibri" panose="020F0502020204030204" pitchFamily="34" charset="0"/>
                <a:cs typeface="Times New Roman" panose="02020603050405020304" pitchFamily="18" charset="0"/>
              </a:rPr>
              <a:t>na</a:t>
            </a:r>
            <a:r>
              <a:rPr lang="en-US" dirty="0">
                <a:effectLst/>
                <a:latin typeface="Calibri" panose="020F0502020204030204" pitchFamily="34" charset="0"/>
                <a:ea typeface="Calibri" panose="020F0502020204030204" pitchFamily="34" charset="0"/>
                <a:cs typeface="Times New Roman" panose="02020603050405020304" pitchFamily="18" charset="0"/>
              </a:rPr>
              <a:t> 8 </a:t>
            </a:r>
            <a:r>
              <a:rPr lang="en-US" dirty="0" err="1">
                <a:effectLst/>
                <a:latin typeface="Calibri" panose="020F0502020204030204" pitchFamily="34" charset="0"/>
                <a:ea typeface="Calibri" panose="020F0502020204030204" pitchFamily="34" charset="0"/>
                <a:cs typeface="Times New Roman" panose="02020603050405020304" pitchFamily="18" charset="0"/>
              </a:rPr>
              <a:t>weken</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behandeling</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hadden</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aanvullende</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behandeling</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nodig</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na</a:t>
            </a:r>
            <a:r>
              <a:rPr lang="en-US" dirty="0">
                <a:effectLst/>
                <a:latin typeface="Calibri" panose="020F0502020204030204" pitchFamily="34" charset="0"/>
                <a:ea typeface="Calibri" panose="020F0502020204030204" pitchFamily="34" charset="0"/>
                <a:cs typeface="Times New Roman" panose="02020603050405020304" pitchFamily="18" charset="0"/>
              </a:rPr>
              <a:t> 6 </a:t>
            </a:r>
            <a:r>
              <a:rPr lang="en-US" dirty="0" err="1">
                <a:effectLst/>
                <a:latin typeface="Calibri" panose="020F0502020204030204" pitchFamily="34" charset="0"/>
                <a:ea typeface="Calibri" panose="020F0502020204030204" pitchFamily="34" charset="0"/>
                <a:cs typeface="Times New Roman" panose="02020603050405020304" pitchFamily="18" charset="0"/>
              </a:rPr>
              <a:t>maanden</a:t>
            </a:r>
            <a:r>
              <a:rPr lang="en-US" dirty="0">
                <a:effectLst/>
                <a:latin typeface="Calibri" panose="020F0502020204030204" pitchFamily="34" charset="0"/>
                <a:ea typeface="Calibri" panose="020F0502020204030204" pitchFamily="34" charset="0"/>
                <a:cs typeface="Times New Roman" panose="02020603050405020304" pitchFamily="18" charset="0"/>
              </a:rPr>
              <a:t> (n=4).</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Doel van </a:t>
            </a:r>
            <a:r>
              <a:rPr lang="en-US" dirty="0" err="1">
                <a:latin typeface="Calibri" panose="020F0502020204030204" pitchFamily="34" charset="0"/>
                <a:ea typeface="Calibri" panose="020F0502020204030204" pitchFamily="34" charset="0"/>
                <a:cs typeface="Times New Roman" panose="02020603050405020304" pitchFamily="18" charset="0"/>
              </a:rPr>
              <a:t>toekomstig</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onderzoek</a:t>
            </a:r>
            <a:r>
              <a:rPr lang="en-US" dirty="0">
                <a:latin typeface="Calibri" panose="020F0502020204030204" pitchFamily="34" charset="0"/>
                <a:ea typeface="Calibri" panose="020F0502020204030204" pitchFamily="34" charset="0"/>
                <a:cs typeface="Times New Roman" panose="02020603050405020304" pitchFamily="18" charset="0"/>
              </a:rPr>
              <a:t>: </a:t>
            </a:r>
          </a:p>
          <a:p>
            <a:pPr>
              <a:buFontTx/>
              <a:buChar char="-"/>
            </a:pPr>
            <a:r>
              <a:rPr lang="en-US" dirty="0" err="1">
                <a:effectLst/>
                <a:latin typeface="Calibri" panose="020F0502020204030204" pitchFamily="34" charset="0"/>
                <a:ea typeface="Calibri" panose="020F0502020204030204" pitchFamily="34" charset="0"/>
                <a:cs typeface="Times New Roman" panose="02020603050405020304" pitchFamily="18" charset="0"/>
              </a:rPr>
              <a:t>Antistof</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geleide</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therapie</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ook</a:t>
            </a:r>
            <a:r>
              <a:rPr lang="en-US" dirty="0">
                <a:effectLst/>
                <a:latin typeface="Calibri" panose="020F0502020204030204" pitchFamily="34" charset="0"/>
                <a:ea typeface="Calibri" panose="020F0502020204030204" pitchFamily="34" charset="0"/>
                <a:cs typeface="Times New Roman" panose="02020603050405020304" pitchFamily="18" charset="0"/>
              </a:rPr>
              <a:t> voor </a:t>
            </a:r>
            <a:r>
              <a:rPr lang="en-US" dirty="0" err="1">
                <a:effectLst/>
                <a:latin typeface="Calibri" panose="020F0502020204030204" pitchFamily="34" charset="0"/>
                <a:ea typeface="Calibri" panose="020F0502020204030204" pitchFamily="34" charset="0"/>
                <a:cs typeface="Times New Roman" panose="02020603050405020304" pitchFamily="18" charset="0"/>
              </a:rPr>
              <a:t>behandelingen</a:t>
            </a:r>
            <a:r>
              <a:rPr lang="en-US" dirty="0">
                <a:effectLst/>
                <a:latin typeface="Calibri" panose="020F0502020204030204" pitchFamily="34" charset="0"/>
                <a:ea typeface="Calibri" panose="020F0502020204030204" pitchFamily="34" charset="0"/>
                <a:cs typeface="Times New Roman" panose="02020603050405020304" pitchFamily="18" charset="0"/>
              </a:rPr>
              <a:t> met minder </a:t>
            </a:r>
            <a:r>
              <a:rPr lang="en-US" dirty="0" err="1">
                <a:effectLst/>
                <a:latin typeface="Calibri" panose="020F0502020204030204" pitchFamily="34" charset="0"/>
                <a:ea typeface="Calibri" panose="020F0502020204030204" pitchFamily="34" charset="0"/>
                <a:cs typeface="Times New Roman" panose="02020603050405020304" pitchFamily="18" charset="0"/>
              </a:rPr>
              <a:t>bijwerkingen</a:t>
            </a:r>
            <a:r>
              <a:rPr lang="en-US" dirty="0">
                <a:effectLst/>
                <a:latin typeface="Calibri" panose="020F0502020204030204" pitchFamily="34" charset="0"/>
                <a:ea typeface="Calibri" panose="020F0502020204030204" pitchFamily="34" charset="0"/>
                <a:cs typeface="Times New Roman" panose="02020603050405020304" pitchFamily="18" charset="0"/>
              </a:rPr>
              <a:t> (rituximab, tacrolimus)?</a:t>
            </a:r>
          </a:p>
          <a:p>
            <a:pPr>
              <a:buFontTx/>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Frequenter </a:t>
            </a:r>
            <a:r>
              <a:rPr lang="en-US" dirty="0" err="1">
                <a:effectLst/>
                <a:latin typeface="Calibri" panose="020F0502020204030204" pitchFamily="34" charset="0"/>
                <a:ea typeface="Calibri" panose="020F0502020204030204" pitchFamily="34" charset="0"/>
                <a:cs typeface="Times New Roman" panose="02020603050405020304" pitchFamily="18" charset="0"/>
              </a:rPr>
              <a:t>monitoren</a:t>
            </a:r>
            <a:r>
              <a:rPr lang="en-US" dirty="0">
                <a:effectLst/>
                <a:latin typeface="Calibri" panose="020F0502020204030204" pitchFamily="34" charset="0"/>
                <a:ea typeface="Calibri" panose="020F0502020204030204" pitchFamily="34" charset="0"/>
                <a:cs typeface="Times New Roman" panose="02020603050405020304" pitchFamily="18" charset="0"/>
              </a:rPr>
              <a:t> anti-PLA2R: </a:t>
            </a:r>
            <a:r>
              <a:rPr lang="en-US" dirty="0" err="1">
                <a:effectLst/>
                <a:latin typeface="Calibri" panose="020F0502020204030204" pitchFamily="34" charset="0"/>
                <a:ea typeface="Calibri" panose="020F0502020204030204" pitchFamily="34" charset="0"/>
                <a:cs typeface="Times New Roman" panose="02020603050405020304" pitchFamily="18" charset="0"/>
              </a:rPr>
              <a:t>eerder</a:t>
            </a:r>
            <a:r>
              <a:rPr lang="en-US" dirty="0">
                <a:effectLst/>
                <a:latin typeface="Calibri" panose="020F0502020204030204" pitchFamily="34" charset="0"/>
                <a:ea typeface="Calibri" panose="020F0502020204030204" pitchFamily="34" charset="0"/>
                <a:cs typeface="Times New Roman" panose="02020603050405020304" pitchFamily="18" charset="0"/>
              </a:rPr>
              <a:t> effect </a:t>
            </a:r>
            <a:r>
              <a:rPr lang="en-US" dirty="0" err="1">
                <a:effectLst/>
                <a:latin typeface="Calibri" panose="020F0502020204030204" pitchFamily="34" charset="0"/>
                <a:ea typeface="Calibri" panose="020F0502020204030204" pitchFamily="34" charset="0"/>
                <a:cs typeface="Times New Roman" panose="02020603050405020304" pitchFamily="18" charset="0"/>
              </a:rPr>
              <a:t>voorspellen</a:t>
            </a:r>
            <a:r>
              <a:rPr lang="en-US"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cs typeface="Times New Roman" panose="02020603050405020304" pitchFamily="18" charset="0"/>
            </a:endParaRPr>
          </a:p>
          <a:p>
            <a:endParaRPr lang="nl-NL" dirty="0"/>
          </a:p>
          <a:p>
            <a:endParaRPr lang="nl-NL" dirty="0"/>
          </a:p>
        </p:txBody>
      </p:sp>
      <p:sp>
        <p:nvSpPr>
          <p:cNvPr id="4" name="Tijdelijke aanduiding voor datum 3">
            <a:extLst>
              <a:ext uri="{FF2B5EF4-FFF2-40B4-BE49-F238E27FC236}">
                <a16:creationId xmlns:a16="http://schemas.microsoft.com/office/drawing/2014/main" id="{14C65377-7912-4D9D-940E-D131EE236B0E}"/>
              </a:ext>
            </a:extLst>
          </p:cNvPr>
          <p:cNvSpPr>
            <a:spLocks noGrp="1"/>
          </p:cNvSpPr>
          <p:nvPr>
            <p:ph type="dt" sz="half" idx="10"/>
          </p:nvPr>
        </p:nvSpPr>
        <p:spPr/>
        <p:txBody>
          <a:bodyPr/>
          <a:lstStyle/>
          <a:p>
            <a:r>
              <a:rPr lang="nl-NL"/>
              <a:t>03-06-2023</a:t>
            </a:r>
          </a:p>
        </p:txBody>
      </p:sp>
      <p:sp>
        <p:nvSpPr>
          <p:cNvPr id="5" name="Tijdelijke aanduiding voor voettekst 4">
            <a:extLst>
              <a:ext uri="{FF2B5EF4-FFF2-40B4-BE49-F238E27FC236}">
                <a16:creationId xmlns:a16="http://schemas.microsoft.com/office/drawing/2014/main" id="{CE96CFE2-262F-4317-88E1-98B702C086BE}"/>
              </a:ext>
            </a:extLst>
          </p:cNvPr>
          <p:cNvSpPr>
            <a:spLocks noGrp="1"/>
          </p:cNvSpPr>
          <p:nvPr>
            <p:ph type="ftr" sz="quarter" idx="11"/>
          </p:nvPr>
        </p:nvSpPr>
        <p:spPr/>
        <p:txBody>
          <a:bodyPr/>
          <a:lstStyle/>
          <a:p>
            <a:r>
              <a:rPr lang="nl-NL"/>
              <a:t>Nefrotisch Syndroom</a:t>
            </a:r>
          </a:p>
        </p:txBody>
      </p:sp>
      <p:sp>
        <p:nvSpPr>
          <p:cNvPr id="7" name="Rectangle 1">
            <a:extLst>
              <a:ext uri="{FF2B5EF4-FFF2-40B4-BE49-F238E27FC236}">
                <a16:creationId xmlns:a16="http://schemas.microsoft.com/office/drawing/2014/main" id="{2301A2D0-E7BA-4C8F-970D-F20EB10EB10F}"/>
              </a:ext>
            </a:extLst>
          </p:cNvPr>
          <p:cNvSpPr>
            <a:spLocks noChangeArrowheads="1"/>
          </p:cNvSpPr>
          <p:nvPr/>
        </p:nvSpPr>
        <p:spPr bwMode="auto">
          <a:xfrm>
            <a:off x="828219" y="4720837"/>
            <a:ext cx="480131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nl-NL"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nl-NL"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58645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025ECD-383C-4BC4-A32E-65715EC26B42}"/>
              </a:ext>
            </a:extLst>
          </p:cNvPr>
          <p:cNvSpPr>
            <a:spLocks noGrp="1"/>
          </p:cNvSpPr>
          <p:nvPr>
            <p:ph type="title"/>
          </p:nvPr>
        </p:nvSpPr>
        <p:spPr/>
        <p:txBody>
          <a:bodyPr/>
          <a:lstStyle/>
          <a:p>
            <a:r>
              <a:rPr lang="nl-NL" sz="2800" dirty="0" err="1"/>
              <a:t>Membraneuze</a:t>
            </a:r>
            <a:r>
              <a:rPr lang="nl-NL" sz="2800" dirty="0"/>
              <a:t> nefropathie: conclusies</a:t>
            </a:r>
          </a:p>
        </p:txBody>
      </p:sp>
      <p:sp>
        <p:nvSpPr>
          <p:cNvPr id="3" name="Tijdelijke aanduiding voor inhoud 2">
            <a:extLst>
              <a:ext uri="{FF2B5EF4-FFF2-40B4-BE49-F238E27FC236}">
                <a16:creationId xmlns:a16="http://schemas.microsoft.com/office/drawing/2014/main" id="{1290901B-333D-4B28-93C4-B59A310FA773}"/>
              </a:ext>
            </a:extLst>
          </p:cNvPr>
          <p:cNvSpPr>
            <a:spLocks noGrp="1"/>
          </p:cNvSpPr>
          <p:nvPr>
            <p:ph idx="1"/>
          </p:nvPr>
        </p:nvSpPr>
        <p:spPr>
          <a:xfrm>
            <a:off x="467544" y="1537984"/>
            <a:ext cx="8100000" cy="4125365"/>
          </a:xfrm>
        </p:spPr>
        <p:txBody>
          <a:bodyPr/>
          <a:lstStyle/>
          <a:p>
            <a:pPr marL="0" indent="0">
              <a:buNone/>
            </a:pPr>
            <a:endParaRPr lang="nl-NL" dirty="0"/>
          </a:p>
          <a:p>
            <a:r>
              <a:rPr lang="nl-NL" dirty="0"/>
              <a:t>In geval van positieve anti-PLA2R antistoffen kan een </a:t>
            </a:r>
            <a:r>
              <a:rPr lang="nl-NL" dirty="0" err="1"/>
              <a:t>nierbiopt</a:t>
            </a:r>
            <a:r>
              <a:rPr lang="nl-NL" dirty="0"/>
              <a:t> vaak achterwege worden gelaten</a:t>
            </a:r>
          </a:p>
          <a:p>
            <a:pPr marL="0" indent="0">
              <a:buNone/>
            </a:pPr>
            <a:endParaRPr lang="nl-NL" dirty="0"/>
          </a:p>
          <a:p>
            <a:r>
              <a:rPr lang="nl-NL" dirty="0"/>
              <a:t>Antistof geleide therapie met cyclofosfamide is veilig en effectief</a:t>
            </a:r>
          </a:p>
          <a:p>
            <a:pPr marL="0" indent="0">
              <a:buNone/>
            </a:pPr>
            <a:endParaRPr lang="nl-NL" dirty="0"/>
          </a:p>
          <a:p>
            <a:r>
              <a:rPr lang="nl-NL" dirty="0"/>
              <a:t>De hoogte van de antistoftiter bij aanvang van therapie moet worden meegenomen in de keuze/intensiteit van therapie</a:t>
            </a:r>
          </a:p>
          <a:p>
            <a:pPr marL="0" indent="0">
              <a:buNone/>
            </a:pPr>
            <a:endParaRPr lang="nl-NL" dirty="0"/>
          </a:p>
          <a:p>
            <a:r>
              <a:rPr lang="nl-NL" dirty="0"/>
              <a:t>Onderzocht moet worden of dezelfde strategie ook kan worden gebruikt bij een behandeling met minder bijwerkingen (</a:t>
            </a:r>
            <a:r>
              <a:rPr lang="nl-NL" dirty="0" err="1"/>
              <a:t>rituximab</a:t>
            </a:r>
            <a:r>
              <a:rPr lang="nl-NL" dirty="0"/>
              <a:t>, </a:t>
            </a:r>
            <a:r>
              <a:rPr lang="nl-NL" dirty="0" err="1"/>
              <a:t>tacrolimus</a:t>
            </a:r>
            <a:r>
              <a:rPr lang="nl-NL" dirty="0"/>
              <a:t>)</a:t>
            </a:r>
          </a:p>
          <a:p>
            <a:pPr marL="0" indent="0">
              <a:buNone/>
            </a:pPr>
            <a:endParaRPr lang="nl-NL" dirty="0"/>
          </a:p>
          <a:p>
            <a:r>
              <a:rPr lang="nl-NL" dirty="0"/>
              <a:t>Toekomstig onderzoek: effect therapie in vroege fase bij sturen/evalueren aan de hand van anti-PLA2R antistoffen?</a:t>
            </a:r>
          </a:p>
        </p:txBody>
      </p:sp>
      <p:sp>
        <p:nvSpPr>
          <p:cNvPr id="4" name="Tijdelijke aanduiding voor datum 3">
            <a:extLst>
              <a:ext uri="{FF2B5EF4-FFF2-40B4-BE49-F238E27FC236}">
                <a16:creationId xmlns:a16="http://schemas.microsoft.com/office/drawing/2014/main" id="{DF6FF6B7-1FAA-4A64-A2F4-7DBEEE13822E}"/>
              </a:ext>
            </a:extLst>
          </p:cNvPr>
          <p:cNvSpPr>
            <a:spLocks noGrp="1"/>
          </p:cNvSpPr>
          <p:nvPr>
            <p:ph type="dt" sz="half" idx="10"/>
          </p:nvPr>
        </p:nvSpPr>
        <p:spPr/>
        <p:txBody>
          <a:bodyPr/>
          <a:lstStyle/>
          <a:p>
            <a:r>
              <a:rPr lang="nl-NL"/>
              <a:t>03-06-2023</a:t>
            </a:r>
          </a:p>
        </p:txBody>
      </p:sp>
      <p:sp>
        <p:nvSpPr>
          <p:cNvPr id="5" name="Tijdelijke aanduiding voor voettekst 4">
            <a:extLst>
              <a:ext uri="{FF2B5EF4-FFF2-40B4-BE49-F238E27FC236}">
                <a16:creationId xmlns:a16="http://schemas.microsoft.com/office/drawing/2014/main" id="{D225D56C-5DD8-42BA-8B71-5C815022D3D4}"/>
              </a:ext>
            </a:extLst>
          </p:cNvPr>
          <p:cNvSpPr>
            <a:spLocks noGrp="1"/>
          </p:cNvSpPr>
          <p:nvPr>
            <p:ph type="ftr" sz="quarter" idx="11"/>
          </p:nvPr>
        </p:nvSpPr>
        <p:spPr/>
        <p:txBody>
          <a:bodyPr/>
          <a:lstStyle/>
          <a:p>
            <a:r>
              <a:rPr lang="nl-NL"/>
              <a:t>Nefrotisch Syndroom</a:t>
            </a:r>
          </a:p>
        </p:txBody>
      </p:sp>
    </p:spTree>
    <p:extLst>
      <p:ext uri="{BB962C8B-B14F-4D97-AF65-F5344CB8AC3E}">
        <p14:creationId xmlns:p14="http://schemas.microsoft.com/office/powerpoint/2010/main" val="32689302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0F8ADEF-429A-4295-AA63-5D89A999CFEE}"/>
              </a:ext>
            </a:extLst>
          </p:cNvPr>
          <p:cNvSpPr>
            <a:spLocks noGrp="1"/>
          </p:cNvSpPr>
          <p:nvPr>
            <p:ph type="title"/>
          </p:nvPr>
        </p:nvSpPr>
        <p:spPr>
          <a:xfrm>
            <a:off x="522000" y="3471664"/>
            <a:ext cx="8100000" cy="533400"/>
          </a:xfrm>
        </p:spPr>
        <p:txBody>
          <a:bodyPr/>
          <a:lstStyle/>
          <a:p>
            <a:pPr algn="ctr"/>
            <a:r>
              <a:rPr lang="nl-NL" dirty="0" err="1"/>
              <a:t>Minimal</a:t>
            </a:r>
            <a:r>
              <a:rPr lang="nl-NL" dirty="0"/>
              <a:t> change </a:t>
            </a:r>
            <a:r>
              <a:rPr lang="nl-NL" dirty="0" err="1"/>
              <a:t>disease</a:t>
            </a:r>
            <a:r>
              <a:rPr lang="nl-NL" dirty="0"/>
              <a:t> en </a:t>
            </a:r>
            <a:br>
              <a:rPr lang="nl-NL" dirty="0"/>
            </a:br>
            <a:r>
              <a:rPr lang="nl-NL" dirty="0"/>
              <a:t>Focale segmentale </a:t>
            </a:r>
            <a:r>
              <a:rPr lang="nl-NL" dirty="0" err="1"/>
              <a:t>glomerulosclerose</a:t>
            </a:r>
            <a:br>
              <a:rPr lang="nl-NL" dirty="0"/>
            </a:br>
            <a:br>
              <a:rPr lang="nl-NL" dirty="0"/>
            </a:br>
            <a:r>
              <a:rPr lang="nl-NL" i="1" dirty="0"/>
              <a:t>Idiopathisch nefrotisch syndroom</a:t>
            </a:r>
            <a:br>
              <a:rPr lang="nl-NL" dirty="0"/>
            </a:br>
            <a:br>
              <a:rPr lang="nl-NL" dirty="0"/>
            </a:br>
            <a:endParaRPr lang="nl-NL" dirty="0"/>
          </a:p>
        </p:txBody>
      </p:sp>
      <p:sp>
        <p:nvSpPr>
          <p:cNvPr id="4" name="Tijdelijke aanduiding voor datum 3">
            <a:extLst>
              <a:ext uri="{FF2B5EF4-FFF2-40B4-BE49-F238E27FC236}">
                <a16:creationId xmlns:a16="http://schemas.microsoft.com/office/drawing/2014/main" id="{84AF85BC-67B3-45DB-8722-6C32AA04E030}"/>
              </a:ext>
            </a:extLst>
          </p:cNvPr>
          <p:cNvSpPr>
            <a:spLocks noGrp="1"/>
          </p:cNvSpPr>
          <p:nvPr>
            <p:ph type="dt" sz="half" idx="10"/>
          </p:nvPr>
        </p:nvSpPr>
        <p:spPr/>
        <p:txBody>
          <a:bodyPr/>
          <a:lstStyle/>
          <a:p>
            <a:r>
              <a:rPr lang="nl-NL"/>
              <a:t>03-06-2023</a:t>
            </a:r>
          </a:p>
        </p:txBody>
      </p:sp>
      <p:sp>
        <p:nvSpPr>
          <p:cNvPr id="5" name="Tijdelijke aanduiding voor voettekst 4">
            <a:extLst>
              <a:ext uri="{FF2B5EF4-FFF2-40B4-BE49-F238E27FC236}">
                <a16:creationId xmlns:a16="http://schemas.microsoft.com/office/drawing/2014/main" id="{F36A8E58-34BC-434E-ACB7-C7A3D94027ED}"/>
              </a:ext>
            </a:extLst>
          </p:cNvPr>
          <p:cNvSpPr>
            <a:spLocks noGrp="1"/>
          </p:cNvSpPr>
          <p:nvPr>
            <p:ph type="ftr" sz="quarter" idx="11"/>
          </p:nvPr>
        </p:nvSpPr>
        <p:spPr/>
        <p:txBody>
          <a:bodyPr/>
          <a:lstStyle/>
          <a:p>
            <a:r>
              <a:rPr lang="nl-NL"/>
              <a:t>Nefrotisch Syndroom</a:t>
            </a:r>
          </a:p>
        </p:txBody>
      </p:sp>
    </p:spTree>
    <p:extLst>
      <p:ext uri="{BB962C8B-B14F-4D97-AF65-F5344CB8AC3E}">
        <p14:creationId xmlns:p14="http://schemas.microsoft.com/office/powerpoint/2010/main" val="42502252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el 14"/>
          <p:cNvSpPr>
            <a:spLocks noGrp="1"/>
          </p:cNvSpPr>
          <p:nvPr>
            <p:ph type="title"/>
          </p:nvPr>
        </p:nvSpPr>
        <p:spPr>
          <a:xfrm>
            <a:off x="1499178" y="1268760"/>
            <a:ext cx="6075000" cy="400050"/>
          </a:xfrm>
        </p:spPr>
        <p:txBody>
          <a:bodyPr>
            <a:normAutofit fontScale="90000"/>
          </a:bodyPr>
          <a:lstStyle/>
          <a:p>
            <a:pPr algn="ctr"/>
            <a:br>
              <a:rPr lang="nl-NL" b="1" dirty="0"/>
            </a:br>
            <a:r>
              <a:rPr lang="nl-NL" b="1" dirty="0"/>
              <a:t>MCD en FSGS in een </a:t>
            </a:r>
            <a:r>
              <a:rPr lang="nl-NL" b="1" dirty="0" err="1"/>
              <a:t>nierbiopsie</a:t>
            </a:r>
            <a:r>
              <a:rPr lang="nl-NL" b="1" dirty="0"/>
              <a:t> (</a:t>
            </a:r>
            <a:r>
              <a:rPr lang="nl-NL" b="1" dirty="0" err="1"/>
              <a:t>nierfilters</a:t>
            </a:r>
            <a:r>
              <a:rPr lang="nl-NL" b="1" dirty="0"/>
              <a:t>)</a:t>
            </a:r>
          </a:p>
        </p:txBody>
      </p:sp>
      <p:pic>
        <p:nvPicPr>
          <p:cNvPr id="6" name="Tijdelijke aanduiding voor inhoud 5" descr="ACKD FSGS Stokes and D'Agati.jpg"/>
          <p:cNvPicPr>
            <a:picLocks noGrp="1" noChangeAspect="1"/>
          </p:cNvPicPr>
          <p:nvPr>
            <p:ph idx="1"/>
          </p:nvPr>
        </p:nvPicPr>
        <p:blipFill>
          <a:blip r:embed="rId3" cstate="print"/>
          <a:stretch>
            <a:fillRect/>
          </a:stretch>
        </p:blipFill>
        <p:spPr>
          <a:xfrm>
            <a:off x="4734018" y="2455467"/>
            <a:ext cx="2646294" cy="2160240"/>
          </a:xfrm>
        </p:spPr>
      </p:pic>
      <p:pic>
        <p:nvPicPr>
          <p:cNvPr id="7" name="Afbeelding 6" descr="13-27454-3.jpg"/>
          <p:cNvPicPr>
            <a:picLocks noChangeAspect="1"/>
          </p:cNvPicPr>
          <p:nvPr/>
        </p:nvPicPr>
        <p:blipFill>
          <a:blip r:embed="rId4" cstate="print"/>
          <a:stretch>
            <a:fillRect/>
          </a:stretch>
        </p:blipFill>
        <p:spPr>
          <a:xfrm>
            <a:off x="1763688" y="2455467"/>
            <a:ext cx="2592288" cy="2160240"/>
          </a:xfrm>
          <a:prstGeom prst="rect">
            <a:avLst/>
          </a:prstGeom>
        </p:spPr>
      </p:pic>
      <p:grpSp>
        <p:nvGrpSpPr>
          <p:cNvPr id="19" name="Groep 18"/>
          <p:cNvGrpSpPr/>
          <p:nvPr/>
        </p:nvGrpSpPr>
        <p:grpSpPr>
          <a:xfrm>
            <a:off x="1925706" y="4885734"/>
            <a:ext cx="5641564" cy="1200331"/>
            <a:chOff x="470449" y="4293096"/>
            <a:chExt cx="5115892" cy="1600442"/>
          </a:xfrm>
        </p:grpSpPr>
        <p:sp>
          <p:nvSpPr>
            <p:cNvPr id="10" name="Tekstvak 9"/>
            <p:cNvSpPr txBox="1"/>
            <p:nvPr/>
          </p:nvSpPr>
          <p:spPr>
            <a:xfrm>
              <a:off x="470449" y="4293096"/>
              <a:ext cx="2520280" cy="1231107"/>
            </a:xfrm>
            <a:prstGeom prst="rect">
              <a:avLst/>
            </a:prstGeom>
            <a:noFill/>
          </p:spPr>
          <p:txBody>
            <a:bodyPr wrap="square" rtlCol="0">
              <a:spAutoFit/>
            </a:bodyPr>
            <a:lstStyle/>
            <a:p>
              <a:pPr>
                <a:defRPr/>
              </a:pPr>
              <a:r>
                <a:rPr lang="nl-NL" b="1" dirty="0">
                  <a:solidFill>
                    <a:srgbClr val="000000"/>
                  </a:solidFill>
                  <a:latin typeface="Calibri"/>
                </a:rPr>
                <a:t>Minimal </a:t>
              </a:r>
              <a:r>
                <a:rPr lang="nl-NL" b="1" dirty="0" err="1">
                  <a:solidFill>
                    <a:srgbClr val="000000"/>
                  </a:solidFill>
                  <a:latin typeface="Calibri"/>
                </a:rPr>
                <a:t>change</a:t>
              </a:r>
              <a:r>
                <a:rPr lang="nl-NL" b="1" dirty="0">
                  <a:solidFill>
                    <a:srgbClr val="000000"/>
                  </a:solidFill>
                  <a:latin typeface="Calibri"/>
                </a:rPr>
                <a:t> </a:t>
              </a:r>
              <a:r>
                <a:rPr lang="nl-NL" b="1" dirty="0" err="1">
                  <a:solidFill>
                    <a:srgbClr val="000000"/>
                  </a:solidFill>
                  <a:latin typeface="Calibri"/>
                </a:rPr>
                <a:t>disease</a:t>
              </a:r>
              <a:r>
                <a:rPr lang="nl-NL" b="1" dirty="0">
                  <a:solidFill>
                    <a:srgbClr val="000000"/>
                  </a:solidFill>
                  <a:latin typeface="Calibri"/>
                </a:rPr>
                <a:t> </a:t>
              </a:r>
            </a:p>
            <a:p>
              <a:pPr>
                <a:defRPr/>
              </a:pPr>
              <a:r>
                <a:rPr lang="nl-NL" b="1" dirty="0">
                  <a:solidFill>
                    <a:srgbClr val="000000"/>
                  </a:solidFill>
                  <a:latin typeface="Calibri"/>
                </a:rPr>
                <a:t>(MCD) -&gt; subtiele veranderingen!</a:t>
              </a:r>
            </a:p>
          </p:txBody>
        </p:sp>
        <p:sp>
          <p:nvSpPr>
            <p:cNvPr id="12" name="Tekstvak 11"/>
            <p:cNvSpPr txBox="1"/>
            <p:nvPr/>
          </p:nvSpPr>
          <p:spPr>
            <a:xfrm>
              <a:off x="3017088" y="4293099"/>
              <a:ext cx="2569253" cy="1600439"/>
            </a:xfrm>
            <a:prstGeom prst="rect">
              <a:avLst/>
            </a:prstGeom>
            <a:noFill/>
          </p:spPr>
          <p:txBody>
            <a:bodyPr wrap="square" rtlCol="0">
              <a:spAutoFit/>
            </a:bodyPr>
            <a:lstStyle/>
            <a:p>
              <a:pPr>
                <a:defRPr/>
              </a:pPr>
              <a:r>
                <a:rPr lang="nl-NL" b="1" dirty="0" err="1">
                  <a:solidFill>
                    <a:srgbClr val="000000"/>
                  </a:solidFill>
                  <a:latin typeface="Calibri"/>
                </a:rPr>
                <a:t>Focale</a:t>
              </a:r>
              <a:r>
                <a:rPr lang="nl-NL" b="1" dirty="0">
                  <a:solidFill>
                    <a:srgbClr val="000000"/>
                  </a:solidFill>
                  <a:latin typeface="Calibri"/>
                </a:rPr>
                <a:t> segmentale </a:t>
              </a:r>
              <a:r>
                <a:rPr lang="nl-NL" b="1" dirty="0" err="1">
                  <a:solidFill>
                    <a:srgbClr val="000000"/>
                  </a:solidFill>
                  <a:latin typeface="Calibri"/>
                </a:rPr>
                <a:t>glomerulosclerose</a:t>
              </a:r>
              <a:r>
                <a:rPr lang="nl-NL" b="1" dirty="0">
                  <a:solidFill>
                    <a:srgbClr val="000000"/>
                  </a:solidFill>
                  <a:latin typeface="Calibri"/>
                </a:rPr>
                <a:t>  </a:t>
              </a:r>
            </a:p>
            <a:p>
              <a:pPr>
                <a:defRPr/>
              </a:pPr>
              <a:r>
                <a:rPr lang="nl-NL" b="1" dirty="0">
                  <a:solidFill>
                    <a:srgbClr val="000000"/>
                  </a:solidFill>
                  <a:latin typeface="Calibri"/>
                </a:rPr>
                <a:t>(FSGS) -&gt; zichtbare schade/littekens!</a:t>
              </a:r>
            </a:p>
          </p:txBody>
        </p:sp>
      </p:grpSp>
    </p:spTree>
    <p:extLst>
      <p:ext uri="{BB962C8B-B14F-4D97-AF65-F5344CB8AC3E}">
        <p14:creationId xmlns:p14="http://schemas.microsoft.com/office/powerpoint/2010/main" val="334631765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11560" y="1353339"/>
            <a:ext cx="7726625" cy="400050"/>
          </a:xfrm>
        </p:spPr>
        <p:txBody>
          <a:bodyPr>
            <a:normAutofit fontScale="90000"/>
          </a:bodyPr>
          <a:lstStyle/>
          <a:p>
            <a:pPr algn="ctr"/>
            <a:r>
              <a:rPr lang="nl-NL" b="1" dirty="0" err="1"/>
              <a:t>Electronenmicroscopie</a:t>
            </a:r>
            <a:r>
              <a:rPr lang="nl-NL" b="1" dirty="0"/>
              <a:t> van </a:t>
            </a:r>
            <a:r>
              <a:rPr lang="nl-NL" b="1" dirty="0" err="1"/>
              <a:t>nierfilters</a:t>
            </a:r>
            <a:r>
              <a:rPr lang="nl-NL" b="1" dirty="0"/>
              <a:t>:</a:t>
            </a:r>
            <a:br>
              <a:rPr lang="nl-NL" b="1" dirty="0"/>
            </a:br>
            <a:r>
              <a:rPr lang="nl-NL" b="1" dirty="0"/>
              <a:t>schade aan </a:t>
            </a:r>
            <a:r>
              <a:rPr lang="nl-NL" b="1" dirty="0" err="1"/>
              <a:t>podocyten</a:t>
            </a:r>
            <a:r>
              <a:rPr lang="nl-NL" b="1" dirty="0"/>
              <a:t> (</a:t>
            </a:r>
            <a:r>
              <a:rPr lang="nl-NL" b="1" dirty="0" err="1"/>
              <a:t>podocytopathie</a:t>
            </a:r>
            <a:r>
              <a:rPr lang="nl-NL" b="1" dirty="0"/>
              <a:t>)</a:t>
            </a:r>
            <a:br>
              <a:rPr lang="nl-NL" b="1" dirty="0"/>
            </a:br>
            <a:endParaRPr lang="nl-NL" b="1" dirty="0"/>
          </a:p>
        </p:txBody>
      </p:sp>
      <p:pic>
        <p:nvPicPr>
          <p:cNvPr id="4" name="Tijdelijke aanduiding voor inhoud 3" descr="13-27454-e1.JPG"/>
          <p:cNvPicPr>
            <a:picLocks noGrp="1" noChangeAspect="1"/>
          </p:cNvPicPr>
          <p:nvPr>
            <p:ph sz="half" idx="1"/>
          </p:nvPr>
        </p:nvPicPr>
        <p:blipFill>
          <a:blip r:embed="rId3" cstate="print"/>
          <a:stretch>
            <a:fillRect/>
          </a:stretch>
        </p:blipFill>
        <p:spPr>
          <a:xfrm>
            <a:off x="4593714" y="2542618"/>
            <a:ext cx="3028950" cy="2834934"/>
          </a:xfrm>
        </p:spPr>
      </p:pic>
      <p:pic>
        <p:nvPicPr>
          <p:cNvPr id="24578" name="Picture 2" descr="http://www.cmej.org.za/index.php/cmej/article/viewFile/2353/2191/12518"/>
          <p:cNvPicPr>
            <a:picLocks noChangeAspect="1" noChangeArrowheads="1"/>
          </p:cNvPicPr>
          <p:nvPr/>
        </p:nvPicPr>
        <p:blipFill>
          <a:blip r:embed="rId4" cstate="print"/>
          <a:srcRect/>
          <a:stretch>
            <a:fillRect/>
          </a:stretch>
        </p:blipFill>
        <p:spPr bwMode="auto">
          <a:xfrm>
            <a:off x="1264809" y="2542618"/>
            <a:ext cx="3050958" cy="2834934"/>
          </a:xfrm>
          <a:prstGeom prst="rect">
            <a:avLst/>
          </a:prstGeom>
          <a:noFill/>
        </p:spPr>
      </p:pic>
      <p:sp>
        <p:nvSpPr>
          <p:cNvPr id="7" name="Tekstvak 6"/>
          <p:cNvSpPr txBox="1"/>
          <p:nvPr/>
        </p:nvSpPr>
        <p:spPr>
          <a:xfrm>
            <a:off x="1385646" y="2164576"/>
            <a:ext cx="3078342" cy="276979"/>
          </a:xfrm>
          <a:prstGeom prst="rect">
            <a:avLst/>
          </a:prstGeom>
          <a:noFill/>
        </p:spPr>
        <p:txBody>
          <a:bodyPr wrap="square" lIns="68561" tIns="34280" rIns="68561" bIns="34280" rtlCol="0">
            <a:spAutoFit/>
          </a:bodyPr>
          <a:lstStyle/>
          <a:p>
            <a:pPr algn="ctr">
              <a:defRPr/>
            </a:pPr>
            <a:r>
              <a:rPr lang="nl-NL" sz="1350" b="1" dirty="0">
                <a:solidFill>
                  <a:srgbClr val="000000"/>
                </a:solidFill>
                <a:latin typeface="Calibri"/>
              </a:rPr>
              <a:t>Normaal</a:t>
            </a:r>
          </a:p>
        </p:txBody>
      </p:sp>
      <p:sp>
        <p:nvSpPr>
          <p:cNvPr id="8" name="Tekstvak 7"/>
          <p:cNvSpPr txBox="1"/>
          <p:nvPr/>
        </p:nvSpPr>
        <p:spPr>
          <a:xfrm>
            <a:off x="4463988" y="2164576"/>
            <a:ext cx="3024336" cy="276979"/>
          </a:xfrm>
          <a:prstGeom prst="rect">
            <a:avLst/>
          </a:prstGeom>
          <a:noFill/>
        </p:spPr>
        <p:txBody>
          <a:bodyPr wrap="square" lIns="68561" tIns="34280" rIns="68561" bIns="34280" rtlCol="0">
            <a:spAutoFit/>
          </a:bodyPr>
          <a:lstStyle/>
          <a:p>
            <a:pPr algn="ctr">
              <a:defRPr/>
            </a:pPr>
            <a:r>
              <a:rPr lang="nl-NL" sz="1350" b="1" dirty="0">
                <a:solidFill>
                  <a:srgbClr val="000000"/>
                </a:solidFill>
                <a:latin typeface="Calibri"/>
              </a:rPr>
              <a:t>MCD en FSGS</a:t>
            </a:r>
          </a:p>
        </p:txBody>
      </p:sp>
    </p:spTree>
    <p:extLst>
      <p:ext uri="{BB962C8B-B14F-4D97-AF65-F5344CB8AC3E}">
        <p14:creationId xmlns:p14="http://schemas.microsoft.com/office/powerpoint/2010/main" val="8290543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5580112" y="2722457"/>
            <a:ext cx="3540124" cy="1143000"/>
          </a:xfrm>
          <a:prstGeom prst="rect">
            <a:avLst/>
          </a:prstGeom>
        </p:spPr>
        <p:txBody>
          <a:bodyPr/>
          <a:lstStyle>
            <a:lvl1pPr algn="l" defTabSz="914400" rtl="0" eaLnBrk="1" latinLnBrk="0" hangingPunct="1">
              <a:lnSpc>
                <a:spcPts val="4200"/>
              </a:lnSpc>
              <a:spcBef>
                <a:spcPct val="0"/>
              </a:spcBef>
              <a:buNone/>
              <a:defRPr sz="4000" b="1" kern="1200">
                <a:solidFill>
                  <a:schemeClr val="tx2"/>
                </a:solidFill>
                <a:latin typeface="+mj-lt"/>
                <a:ea typeface="+mj-ea"/>
                <a:cs typeface="+mj-cs"/>
              </a:defRPr>
            </a:lvl1pPr>
          </a:lstStyle>
          <a:p>
            <a:pPr algn="ctr"/>
            <a:r>
              <a:rPr lang="nl-NL" sz="2400" dirty="0"/>
              <a:t>Fase 2.</a:t>
            </a:r>
          </a:p>
          <a:p>
            <a:pPr algn="ctr"/>
            <a:r>
              <a:rPr lang="nl-NL" sz="2400" dirty="0"/>
              <a:t>Ontstaan van FSGS</a:t>
            </a:r>
          </a:p>
          <a:p>
            <a:pPr algn="ctr"/>
            <a:endParaRPr lang="nl-NL" sz="2400" dirty="0"/>
          </a:p>
        </p:txBody>
      </p:sp>
      <p:pic>
        <p:nvPicPr>
          <p:cNvPr id="10" name="Picture 3"/>
          <p:cNvPicPr>
            <a:picLocks noChangeAspect="1" noChangeArrowheads="1"/>
          </p:cNvPicPr>
          <p:nvPr/>
        </p:nvPicPr>
        <p:blipFill>
          <a:blip r:embed="rId3" cstate="print"/>
          <a:srcRect/>
          <a:stretch>
            <a:fillRect/>
          </a:stretch>
        </p:blipFill>
        <p:spPr bwMode="auto">
          <a:xfrm>
            <a:off x="467544" y="952556"/>
            <a:ext cx="5320339" cy="5320898"/>
          </a:xfrm>
          <a:prstGeom prst="rect">
            <a:avLst/>
          </a:prstGeom>
          <a:noFill/>
          <a:ln w="9525">
            <a:noFill/>
            <a:round/>
            <a:headEnd/>
            <a:tailEnd/>
          </a:ln>
          <a:effectLst/>
        </p:spPr>
      </p:pic>
      <p:sp>
        <p:nvSpPr>
          <p:cNvPr id="6" name="Text Box 4"/>
          <p:cNvSpPr txBox="1">
            <a:spLocks noChangeArrowheads="1"/>
          </p:cNvSpPr>
          <p:nvPr/>
        </p:nvSpPr>
        <p:spPr bwMode="auto">
          <a:xfrm>
            <a:off x="467544" y="6393210"/>
            <a:ext cx="3918240" cy="231864"/>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400" dirty="0" err="1">
                <a:solidFill>
                  <a:srgbClr val="000000"/>
                </a:solidFill>
                <a:latin typeface="+mj-lt"/>
                <a:ea typeface="msgothic" charset="0"/>
                <a:cs typeface="msgothic" charset="0"/>
              </a:rPr>
              <a:t>Wharram</a:t>
            </a:r>
            <a:r>
              <a:rPr lang="en-GB" sz="1400" dirty="0">
                <a:solidFill>
                  <a:srgbClr val="000000"/>
                </a:solidFill>
                <a:latin typeface="+mj-lt"/>
                <a:ea typeface="msgothic" charset="0"/>
                <a:cs typeface="msgothic" charset="0"/>
              </a:rPr>
              <a:t> et al. JASN 2005</a:t>
            </a:r>
          </a:p>
        </p:txBody>
      </p:sp>
      <p:sp>
        <p:nvSpPr>
          <p:cNvPr id="8" name="Titel 1">
            <a:extLst>
              <a:ext uri="{FF2B5EF4-FFF2-40B4-BE49-F238E27FC236}">
                <a16:creationId xmlns:a16="http://schemas.microsoft.com/office/drawing/2014/main" id="{E9FF8EB8-78B2-43E7-AD1B-231AE7952AD9}"/>
              </a:ext>
            </a:extLst>
          </p:cNvPr>
          <p:cNvSpPr txBox="1">
            <a:spLocks/>
          </p:cNvSpPr>
          <p:nvPr/>
        </p:nvSpPr>
        <p:spPr>
          <a:xfrm>
            <a:off x="5580112" y="4497955"/>
            <a:ext cx="3540124" cy="1143000"/>
          </a:xfrm>
          <a:prstGeom prst="rect">
            <a:avLst/>
          </a:prstGeom>
        </p:spPr>
        <p:txBody>
          <a:bodyPr/>
          <a:lstStyle>
            <a:lvl1pPr algn="l" defTabSz="914400" rtl="0" eaLnBrk="1" latinLnBrk="0" hangingPunct="1">
              <a:lnSpc>
                <a:spcPts val="4200"/>
              </a:lnSpc>
              <a:spcBef>
                <a:spcPct val="0"/>
              </a:spcBef>
              <a:buNone/>
              <a:defRPr sz="4000" b="1" kern="1200">
                <a:solidFill>
                  <a:schemeClr val="tx2"/>
                </a:solidFill>
                <a:latin typeface="+mj-lt"/>
                <a:ea typeface="+mj-ea"/>
                <a:cs typeface="+mj-cs"/>
              </a:defRPr>
            </a:lvl1pPr>
          </a:lstStyle>
          <a:p>
            <a:pPr algn="ctr"/>
            <a:r>
              <a:rPr lang="nl-NL" sz="2400" dirty="0"/>
              <a:t>Fase 3.</a:t>
            </a:r>
          </a:p>
          <a:p>
            <a:pPr algn="ctr"/>
            <a:r>
              <a:rPr lang="nl-NL" sz="2400" dirty="0"/>
              <a:t>Point of no return:</a:t>
            </a:r>
          </a:p>
          <a:p>
            <a:pPr algn="ctr"/>
            <a:r>
              <a:rPr lang="nl-NL" sz="2400" dirty="0" err="1"/>
              <a:t>glomerulosclerose</a:t>
            </a:r>
            <a:endParaRPr lang="nl-NL" sz="2400" dirty="0"/>
          </a:p>
          <a:p>
            <a:pPr algn="ctr"/>
            <a:endParaRPr lang="nl-NL" sz="2400" dirty="0"/>
          </a:p>
        </p:txBody>
      </p:sp>
      <p:sp>
        <p:nvSpPr>
          <p:cNvPr id="11" name="Titel 1">
            <a:extLst>
              <a:ext uri="{FF2B5EF4-FFF2-40B4-BE49-F238E27FC236}">
                <a16:creationId xmlns:a16="http://schemas.microsoft.com/office/drawing/2014/main" id="{83249BFE-378B-4D5E-AA4D-90F51740B70B}"/>
              </a:ext>
            </a:extLst>
          </p:cNvPr>
          <p:cNvSpPr txBox="1">
            <a:spLocks/>
          </p:cNvSpPr>
          <p:nvPr/>
        </p:nvSpPr>
        <p:spPr>
          <a:xfrm>
            <a:off x="5580112" y="1099902"/>
            <a:ext cx="3540124" cy="1143000"/>
          </a:xfrm>
          <a:prstGeom prst="rect">
            <a:avLst/>
          </a:prstGeom>
        </p:spPr>
        <p:txBody>
          <a:bodyPr/>
          <a:lstStyle>
            <a:lvl1pPr algn="l" defTabSz="914400" rtl="0" eaLnBrk="1" latinLnBrk="0" hangingPunct="1">
              <a:lnSpc>
                <a:spcPts val="4200"/>
              </a:lnSpc>
              <a:spcBef>
                <a:spcPct val="0"/>
              </a:spcBef>
              <a:buNone/>
              <a:defRPr sz="4000" b="1" kern="1200">
                <a:solidFill>
                  <a:schemeClr val="tx2"/>
                </a:solidFill>
                <a:latin typeface="+mj-lt"/>
                <a:ea typeface="+mj-ea"/>
                <a:cs typeface="+mj-cs"/>
              </a:defRPr>
            </a:lvl1pPr>
          </a:lstStyle>
          <a:p>
            <a:pPr algn="ctr"/>
            <a:r>
              <a:rPr lang="nl-NL" sz="2400" dirty="0"/>
              <a:t>Fase 1. </a:t>
            </a:r>
          </a:p>
          <a:p>
            <a:pPr algn="ctr"/>
            <a:r>
              <a:rPr lang="nl-NL" sz="2400" dirty="0"/>
              <a:t>Compensatie</a:t>
            </a:r>
          </a:p>
          <a:p>
            <a:pPr algn="ctr"/>
            <a:endParaRPr lang="nl-NL" sz="2400" dirty="0"/>
          </a:p>
        </p:txBody>
      </p:sp>
      <p:sp>
        <p:nvSpPr>
          <p:cNvPr id="16" name="Titel 15">
            <a:extLst>
              <a:ext uri="{FF2B5EF4-FFF2-40B4-BE49-F238E27FC236}">
                <a16:creationId xmlns:a16="http://schemas.microsoft.com/office/drawing/2014/main" id="{CA844E6F-D029-4D53-8ED7-76C8081AD31F}"/>
              </a:ext>
            </a:extLst>
          </p:cNvPr>
          <p:cNvSpPr>
            <a:spLocks noGrp="1"/>
          </p:cNvSpPr>
          <p:nvPr>
            <p:ph type="title"/>
          </p:nvPr>
        </p:nvSpPr>
        <p:spPr>
          <a:xfrm>
            <a:off x="467544" y="192053"/>
            <a:ext cx="8100000" cy="533400"/>
          </a:xfrm>
        </p:spPr>
        <p:txBody>
          <a:bodyPr/>
          <a:lstStyle/>
          <a:p>
            <a:pPr algn="ctr"/>
            <a:r>
              <a:rPr lang="nl-NL" dirty="0"/>
              <a:t>FSGS ontstaat door </a:t>
            </a:r>
            <a:r>
              <a:rPr lang="nl-NL" dirty="0" err="1"/>
              <a:t>podocytenverlies</a:t>
            </a:r>
            <a:r>
              <a:rPr lang="nl-NL" dirty="0"/>
              <a:t> </a:t>
            </a:r>
          </a:p>
        </p:txBody>
      </p:sp>
    </p:spTree>
    <p:extLst>
      <p:ext uri="{BB962C8B-B14F-4D97-AF65-F5344CB8AC3E}">
        <p14:creationId xmlns:p14="http://schemas.microsoft.com/office/powerpoint/2010/main" val="21499101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BCB7CB8-822F-4DA1-B171-7221D434B209}"/>
              </a:ext>
            </a:extLst>
          </p:cNvPr>
          <p:cNvSpPr>
            <a:spLocks noGrp="1"/>
          </p:cNvSpPr>
          <p:nvPr>
            <p:ph type="dt" sz="half" idx="10"/>
          </p:nvPr>
        </p:nvSpPr>
        <p:spPr/>
        <p:txBody>
          <a:bodyPr/>
          <a:lstStyle/>
          <a:p>
            <a:pPr>
              <a:defRPr/>
            </a:pPr>
            <a:fld id="{0D7FC15F-F6A3-48E1-8C5F-C68A18B9A912}" type="datetime1">
              <a:rPr lang="nl-NL" smtClean="0">
                <a:solidFill>
                  <a:srgbClr val="006991"/>
                </a:solidFill>
              </a:rPr>
              <a:t>31-5-2023</a:t>
            </a:fld>
            <a:endParaRPr lang="nl-NL">
              <a:solidFill>
                <a:srgbClr val="006991"/>
              </a:solidFill>
            </a:endParaRPr>
          </a:p>
        </p:txBody>
      </p:sp>
      <p:sp>
        <p:nvSpPr>
          <p:cNvPr id="5" name="Tijdelijke aanduiding voor voettekst 4">
            <a:extLst>
              <a:ext uri="{FF2B5EF4-FFF2-40B4-BE49-F238E27FC236}">
                <a16:creationId xmlns:a16="http://schemas.microsoft.com/office/drawing/2014/main" id="{45F0C338-A538-424A-AAB8-34584F67BBAB}"/>
              </a:ext>
            </a:extLst>
          </p:cNvPr>
          <p:cNvSpPr>
            <a:spLocks noGrp="1"/>
          </p:cNvSpPr>
          <p:nvPr>
            <p:ph type="ftr" sz="quarter" idx="11"/>
          </p:nvPr>
        </p:nvSpPr>
        <p:spPr/>
        <p:txBody>
          <a:bodyPr/>
          <a:lstStyle/>
          <a:p>
            <a:pPr>
              <a:defRPr/>
            </a:pPr>
            <a:endParaRPr lang="nl-NL">
              <a:solidFill>
                <a:srgbClr val="006991"/>
              </a:solidFill>
            </a:endParaRPr>
          </a:p>
        </p:txBody>
      </p:sp>
      <p:sp>
        <p:nvSpPr>
          <p:cNvPr id="8" name="Ovaal 7">
            <a:extLst>
              <a:ext uri="{FF2B5EF4-FFF2-40B4-BE49-F238E27FC236}">
                <a16:creationId xmlns:a16="http://schemas.microsoft.com/office/drawing/2014/main" id="{7E7433C5-A3C1-4131-9CBF-155BEC66D3C4}"/>
              </a:ext>
            </a:extLst>
          </p:cNvPr>
          <p:cNvSpPr/>
          <p:nvPr/>
        </p:nvSpPr>
        <p:spPr>
          <a:xfrm>
            <a:off x="251520" y="1052736"/>
            <a:ext cx="6048673" cy="4896544"/>
          </a:xfrm>
          <a:prstGeom prst="ellipse">
            <a:avLst/>
          </a:prstGeom>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Ovaal 9">
            <a:extLst>
              <a:ext uri="{FF2B5EF4-FFF2-40B4-BE49-F238E27FC236}">
                <a16:creationId xmlns:a16="http://schemas.microsoft.com/office/drawing/2014/main" id="{B6A495AE-4DD4-435A-B642-FC88BE6C0143}"/>
              </a:ext>
            </a:extLst>
          </p:cNvPr>
          <p:cNvSpPr/>
          <p:nvPr/>
        </p:nvSpPr>
        <p:spPr>
          <a:xfrm>
            <a:off x="2934016" y="1052736"/>
            <a:ext cx="5958464" cy="4896544"/>
          </a:xfrm>
          <a:prstGeom prst="ellipse">
            <a:avLst/>
          </a:prstGeom>
          <a:gradFill>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grad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08164F6F-9D07-48D0-859F-974D3091E2CD}"/>
              </a:ext>
            </a:extLst>
          </p:cNvPr>
          <p:cNvSpPr txBox="1"/>
          <p:nvPr/>
        </p:nvSpPr>
        <p:spPr>
          <a:xfrm>
            <a:off x="2987824" y="2780928"/>
            <a:ext cx="3456384" cy="2031325"/>
          </a:xfrm>
          <a:prstGeom prst="rect">
            <a:avLst/>
          </a:prstGeom>
          <a:noFill/>
        </p:spPr>
        <p:txBody>
          <a:bodyPr wrap="square" rtlCol="0">
            <a:spAutoFit/>
          </a:bodyPr>
          <a:lstStyle/>
          <a:p>
            <a:pPr algn="ctr"/>
            <a:r>
              <a:rPr lang="nl-NL" b="1" dirty="0"/>
              <a:t>Overlap</a:t>
            </a:r>
          </a:p>
          <a:p>
            <a:pPr marL="285750" indent="-285750">
              <a:buFont typeface="Arial" panose="020B0604020202020204" pitchFamily="34" charset="0"/>
              <a:buChar char="•"/>
            </a:pPr>
            <a:r>
              <a:rPr lang="nl-NL" dirty="0"/>
              <a:t>Nefrotisch syndroom</a:t>
            </a:r>
          </a:p>
          <a:p>
            <a:pPr marL="285750" indent="-285750">
              <a:buFont typeface="Arial" panose="020B0604020202020204" pitchFamily="34" charset="0"/>
              <a:buChar char="•"/>
            </a:pPr>
            <a:r>
              <a:rPr lang="nl-NL" dirty="0"/>
              <a:t>Gevoelig voor prednison</a:t>
            </a:r>
          </a:p>
          <a:p>
            <a:pPr marL="285750" indent="-285750">
              <a:buFont typeface="Arial" panose="020B0604020202020204" pitchFamily="34" charset="0"/>
              <a:buChar char="•"/>
            </a:pPr>
            <a:r>
              <a:rPr lang="nl-NL" dirty="0"/>
              <a:t>Overgang van MCD naar FSGS</a:t>
            </a:r>
          </a:p>
          <a:p>
            <a:pPr marL="285750" indent="-285750">
              <a:buFont typeface="Arial" panose="020B0604020202020204" pitchFamily="34" charset="0"/>
              <a:buChar char="•"/>
            </a:pPr>
            <a:r>
              <a:rPr lang="nl-NL" dirty="0"/>
              <a:t>Gezamenlijke plasmafactor?</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sp>
        <p:nvSpPr>
          <p:cNvPr id="12" name="Tekstvak 11">
            <a:extLst>
              <a:ext uri="{FF2B5EF4-FFF2-40B4-BE49-F238E27FC236}">
                <a16:creationId xmlns:a16="http://schemas.microsoft.com/office/drawing/2014/main" id="{25BD6620-6677-48E6-9132-7773216F90BF}"/>
              </a:ext>
            </a:extLst>
          </p:cNvPr>
          <p:cNvSpPr txBox="1"/>
          <p:nvPr/>
        </p:nvSpPr>
        <p:spPr>
          <a:xfrm>
            <a:off x="395536" y="2780928"/>
            <a:ext cx="3456384" cy="2308324"/>
          </a:xfrm>
          <a:prstGeom prst="rect">
            <a:avLst/>
          </a:prstGeom>
          <a:noFill/>
        </p:spPr>
        <p:txBody>
          <a:bodyPr wrap="square" rtlCol="0">
            <a:spAutoFit/>
          </a:bodyPr>
          <a:lstStyle/>
          <a:p>
            <a:pPr algn="ctr"/>
            <a:r>
              <a:rPr lang="nl-NL" b="1" dirty="0"/>
              <a:t>MCD</a:t>
            </a:r>
          </a:p>
          <a:p>
            <a:pPr marL="285750" indent="-285750">
              <a:buFont typeface="Arial" panose="020B0604020202020204" pitchFamily="34" charset="0"/>
              <a:buChar char="•"/>
            </a:pPr>
            <a:r>
              <a:rPr lang="nl-NL" dirty="0"/>
              <a:t>Selectief eiwitlek</a:t>
            </a:r>
          </a:p>
          <a:p>
            <a:pPr marL="285750" indent="-285750">
              <a:buFont typeface="Arial" panose="020B0604020202020204" pitchFamily="34" charset="0"/>
              <a:buChar char="•"/>
            </a:pPr>
            <a:r>
              <a:rPr lang="nl-NL" dirty="0"/>
              <a:t>Volledige remissies</a:t>
            </a:r>
          </a:p>
          <a:p>
            <a:pPr marL="285750" indent="-285750">
              <a:buFont typeface="Arial" panose="020B0604020202020204" pitchFamily="34" charset="0"/>
              <a:buChar char="•"/>
            </a:pPr>
            <a:r>
              <a:rPr lang="nl-NL" dirty="0"/>
              <a:t>Reversibele </a:t>
            </a:r>
            <a:r>
              <a:rPr lang="nl-NL" dirty="0" err="1"/>
              <a:t>nierschade</a:t>
            </a:r>
            <a:endParaRPr lang="nl-NL" dirty="0"/>
          </a:p>
          <a:p>
            <a:pPr marL="285750" indent="-285750">
              <a:buFont typeface="Arial" panose="020B0604020202020204" pitchFamily="34" charset="0"/>
              <a:buChar char="•"/>
            </a:pPr>
            <a:r>
              <a:rPr lang="nl-NL" dirty="0"/>
              <a:t>Immunologisch</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sp>
        <p:nvSpPr>
          <p:cNvPr id="9" name="Tekstvak 8">
            <a:extLst>
              <a:ext uri="{FF2B5EF4-FFF2-40B4-BE49-F238E27FC236}">
                <a16:creationId xmlns:a16="http://schemas.microsoft.com/office/drawing/2014/main" id="{95DC0E9D-A0DF-469A-AAB9-B44425BA11A5}"/>
              </a:ext>
            </a:extLst>
          </p:cNvPr>
          <p:cNvSpPr txBox="1"/>
          <p:nvPr/>
        </p:nvSpPr>
        <p:spPr>
          <a:xfrm>
            <a:off x="6228184" y="2765827"/>
            <a:ext cx="3456384" cy="2031325"/>
          </a:xfrm>
          <a:prstGeom prst="rect">
            <a:avLst/>
          </a:prstGeom>
          <a:noFill/>
        </p:spPr>
        <p:txBody>
          <a:bodyPr wrap="square" rtlCol="0">
            <a:spAutoFit/>
          </a:bodyPr>
          <a:lstStyle/>
          <a:p>
            <a:pPr algn="ctr"/>
            <a:r>
              <a:rPr lang="nl-NL" b="1" dirty="0"/>
              <a:t>FSGS</a:t>
            </a:r>
          </a:p>
          <a:p>
            <a:pPr marL="285750" indent="-285750">
              <a:buFont typeface="Arial" panose="020B0604020202020204" pitchFamily="34" charset="0"/>
              <a:buChar char="•"/>
            </a:pPr>
            <a:r>
              <a:rPr lang="nl-NL" dirty="0"/>
              <a:t>Niet-selectief eiwitlek</a:t>
            </a:r>
          </a:p>
          <a:p>
            <a:pPr marL="285750" indent="-285750">
              <a:buFont typeface="Arial" panose="020B0604020202020204" pitchFamily="34" charset="0"/>
              <a:buChar char="•"/>
            </a:pPr>
            <a:r>
              <a:rPr lang="nl-NL" dirty="0"/>
              <a:t>Matige respons therapie</a:t>
            </a:r>
          </a:p>
          <a:p>
            <a:pPr marL="285750" indent="-285750">
              <a:buFont typeface="Arial" panose="020B0604020202020204" pitchFamily="34" charset="0"/>
              <a:buChar char="•"/>
            </a:pPr>
            <a:r>
              <a:rPr lang="nl-NL" dirty="0"/>
              <a:t>Onomkeerbare schade</a:t>
            </a:r>
          </a:p>
          <a:p>
            <a:pPr marL="285750" indent="-285750">
              <a:buFont typeface="Arial" panose="020B0604020202020204" pitchFamily="34" charset="0"/>
              <a:buChar char="•"/>
            </a:pPr>
            <a:r>
              <a:rPr lang="nl-NL" dirty="0"/>
              <a:t>Diverse oorzaken</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spTree>
    <p:extLst>
      <p:ext uri="{BB962C8B-B14F-4D97-AF65-F5344CB8AC3E}">
        <p14:creationId xmlns:p14="http://schemas.microsoft.com/office/powerpoint/2010/main" val="4163106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1034"/>
          <p:cNvPicPr>
            <a:picLocks noGrp="1" noChangeAspect="1" noChangeArrowheads="1"/>
          </p:cNvPicPr>
          <p:nvPr>
            <p:ph idx="1"/>
          </p:nvPr>
        </p:nvPicPr>
        <p:blipFill>
          <a:blip r:embed="rId2" cstate="print"/>
          <a:srcRect l="32500" t="27344" r="23563" b="14844"/>
          <a:stretch>
            <a:fillRect/>
          </a:stretch>
        </p:blipFill>
        <p:spPr>
          <a:xfrm>
            <a:off x="214313" y="2357438"/>
            <a:ext cx="2281237" cy="2400300"/>
          </a:xfrm>
          <a:noFill/>
        </p:spPr>
      </p:pic>
      <p:grpSp>
        <p:nvGrpSpPr>
          <p:cNvPr id="2" name="Group 1062"/>
          <p:cNvGrpSpPr>
            <a:grpSpLocks/>
          </p:cNvGrpSpPr>
          <p:nvPr/>
        </p:nvGrpSpPr>
        <p:grpSpPr bwMode="auto">
          <a:xfrm>
            <a:off x="1571625" y="2000250"/>
            <a:ext cx="4786313" cy="3857625"/>
            <a:chOff x="1104" y="1968"/>
            <a:chExt cx="2808" cy="2160"/>
          </a:xfrm>
        </p:grpSpPr>
        <p:grpSp>
          <p:nvGrpSpPr>
            <p:cNvPr id="3" name="Group 1054"/>
            <p:cNvGrpSpPr>
              <a:grpSpLocks/>
            </p:cNvGrpSpPr>
            <p:nvPr/>
          </p:nvGrpSpPr>
          <p:grpSpPr bwMode="auto">
            <a:xfrm>
              <a:off x="1104" y="1968"/>
              <a:ext cx="2808" cy="2160"/>
              <a:chOff x="1104" y="1920"/>
              <a:chExt cx="2808" cy="2160"/>
            </a:xfrm>
          </p:grpSpPr>
          <p:pic>
            <p:nvPicPr>
              <p:cNvPr id="6156" name="Picture 1042"/>
              <p:cNvPicPr>
                <a:picLocks noChangeAspect="1" noChangeArrowheads="1"/>
              </p:cNvPicPr>
              <p:nvPr/>
            </p:nvPicPr>
            <p:blipFill>
              <a:blip r:embed="rId3" cstate="print"/>
              <a:srcRect l="24374" t="19531" r="26250" b="15625"/>
              <a:stretch>
                <a:fillRect/>
              </a:stretch>
            </p:blipFill>
            <p:spPr bwMode="auto">
              <a:xfrm>
                <a:off x="1943" y="2016"/>
                <a:ext cx="1873" cy="1968"/>
              </a:xfrm>
              <a:prstGeom prst="rect">
                <a:avLst/>
              </a:prstGeom>
              <a:noFill/>
              <a:ln w="9525">
                <a:noFill/>
                <a:miter lim="800000"/>
                <a:headEnd/>
                <a:tailEnd/>
              </a:ln>
            </p:spPr>
          </p:pic>
          <p:sp>
            <p:nvSpPr>
              <p:cNvPr id="6157" name="Rectangle 1038"/>
              <p:cNvSpPr>
                <a:spLocks noChangeArrowheads="1"/>
              </p:cNvSpPr>
              <p:nvPr/>
            </p:nvSpPr>
            <p:spPr bwMode="auto">
              <a:xfrm>
                <a:off x="1920" y="1920"/>
                <a:ext cx="1992" cy="2160"/>
              </a:xfrm>
              <a:prstGeom prst="rect">
                <a:avLst/>
              </a:prstGeom>
              <a:noFill/>
              <a:ln w="57150">
                <a:solidFill>
                  <a:schemeClr val="accent1"/>
                </a:solidFill>
                <a:miter lim="800000"/>
                <a:headEnd/>
                <a:tailEnd/>
              </a:ln>
            </p:spPr>
            <p:txBody>
              <a:bodyPr wrap="none" anchor="ctr"/>
              <a:lstStyle/>
              <a:p>
                <a:endParaRPr lang="nl-NL"/>
              </a:p>
            </p:txBody>
          </p:sp>
          <p:sp>
            <p:nvSpPr>
              <p:cNvPr id="6158" name="Line 1046"/>
              <p:cNvSpPr>
                <a:spLocks noChangeShapeType="1"/>
              </p:cNvSpPr>
              <p:nvPr/>
            </p:nvSpPr>
            <p:spPr bwMode="auto">
              <a:xfrm>
                <a:off x="1104" y="2496"/>
                <a:ext cx="816" cy="0"/>
              </a:xfrm>
              <a:prstGeom prst="line">
                <a:avLst/>
              </a:prstGeom>
              <a:noFill/>
              <a:ln w="57150">
                <a:solidFill>
                  <a:schemeClr val="accent1"/>
                </a:solidFill>
                <a:round/>
                <a:headEnd/>
                <a:tailEnd/>
              </a:ln>
            </p:spPr>
            <p:txBody>
              <a:bodyPr/>
              <a:lstStyle/>
              <a:p>
                <a:endParaRPr lang="nl-NL"/>
              </a:p>
            </p:txBody>
          </p:sp>
        </p:grpSp>
        <p:sp>
          <p:nvSpPr>
            <p:cNvPr id="6155" name="Rectangle 1047"/>
            <p:cNvSpPr>
              <a:spLocks noChangeArrowheads="1"/>
            </p:cNvSpPr>
            <p:nvPr/>
          </p:nvSpPr>
          <p:spPr bwMode="auto">
            <a:xfrm>
              <a:off x="3168" y="3024"/>
              <a:ext cx="192" cy="144"/>
            </a:xfrm>
            <a:prstGeom prst="rect">
              <a:avLst/>
            </a:prstGeom>
            <a:noFill/>
            <a:ln w="57150">
              <a:solidFill>
                <a:srgbClr val="FF0000"/>
              </a:solidFill>
              <a:miter lim="800000"/>
              <a:headEnd/>
              <a:tailEnd/>
            </a:ln>
          </p:spPr>
          <p:txBody>
            <a:bodyPr wrap="none" anchor="ctr"/>
            <a:lstStyle/>
            <a:p>
              <a:endParaRPr lang="nl-NL"/>
            </a:p>
          </p:txBody>
        </p:sp>
      </p:grpSp>
      <p:grpSp>
        <p:nvGrpSpPr>
          <p:cNvPr id="4" name="Group 1061"/>
          <p:cNvGrpSpPr>
            <a:grpSpLocks/>
          </p:cNvGrpSpPr>
          <p:nvPr/>
        </p:nvGrpSpPr>
        <p:grpSpPr bwMode="auto">
          <a:xfrm>
            <a:off x="5429250" y="3429000"/>
            <a:ext cx="3581400" cy="2209800"/>
            <a:chOff x="3360" y="2688"/>
            <a:chExt cx="2256" cy="1392"/>
          </a:xfrm>
        </p:grpSpPr>
        <p:pic>
          <p:nvPicPr>
            <p:cNvPr id="6151" name="Picture 1040" descr="ng0400_333_F2"/>
            <p:cNvPicPr>
              <a:picLocks noChangeAspect="1" noChangeArrowheads="1"/>
            </p:cNvPicPr>
            <p:nvPr/>
          </p:nvPicPr>
          <p:blipFill>
            <a:blip r:embed="rId4" cstate="print">
              <a:lum contrast="12000"/>
            </a:blip>
            <a:srcRect/>
            <a:stretch>
              <a:fillRect/>
            </a:stretch>
          </p:blipFill>
          <p:spPr bwMode="auto">
            <a:xfrm>
              <a:off x="3984" y="2880"/>
              <a:ext cx="1584" cy="1128"/>
            </a:xfrm>
            <a:prstGeom prst="rect">
              <a:avLst/>
            </a:prstGeom>
            <a:noFill/>
            <a:ln w="9525">
              <a:noFill/>
              <a:miter lim="800000"/>
              <a:headEnd/>
              <a:tailEnd/>
            </a:ln>
          </p:spPr>
        </p:pic>
        <p:sp>
          <p:nvSpPr>
            <p:cNvPr id="6152" name="Rectangle 1049"/>
            <p:cNvSpPr>
              <a:spLocks noChangeArrowheads="1"/>
            </p:cNvSpPr>
            <p:nvPr/>
          </p:nvSpPr>
          <p:spPr bwMode="auto">
            <a:xfrm>
              <a:off x="3984" y="2688"/>
              <a:ext cx="1632" cy="1392"/>
            </a:xfrm>
            <a:prstGeom prst="rect">
              <a:avLst/>
            </a:prstGeom>
            <a:noFill/>
            <a:ln w="57150">
              <a:solidFill>
                <a:schemeClr val="tx2"/>
              </a:solidFill>
              <a:miter lim="800000"/>
              <a:headEnd/>
              <a:tailEnd/>
            </a:ln>
          </p:spPr>
          <p:txBody>
            <a:bodyPr wrap="none" anchor="ctr"/>
            <a:lstStyle/>
            <a:p>
              <a:endParaRPr lang="nl-NL"/>
            </a:p>
          </p:txBody>
        </p:sp>
        <p:sp>
          <p:nvSpPr>
            <p:cNvPr id="6153" name="Line 1050"/>
            <p:cNvSpPr>
              <a:spLocks noChangeShapeType="1"/>
            </p:cNvSpPr>
            <p:nvPr/>
          </p:nvSpPr>
          <p:spPr bwMode="auto">
            <a:xfrm>
              <a:off x="3360" y="3072"/>
              <a:ext cx="624" cy="0"/>
            </a:xfrm>
            <a:prstGeom prst="line">
              <a:avLst/>
            </a:prstGeom>
            <a:noFill/>
            <a:ln w="57150">
              <a:solidFill>
                <a:srgbClr val="FF0000"/>
              </a:solidFill>
              <a:round/>
              <a:headEnd/>
              <a:tailEnd/>
            </a:ln>
          </p:spPr>
          <p:txBody>
            <a:bodyPr/>
            <a:lstStyle/>
            <a:p>
              <a:endParaRPr lang="nl-NL"/>
            </a:p>
          </p:txBody>
        </p:sp>
      </p:grpSp>
      <p:sp>
        <p:nvSpPr>
          <p:cNvPr id="15" name="Rectangle 2"/>
          <p:cNvSpPr txBox="1">
            <a:spLocks noChangeArrowheads="1"/>
          </p:cNvSpPr>
          <p:nvPr/>
        </p:nvSpPr>
        <p:spPr bwMode="auto">
          <a:xfrm>
            <a:off x="611560" y="692696"/>
            <a:ext cx="8686800" cy="536575"/>
          </a:xfrm>
          <a:prstGeom prst="rect">
            <a:avLst/>
          </a:prstGeom>
          <a:noFill/>
          <a:ln w="9525">
            <a:noFill/>
            <a:miter lim="800000"/>
            <a:headEnd/>
            <a:tailEnd/>
          </a:ln>
        </p:spPr>
        <p:txBody>
          <a:bodyPr anchor="ctr"/>
          <a:lstStyle/>
          <a:p>
            <a:pPr marL="342900" indent="-342900" eaLnBrk="0" hangingPunct="0">
              <a:defRPr/>
            </a:pPr>
            <a:r>
              <a:rPr kumimoji="1" lang="nl-NL" sz="2800" b="1" kern="0" dirty="0">
                <a:solidFill>
                  <a:schemeClr val="tx2"/>
                </a:solidFill>
                <a:latin typeface="+mj-lt"/>
                <a:ea typeface="ＭＳ Ｐゴシック" charset="-128"/>
                <a:cs typeface="+mj-cs"/>
              </a:rPr>
              <a:t>Achtergrond: anatomie: het </a:t>
            </a:r>
            <a:r>
              <a:rPr kumimoji="1" lang="nl-NL" sz="2800" b="1" kern="0" dirty="0" err="1">
                <a:solidFill>
                  <a:schemeClr val="tx2"/>
                </a:solidFill>
                <a:latin typeface="+mj-lt"/>
                <a:ea typeface="ＭＳ Ｐゴシック" charset="-128"/>
                <a:cs typeface="+mj-cs"/>
              </a:rPr>
              <a:t>nierfilter</a:t>
            </a:r>
            <a:r>
              <a:rPr kumimoji="1" lang="nl-NL" sz="2800" b="1" kern="0" dirty="0">
                <a:solidFill>
                  <a:schemeClr val="tx2"/>
                </a:solidFill>
                <a:latin typeface="+mj-lt"/>
                <a:ea typeface="ＭＳ Ｐゴシック" charset="-128"/>
                <a:cs typeface="+mj-cs"/>
              </a:rPr>
              <a:t> in detail</a:t>
            </a:r>
            <a:endParaRPr kumimoji="1" lang="en-US" sz="3600" b="1" kern="0" dirty="0">
              <a:solidFill>
                <a:schemeClr val="tx2"/>
              </a:solidFill>
              <a:latin typeface="+mj-lt"/>
              <a:ea typeface="ＭＳ Ｐゴシック" charset="-128"/>
              <a:cs typeface="+mj-cs"/>
            </a:endParaRPr>
          </a:p>
        </p:txBody>
      </p:sp>
      <p:sp>
        <p:nvSpPr>
          <p:cNvPr id="16" name="Tijdelijke aanduiding voor voettekst 2"/>
          <p:cNvSpPr>
            <a:spLocks noGrp="1"/>
          </p:cNvSpPr>
          <p:nvPr>
            <p:ph type="ftr" sz="quarter" idx="10"/>
          </p:nvPr>
        </p:nvSpPr>
        <p:spPr>
          <a:xfrm>
            <a:off x="2790000" y="6414409"/>
            <a:ext cx="3960000" cy="152400"/>
          </a:xfrm>
        </p:spPr>
        <p:txBody>
          <a:bodyPr/>
          <a:lstStyle/>
          <a:p>
            <a:pPr>
              <a:defRPr/>
            </a:pPr>
            <a:r>
              <a:rPr lang="nl-NL"/>
              <a:t>Nefrotisch Syndroom</a:t>
            </a:r>
            <a:endParaRPr lang="nl-NL" dirty="0"/>
          </a:p>
        </p:txBody>
      </p:sp>
      <p:sp>
        <p:nvSpPr>
          <p:cNvPr id="5" name="Tijdelijke aanduiding voor datum 4">
            <a:extLst>
              <a:ext uri="{FF2B5EF4-FFF2-40B4-BE49-F238E27FC236}">
                <a16:creationId xmlns:a16="http://schemas.microsoft.com/office/drawing/2014/main" id="{279A214C-DD2B-4F55-B92E-F6A3A58ED933}"/>
              </a:ext>
            </a:extLst>
          </p:cNvPr>
          <p:cNvSpPr>
            <a:spLocks noGrp="1"/>
          </p:cNvSpPr>
          <p:nvPr>
            <p:ph type="dt" sz="half" idx="10"/>
          </p:nvPr>
        </p:nvSpPr>
        <p:spPr/>
        <p:txBody>
          <a:bodyPr/>
          <a:lstStyle/>
          <a:p>
            <a:r>
              <a:rPr lang="nl-NL"/>
              <a:t>03-06-2023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905482-ED96-4CA4-92F7-8BFF5C0A7A6E}"/>
              </a:ext>
            </a:extLst>
          </p:cNvPr>
          <p:cNvSpPr>
            <a:spLocks noGrp="1"/>
          </p:cNvSpPr>
          <p:nvPr>
            <p:ph type="title"/>
          </p:nvPr>
        </p:nvSpPr>
        <p:spPr>
          <a:xfrm>
            <a:off x="567140" y="1262525"/>
            <a:ext cx="8266765" cy="533400"/>
          </a:xfrm>
        </p:spPr>
        <p:txBody>
          <a:bodyPr/>
          <a:lstStyle/>
          <a:p>
            <a:pPr algn="ctr"/>
            <a:r>
              <a:rPr lang="nl-NL" sz="3200" dirty="0"/>
              <a:t>Plasmafactoren bij MCD en FSGS</a:t>
            </a:r>
          </a:p>
        </p:txBody>
      </p:sp>
      <p:pic>
        <p:nvPicPr>
          <p:cNvPr id="7" name="Afbeelding 6">
            <a:extLst>
              <a:ext uri="{FF2B5EF4-FFF2-40B4-BE49-F238E27FC236}">
                <a16:creationId xmlns:a16="http://schemas.microsoft.com/office/drawing/2014/main" id="{3BF77567-2F14-432F-AF9B-36A0CE989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728" y="2306818"/>
            <a:ext cx="4845598" cy="3744000"/>
          </a:xfrm>
          <a:prstGeom prst="rect">
            <a:avLst/>
          </a:prstGeom>
        </p:spPr>
      </p:pic>
      <p:sp>
        <p:nvSpPr>
          <p:cNvPr id="8" name="Tekstvak 7">
            <a:extLst>
              <a:ext uri="{FF2B5EF4-FFF2-40B4-BE49-F238E27FC236}">
                <a16:creationId xmlns:a16="http://schemas.microsoft.com/office/drawing/2014/main" id="{52BE9743-852A-431B-AF86-0F76BEAE9BAE}"/>
              </a:ext>
            </a:extLst>
          </p:cNvPr>
          <p:cNvSpPr txBox="1"/>
          <p:nvPr/>
        </p:nvSpPr>
        <p:spPr>
          <a:xfrm>
            <a:off x="2751513" y="4365104"/>
            <a:ext cx="647934" cy="261610"/>
          </a:xfrm>
          <a:prstGeom prst="rect">
            <a:avLst/>
          </a:prstGeom>
          <a:noFill/>
        </p:spPr>
        <p:txBody>
          <a:bodyPr wrap="none" rtlCol="0">
            <a:spAutoFit/>
          </a:bodyPr>
          <a:lstStyle/>
          <a:p>
            <a:r>
              <a:rPr lang="nl-NL" sz="1100" dirty="0" err="1"/>
              <a:t>Podocyt</a:t>
            </a:r>
            <a:endParaRPr lang="nl-NL" dirty="0"/>
          </a:p>
        </p:txBody>
      </p:sp>
      <p:sp>
        <p:nvSpPr>
          <p:cNvPr id="9" name="Tekstvak 8">
            <a:extLst>
              <a:ext uri="{FF2B5EF4-FFF2-40B4-BE49-F238E27FC236}">
                <a16:creationId xmlns:a16="http://schemas.microsoft.com/office/drawing/2014/main" id="{9771520A-BA1E-4BC4-8EBF-62AEF9E4A4D0}"/>
              </a:ext>
            </a:extLst>
          </p:cNvPr>
          <p:cNvSpPr txBox="1"/>
          <p:nvPr/>
        </p:nvSpPr>
        <p:spPr>
          <a:xfrm>
            <a:off x="3347864" y="4797152"/>
            <a:ext cx="393056" cy="215444"/>
          </a:xfrm>
          <a:prstGeom prst="rect">
            <a:avLst/>
          </a:prstGeom>
          <a:noFill/>
        </p:spPr>
        <p:txBody>
          <a:bodyPr wrap="none" rtlCol="0">
            <a:spAutoFit/>
          </a:bodyPr>
          <a:lstStyle/>
          <a:p>
            <a:r>
              <a:rPr lang="nl-NL" sz="800" dirty="0"/>
              <a:t>GBM</a:t>
            </a:r>
            <a:endParaRPr lang="nl-NL" dirty="0"/>
          </a:p>
        </p:txBody>
      </p:sp>
      <p:sp>
        <p:nvSpPr>
          <p:cNvPr id="10" name="Tekstvak 9">
            <a:extLst>
              <a:ext uri="{FF2B5EF4-FFF2-40B4-BE49-F238E27FC236}">
                <a16:creationId xmlns:a16="http://schemas.microsoft.com/office/drawing/2014/main" id="{77C83B0E-83CD-4C09-AF35-048EE47301D6}"/>
              </a:ext>
            </a:extLst>
          </p:cNvPr>
          <p:cNvSpPr txBox="1"/>
          <p:nvPr/>
        </p:nvSpPr>
        <p:spPr>
          <a:xfrm>
            <a:off x="2148076" y="5366250"/>
            <a:ext cx="612668" cy="215444"/>
          </a:xfrm>
          <a:prstGeom prst="rect">
            <a:avLst/>
          </a:prstGeom>
          <a:noFill/>
        </p:spPr>
        <p:txBody>
          <a:bodyPr wrap="none" rtlCol="0">
            <a:spAutoFit/>
          </a:bodyPr>
          <a:lstStyle/>
          <a:p>
            <a:r>
              <a:rPr lang="nl-NL" sz="800" dirty="0"/>
              <a:t>Endotheel</a:t>
            </a:r>
            <a:endParaRPr lang="nl-NL" dirty="0"/>
          </a:p>
        </p:txBody>
      </p:sp>
      <p:sp>
        <p:nvSpPr>
          <p:cNvPr id="11" name="Tekstvak 10">
            <a:extLst>
              <a:ext uri="{FF2B5EF4-FFF2-40B4-BE49-F238E27FC236}">
                <a16:creationId xmlns:a16="http://schemas.microsoft.com/office/drawing/2014/main" id="{5377AF17-B2A4-4487-868D-BF1932CC10DE}"/>
              </a:ext>
            </a:extLst>
          </p:cNvPr>
          <p:cNvSpPr txBox="1"/>
          <p:nvPr/>
        </p:nvSpPr>
        <p:spPr>
          <a:xfrm>
            <a:off x="3452349" y="5487753"/>
            <a:ext cx="588623" cy="215444"/>
          </a:xfrm>
          <a:prstGeom prst="rect">
            <a:avLst/>
          </a:prstGeom>
          <a:noFill/>
        </p:spPr>
        <p:txBody>
          <a:bodyPr wrap="none" rtlCol="0">
            <a:spAutoFit/>
          </a:bodyPr>
          <a:lstStyle/>
          <a:p>
            <a:r>
              <a:rPr lang="nl-NL" sz="800" dirty="0"/>
              <a:t>Albumine</a:t>
            </a:r>
            <a:endParaRPr lang="nl-NL" dirty="0"/>
          </a:p>
        </p:txBody>
      </p:sp>
      <p:sp>
        <p:nvSpPr>
          <p:cNvPr id="12" name="Stroomdiagram: Verbindingslijn 11">
            <a:extLst>
              <a:ext uri="{FF2B5EF4-FFF2-40B4-BE49-F238E27FC236}">
                <a16:creationId xmlns:a16="http://schemas.microsoft.com/office/drawing/2014/main" id="{BC15EB82-D96C-427B-9149-D53FF3CF1057}"/>
              </a:ext>
            </a:extLst>
          </p:cNvPr>
          <p:cNvSpPr/>
          <p:nvPr/>
        </p:nvSpPr>
        <p:spPr>
          <a:xfrm>
            <a:off x="6086405" y="3099388"/>
            <a:ext cx="90000" cy="90000"/>
          </a:xfrm>
          <a:prstGeom prst="flowChartConnector">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schemeClr val="tx1"/>
              </a:solidFill>
            </a:endParaRPr>
          </a:p>
        </p:txBody>
      </p:sp>
      <p:sp>
        <p:nvSpPr>
          <p:cNvPr id="13" name="Tekstvak 12">
            <a:extLst>
              <a:ext uri="{FF2B5EF4-FFF2-40B4-BE49-F238E27FC236}">
                <a16:creationId xmlns:a16="http://schemas.microsoft.com/office/drawing/2014/main" id="{1C5FE36A-1502-4BF6-B142-C381F73FC85B}"/>
              </a:ext>
            </a:extLst>
          </p:cNvPr>
          <p:cNvSpPr txBox="1"/>
          <p:nvPr/>
        </p:nvSpPr>
        <p:spPr>
          <a:xfrm>
            <a:off x="6411079" y="2959722"/>
            <a:ext cx="1401281" cy="369332"/>
          </a:xfrm>
          <a:prstGeom prst="rect">
            <a:avLst/>
          </a:prstGeom>
          <a:noFill/>
        </p:spPr>
        <p:txBody>
          <a:bodyPr wrap="none" rtlCol="0">
            <a:spAutoFit/>
          </a:bodyPr>
          <a:lstStyle/>
          <a:p>
            <a:r>
              <a:rPr lang="nl-NL" dirty="0"/>
              <a:t>Plasmafactor</a:t>
            </a:r>
          </a:p>
        </p:txBody>
      </p:sp>
      <p:cxnSp>
        <p:nvCxnSpPr>
          <p:cNvPr id="14" name="Rechte verbindingslijn met pijl 13">
            <a:extLst>
              <a:ext uri="{FF2B5EF4-FFF2-40B4-BE49-F238E27FC236}">
                <a16:creationId xmlns:a16="http://schemas.microsoft.com/office/drawing/2014/main" id="{FE885A61-6FB8-4EC4-97FA-88EE061DB4EC}"/>
              </a:ext>
            </a:extLst>
          </p:cNvPr>
          <p:cNvCxnSpPr>
            <a:cxnSpLocks/>
          </p:cNvCxnSpPr>
          <p:nvPr/>
        </p:nvCxnSpPr>
        <p:spPr>
          <a:xfrm>
            <a:off x="5220072" y="3439679"/>
            <a:ext cx="0" cy="133337"/>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596AAF49-9887-4AF7-BED3-8563FDC36C5B}"/>
              </a:ext>
            </a:extLst>
          </p:cNvPr>
          <p:cNvCxnSpPr>
            <a:cxnSpLocks/>
          </p:cNvCxnSpPr>
          <p:nvPr/>
        </p:nvCxnSpPr>
        <p:spPr>
          <a:xfrm>
            <a:off x="4139952" y="3448050"/>
            <a:ext cx="0" cy="133337"/>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a:extLst>
              <a:ext uri="{FF2B5EF4-FFF2-40B4-BE49-F238E27FC236}">
                <a16:creationId xmlns:a16="http://schemas.microsoft.com/office/drawing/2014/main" id="{A76977C8-CB7B-45EA-914E-ADAD69C5AA87}"/>
              </a:ext>
            </a:extLst>
          </p:cNvPr>
          <p:cNvCxnSpPr>
            <a:cxnSpLocks/>
          </p:cNvCxnSpPr>
          <p:nvPr/>
        </p:nvCxnSpPr>
        <p:spPr>
          <a:xfrm>
            <a:off x="4716016" y="3429000"/>
            <a:ext cx="0" cy="133337"/>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3" name="Tekstvak 2"/>
          <p:cNvSpPr txBox="1"/>
          <p:nvPr/>
        </p:nvSpPr>
        <p:spPr>
          <a:xfrm>
            <a:off x="6556217" y="5642585"/>
            <a:ext cx="2662396" cy="369332"/>
          </a:xfrm>
          <a:prstGeom prst="rect">
            <a:avLst/>
          </a:prstGeom>
          <a:noFill/>
        </p:spPr>
        <p:txBody>
          <a:bodyPr wrap="none" rtlCol="0">
            <a:spAutoFit/>
          </a:bodyPr>
          <a:lstStyle/>
          <a:p>
            <a:r>
              <a:rPr lang="nl-NL" dirty="0" err="1"/>
              <a:t>Shankland</a:t>
            </a:r>
            <a:r>
              <a:rPr lang="nl-NL" dirty="0"/>
              <a:t>, Nat </a:t>
            </a:r>
            <a:r>
              <a:rPr lang="nl-NL" dirty="0" err="1"/>
              <a:t>Med</a:t>
            </a:r>
            <a:r>
              <a:rPr lang="nl-NL" dirty="0"/>
              <a:t> 2011 </a:t>
            </a:r>
          </a:p>
        </p:txBody>
      </p:sp>
    </p:spTree>
    <p:extLst>
      <p:ext uri="{BB962C8B-B14F-4D97-AF65-F5344CB8AC3E}">
        <p14:creationId xmlns:p14="http://schemas.microsoft.com/office/powerpoint/2010/main" val="1911180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3E4C78-1124-4364-943D-91F52A0EF796}"/>
              </a:ext>
            </a:extLst>
          </p:cNvPr>
          <p:cNvSpPr>
            <a:spLocks noGrp="1"/>
          </p:cNvSpPr>
          <p:nvPr>
            <p:ph type="title"/>
          </p:nvPr>
        </p:nvSpPr>
        <p:spPr/>
        <p:txBody>
          <a:bodyPr/>
          <a:lstStyle/>
          <a:p>
            <a:r>
              <a:rPr lang="nl-NL" dirty="0"/>
              <a:t>Rol van het immuunsysteem?</a:t>
            </a:r>
          </a:p>
        </p:txBody>
      </p:sp>
      <p:sp>
        <p:nvSpPr>
          <p:cNvPr id="3" name="Tijdelijke aanduiding voor inhoud 2">
            <a:extLst>
              <a:ext uri="{FF2B5EF4-FFF2-40B4-BE49-F238E27FC236}">
                <a16:creationId xmlns:a16="http://schemas.microsoft.com/office/drawing/2014/main" id="{2FF71775-BF15-45A9-8AF5-2449879921DF}"/>
              </a:ext>
            </a:extLst>
          </p:cNvPr>
          <p:cNvSpPr>
            <a:spLocks noGrp="1"/>
          </p:cNvSpPr>
          <p:nvPr>
            <p:ph idx="1"/>
          </p:nvPr>
        </p:nvSpPr>
        <p:spPr/>
        <p:txBody>
          <a:bodyPr/>
          <a:lstStyle/>
          <a:p>
            <a:endParaRPr lang="nl-NL" sz="2800" dirty="0"/>
          </a:p>
          <a:p>
            <a:r>
              <a:rPr lang="nl-NL" sz="2800" dirty="0"/>
              <a:t>Ontstaan na virusinfecties of vaccinatie</a:t>
            </a:r>
          </a:p>
          <a:p>
            <a:endParaRPr lang="nl-NL" sz="2800" dirty="0"/>
          </a:p>
          <a:p>
            <a:endParaRPr lang="nl-NL" sz="2800" dirty="0"/>
          </a:p>
          <a:p>
            <a:r>
              <a:rPr lang="nl-NL" sz="2800" dirty="0"/>
              <a:t>Relatie met kwaadaardige bloedziekten</a:t>
            </a:r>
          </a:p>
          <a:p>
            <a:endParaRPr lang="nl-NL" sz="2800" dirty="0"/>
          </a:p>
          <a:p>
            <a:endParaRPr lang="nl-NL" sz="2800" dirty="0"/>
          </a:p>
          <a:p>
            <a:r>
              <a:rPr lang="nl-NL" sz="2800" dirty="0"/>
              <a:t>Afname eiwitverlies met prednisonbehandeling</a:t>
            </a:r>
          </a:p>
          <a:p>
            <a:endParaRPr lang="nl-NL" dirty="0"/>
          </a:p>
          <a:p>
            <a:endParaRPr lang="nl-NL" dirty="0"/>
          </a:p>
        </p:txBody>
      </p:sp>
      <p:sp>
        <p:nvSpPr>
          <p:cNvPr id="4" name="Tijdelijke aanduiding voor datum 3">
            <a:extLst>
              <a:ext uri="{FF2B5EF4-FFF2-40B4-BE49-F238E27FC236}">
                <a16:creationId xmlns:a16="http://schemas.microsoft.com/office/drawing/2014/main" id="{46C3180C-A5BE-41BF-A5F1-1E21DA2EBF84}"/>
              </a:ext>
            </a:extLst>
          </p:cNvPr>
          <p:cNvSpPr>
            <a:spLocks noGrp="1"/>
          </p:cNvSpPr>
          <p:nvPr>
            <p:ph type="dt" sz="half" idx="10"/>
          </p:nvPr>
        </p:nvSpPr>
        <p:spPr/>
        <p:txBody>
          <a:bodyPr/>
          <a:lstStyle/>
          <a:p>
            <a:r>
              <a:rPr lang="nl-NL"/>
              <a:t>03-06-2023</a:t>
            </a:r>
          </a:p>
        </p:txBody>
      </p:sp>
      <p:sp>
        <p:nvSpPr>
          <p:cNvPr id="5" name="Tijdelijke aanduiding voor voettekst 4">
            <a:extLst>
              <a:ext uri="{FF2B5EF4-FFF2-40B4-BE49-F238E27FC236}">
                <a16:creationId xmlns:a16="http://schemas.microsoft.com/office/drawing/2014/main" id="{5CADA49D-6065-43CB-8CE7-B86B511D1789}"/>
              </a:ext>
            </a:extLst>
          </p:cNvPr>
          <p:cNvSpPr>
            <a:spLocks noGrp="1"/>
          </p:cNvSpPr>
          <p:nvPr>
            <p:ph type="ftr" sz="quarter" idx="11"/>
          </p:nvPr>
        </p:nvSpPr>
        <p:spPr/>
        <p:txBody>
          <a:bodyPr/>
          <a:lstStyle/>
          <a:p>
            <a:r>
              <a:rPr lang="nl-NL"/>
              <a:t>Nefrotisch Syndroom</a:t>
            </a:r>
          </a:p>
        </p:txBody>
      </p:sp>
    </p:spTree>
    <p:extLst>
      <p:ext uri="{BB962C8B-B14F-4D97-AF65-F5344CB8AC3E}">
        <p14:creationId xmlns:p14="http://schemas.microsoft.com/office/powerpoint/2010/main" val="32785099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BCBE21-49C3-40BB-857D-7DC6A6454CB7}"/>
              </a:ext>
            </a:extLst>
          </p:cNvPr>
          <p:cNvSpPr>
            <a:spLocks noGrp="1"/>
          </p:cNvSpPr>
          <p:nvPr>
            <p:ph type="title"/>
          </p:nvPr>
        </p:nvSpPr>
        <p:spPr/>
        <p:txBody>
          <a:bodyPr/>
          <a:lstStyle/>
          <a:p>
            <a:r>
              <a:rPr lang="nl-NL" dirty="0"/>
              <a:t>Doel van behandeling</a:t>
            </a:r>
          </a:p>
        </p:txBody>
      </p:sp>
      <p:sp>
        <p:nvSpPr>
          <p:cNvPr id="3" name="Tijdelijke aanduiding voor inhoud 2">
            <a:extLst>
              <a:ext uri="{FF2B5EF4-FFF2-40B4-BE49-F238E27FC236}">
                <a16:creationId xmlns:a16="http://schemas.microsoft.com/office/drawing/2014/main" id="{AC941768-46A0-4101-A483-AAE6A65F6A31}"/>
              </a:ext>
            </a:extLst>
          </p:cNvPr>
          <p:cNvSpPr>
            <a:spLocks noGrp="1"/>
          </p:cNvSpPr>
          <p:nvPr>
            <p:ph idx="1"/>
          </p:nvPr>
        </p:nvSpPr>
        <p:spPr/>
        <p:txBody>
          <a:bodyPr/>
          <a:lstStyle/>
          <a:p>
            <a:r>
              <a:rPr lang="nl-NL" dirty="0"/>
              <a:t>Bereiken van complete remissie = geen eiwit in de urine</a:t>
            </a:r>
          </a:p>
          <a:p>
            <a:pPr lvl="1"/>
            <a:r>
              <a:rPr lang="nl-NL" dirty="0"/>
              <a:t>Behoud van de nierfunctie</a:t>
            </a:r>
          </a:p>
          <a:p>
            <a:endParaRPr lang="nl-NL" dirty="0"/>
          </a:p>
          <a:p>
            <a:r>
              <a:rPr lang="nl-NL" dirty="0"/>
              <a:t>Voorkomen van terugkeer van de ziekte (relapse/recidief)</a:t>
            </a:r>
          </a:p>
          <a:p>
            <a:endParaRPr lang="nl-NL" dirty="0"/>
          </a:p>
          <a:p>
            <a:r>
              <a:rPr lang="nl-NL" dirty="0"/>
              <a:t>Verlichten van klachten</a:t>
            </a:r>
          </a:p>
          <a:p>
            <a:endParaRPr lang="nl-NL" dirty="0"/>
          </a:p>
          <a:p>
            <a:r>
              <a:rPr lang="nl-NL" dirty="0"/>
              <a:t>Voorkomen van complicaties</a:t>
            </a:r>
          </a:p>
          <a:p>
            <a:pPr lvl="1"/>
            <a:r>
              <a:rPr lang="nl-NL" dirty="0"/>
              <a:t>Van de ziekte</a:t>
            </a:r>
          </a:p>
          <a:p>
            <a:pPr lvl="1"/>
            <a:r>
              <a:rPr lang="nl-NL" dirty="0"/>
              <a:t>Van de behandeling!</a:t>
            </a:r>
          </a:p>
        </p:txBody>
      </p:sp>
      <p:sp>
        <p:nvSpPr>
          <p:cNvPr id="4" name="Tijdelijke aanduiding voor datum 3">
            <a:extLst>
              <a:ext uri="{FF2B5EF4-FFF2-40B4-BE49-F238E27FC236}">
                <a16:creationId xmlns:a16="http://schemas.microsoft.com/office/drawing/2014/main" id="{C5D7A5DE-C57C-4B1A-B75B-7862FE847F92}"/>
              </a:ext>
            </a:extLst>
          </p:cNvPr>
          <p:cNvSpPr>
            <a:spLocks noGrp="1"/>
          </p:cNvSpPr>
          <p:nvPr>
            <p:ph type="dt" sz="half" idx="10"/>
          </p:nvPr>
        </p:nvSpPr>
        <p:spPr/>
        <p:txBody>
          <a:bodyPr/>
          <a:lstStyle/>
          <a:p>
            <a:r>
              <a:rPr lang="nl-NL"/>
              <a:t>03-06-2023</a:t>
            </a:r>
          </a:p>
        </p:txBody>
      </p:sp>
      <p:sp>
        <p:nvSpPr>
          <p:cNvPr id="5" name="Tijdelijke aanduiding voor voettekst 4">
            <a:extLst>
              <a:ext uri="{FF2B5EF4-FFF2-40B4-BE49-F238E27FC236}">
                <a16:creationId xmlns:a16="http://schemas.microsoft.com/office/drawing/2014/main" id="{798D18DD-02CC-4C6E-AA74-C3CC36073588}"/>
              </a:ext>
            </a:extLst>
          </p:cNvPr>
          <p:cNvSpPr>
            <a:spLocks noGrp="1"/>
          </p:cNvSpPr>
          <p:nvPr>
            <p:ph type="ftr" sz="quarter" idx="11"/>
          </p:nvPr>
        </p:nvSpPr>
        <p:spPr/>
        <p:txBody>
          <a:bodyPr/>
          <a:lstStyle/>
          <a:p>
            <a:r>
              <a:rPr lang="nl-NL"/>
              <a:t>Nefrotisch Syndroom</a:t>
            </a:r>
          </a:p>
        </p:txBody>
      </p:sp>
    </p:spTree>
    <p:extLst>
      <p:ext uri="{BB962C8B-B14F-4D97-AF65-F5344CB8AC3E}">
        <p14:creationId xmlns:p14="http://schemas.microsoft.com/office/powerpoint/2010/main" val="36513318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B</a:t>
            </a:r>
            <a:r>
              <a:rPr lang="nl-NL" sz="3000" dirty="0"/>
              <a:t>ehandeling MCD met prednison</a:t>
            </a:r>
            <a:br>
              <a:rPr lang="nl-NL" sz="3000" dirty="0"/>
            </a:br>
            <a:r>
              <a:rPr lang="nl-NL" sz="3000" dirty="0"/>
              <a:t>Lang volhouden, veel bijwerkingen!</a:t>
            </a:r>
          </a:p>
        </p:txBody>
      </p:sp>
      <p:pic>
        <p:nvPicPr>
          <p:cNvPr id="7" name="Afbeelding 6" descr="Completeremission.tif"/>
          <p:cNvPicPr>
            <a:picLocks noChangeAspect="1"/>
          </p:cNvPicPr>
          <p:nvPr/>
        </p:nvPicPr>
        <p:blipFill>
          <a:blip r:embed="rId3" cstate="print"/>
          <a:stretch>
            <a:fillRect/>
          </a:stretch>
        </p:blipFill>
        <p:spPr>
          <a:xfrm>
            <a:off x="755576" y="2434785"/>
            <a:ext cx="4628249" cy="3066116"/>
          </a:xfrm>
          <a:prstGeom prst="rect">
            <a:avLst/>
          </a:prstGeom>
        </p:spPr>
      </p:pic>
      <p:graphicFrame>
        <p:nvGraphicFramePr>
          <p:cNvPr id="8" name="Tabel 7"/>
          <p:cNvGraphicFramePr>
            <a:graphicFrameLocks noGrp="1"/>
          </p:cNvGraphicFramePr>
          <p:nvPr/>
        </p:nvGraphicFramePr>
        <p:xfrm>
          <a:off x="5391708" y="2581275"/>
          <a:ext cx="2504518" cy="1543916"/>
        </p:xfrm>
        <a:graphic>
          <a:graphicData uri="http://schemas.openxmlformats.org/drawingml/2006/table">
            <a:tbl>
              <a:tblPr firstRow="1" bandRow="1">
                <a:tableStyleId>{5C22544A-7EE6-4342-B048-85BDC9FD1C3A}</a:tableStyleId>
              </a:tblPr>
              <a:tblGrid>
                <a:gridCol w="1252259">
                  <a:extLst>
                    <a:ext uri="{9D8B030D-6E8A-4147-A177-3AD203B41FA5}">
                      <a16:colId xmlns:a16="http://schemas.microsoft.com/office/drawing/2014/main" val="20000"/>
                    </a:ext>
                  </a:extLst>
                </a:gridCol>
                <a:gridCol w="1252259">
                  <a:extLst>
                    <a:ext uri="{9D8B030D-6E8A-4147-A177-3AD203B41FA5}">
                      <a16:colId xmlns:a16="http://schemas.microsoft.com/office/drawing/2014/main" val="20001"/>
                    </a:ext>
                  </a:extLst>
                </a:gridCol>
              </a:tblGrid>
              <a:tr h="385979">
                <a:tc gridSpan="2">
                  <a:txBody>
                    <a:bodyPr/>
                    <a:lstStyle/>
                    <a:p>
                      <a:r>
                        <a:rPr lang="nl-NL" sz="1500" dirty="0"/>
                        <a:t>Complete remissie (n=105)</a:t>
                      </a:r>
                    </a:p>
                  </a:txBody>
                  <a:tcPr marL="68580" marR="68580" marT="34290" marB="34290"/>
                </a:tc>
                <a:tc hMerge="1">
                  <a:txBody>
                    <a:bodyPr/>
                    <a:lstStyle/>
                    <a:p>
                      <a:endParaRPr lang="nl-NL" dirty="0"/>
                    </a:p>
                  </a:txBody>
                  <a:tcPr/>
                </a:tc>
                <a:extLst>
                  <a:ext uri="{0D108BD9-81ED-4DB2-BD59-A6C34878D82A}">
                    <a16:rowId xmlns:a16="http://schemas.microsoft.com/office/drawing/2014/main" val="10000"/>
                  </a:ext>
                </a:extLst>
              </a:tr>
              <a:tr h="385979">
                <a:tc>
                  <a:txBody>
                    <a:bodyPr/>
                    <a:lstStyle/>
                    <a:p>
                      <a:r>
                        <a:rPr lang="nl-NL" sz="1200" dirty="0"/>
                        <a:t>8 weken</a:t>
                      </a:r>
                    </a:p>
                  </a:txBody>
                  <a:tcPr marL="68580" marR="68580" marT="34290" marB="34290"/>
                </a:tc>
                <a:tc>
                  <a:txBody>
                    <a:bodyPr/>
                    <a:lstStyle/>
                    <a:p>
                      <a:r>
                        <a:rPr lang="nl-NL" sz="1200" dirty="0"/>
                        <a:t>52%</a:t>
                      </a:r>
                    </a:p>
                  </a:txBody>
                  <a:tcPr marL="68580" marR="68580" marT="34290" marB="34290"/>
                </a:tc>
                <a:extLst>
                  <a:ext uri="{0D108BD9-81ED-4DB2-BD59-A6C34878D82A}">
                    <a16:rowId xmlns:a16="http://schemas.microsoft.com/office/drawing/2014/main" val="10001"/>
                  </a:ext>
                </a:extLst>
              </a:tr>
              <a:tr h="385979">
                <a:tc>
                  <a:txBody>
                    <a:bodyPr/>
                    <a:lstStyle/>
                    <a:p>
                      <a:r>
                        <a:rPr lang="nl-NL" sz="1500" b="1" dirty="0"/>
                        <a:t>16 weken</a:t>
                      </a:r>
                    </a:p>
                  </a:txBody>
                  <a:tcPr marL="68580" marR="68580" marT="34290" marB="34290"/>
                </a:tc>
                <a:tc>
                  <a:txBody>
                    <a:bodyPr/>
                    <a:lstStyle/>
                    <a:p>
                      <a:r>
                        <a:rPr lang="nl-NL" sz="1500" b="1" dirty="0"/>
                        <a:t>67%</a:t>
                      </a:r>
                    </a:p>
                  </a:txBody>
                  <a:tcPr marL="68580" marR="68580" marT="34290" marB="34290"/>
                </a:tc>
                <a:extLst>
                  <a:ext uri="{0D108BD9-81ED-4DB2-BD59-A6C34878D82A}">
                    <a16:rowId xmlns:a16="http://schemas.microsoft.com/office/drawing/2014/main" val="10002"/>
                  </a:ext>
                </a:extLst>
              </a:tr>
              <a:tr h="385979">
                <a:tc>
                  <a:txBody>
                    <a:bodyPr/>
                    <a:lstStyle/>
                    <a:p>
                      <a:r>
                        <a:rPr lang="nl-NL" sz="1200" dirty="0"/>
                        <a:t>28 weken</a:t>
                      </a:r>
                    </a:p>
                  </a:txBody>
                  <a:tcPr marL="68580" marR="68580" marT="34290" marB="34290"/>
                </a:tc>
                <a:tc>
                  <a:txBody>
                    <a:bodyPr/>
                    <a:lstStyle/>
                    <a:p>
                      <a:r>
                        <a:rPr lang="nl-NL" sz="1200" dirty="0"/>
                        <a:t>77%</a:t>
                      </a:r>
                    </a:p>
                  </a:txBody>
                  <a:tcPr marL="68580" marR="68580" marT="34290" marB="34290"/>
                </a:tc>
                <a:extLst>
                  <a:ext uri="{0D108BD9-81ED-4DB2-BD59-A6C34878D82A}">
                    <a16:rowId xmlns:a16="http://schemas.microsoft.com/office/drawing/2014/main" val="10003"/>
                  </a:ext>
                </a:extLst>
              </a:tr>
            </a:tbl>
          </a:graphicData>
        </a:graphic>
      </p:graphicFrame>
      <p:sp>
        <p:nvSpPr>
          <p:cNvPr id="3" name="Tekstvak 2"/>
          <p:cNvSpPr txBox="1"/>
          <p:nvPr/>
        </p:nvSpPr>
        <p:spPr>
          <a:xfrm>
            <a:off x="1344498" y="5648327"/>
            <a:ext cx="2350477" cy="230812"/>
          </a:xfrm>
          <a:prstGeom prst="rect">
            <a:avLst/>
          </a:prstGeom>
          <a:noFill/>
        </p:spPr>
        <p:txBody>
          <a:bodyPr wrap="square" lIns="68561" tIns="34280" rIns="68561" bIns="34280" rtlCol="0">
            <a:spAutoFit/>
          </a:bodyPr>
          <a:lstStyle/>
          <a:p>
            <a:pPr>
              <a:defRPr/>
            </a:pPr>
            <a:r>
              <a:rPr lang="nl-NL" sz="1050" dirty="0">
                <a:solidFill>
                  <a:srgbClr val="000000"/>
                </a:solidFill>
                <a:latin typeface="Calibri"/>
              </a:rPr>
              <a:t>Maas et al. AJKD 2016</a:t>
            </a:r>
          </a:p>
        </p:txBody>
      </p:sp>
    </p:spTree>
    <p:extLst>
      <p:ext uri="{BB962C8B-B14F-4D97-AF65-F5344CB8AC3E}">
        <p14:creationId xmlns:p14="http://schemas.microsoft.com/office/powerpoint/2010/main" val="76378220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85900" y="1131810"/>
            <a:ext cx="6172200" cy="390257"/>
          </a:xfrm>
        </p:spPr>
        <p:txBody>
          <a:bodyPr>
            <a:noAutofit/>
          </a:bodyPr>
          <a:lstStyle/>
          <a:p>
            <a:pPr algn="ctr"/>
            <a:r>
              <a:rPr lang="nl-NL" sz="3300" dirty="0"/>
              <a:t>Kan het ook zonder prednison? JA</a:t>
            </a:r>
          </a:p>
        </p:txBody>
      </p:sp>
      <p:grpSp>
        <p:nvGrpSpPr>
          <p:cNvPr id="5" name="Groeperen 4"/>
          <p:cNvGrpSpPr/>
          <p:nvPr/>
        </p:nvGrpSpPr>
        <p:grpSpPr>
          <a:xfrm>
            <a:off x="971600" y="1810196"/>
            <a:ext cx="4825356" cy="4283100"/>
            <a:chOff x="277304" y="679414"/>
            <a:chExt cx="6791976" cy="6124384"/>
          </a:xfrm>
        </p:grpSpPr>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2353" b="8062"/>
            <a:stretch/>
          </p:blipFill>
          <p:spPr bwMode="auto">
            <a:xfrm>
              <a:off x="1694393" y="3737433"/>
              <a:ext cx="5374886" cy="306636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58092"/>
            <a:stretch/>
          </p:blipFill>
          <p:spPr bwMode="auto">
            <a:xfrm>
              <a:off x="1694394" y="679414"/>
              <a:ext cx="5374886" cy="324629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ekstvak 3"/>
            <p:cNvSpPr txBox="1"/>
            <p:nvPr/>
          </p:nvSpPr>
          <p:spPr>
            <a:xfrm>
              <a:off x="277304" y="1815361"/>
              <a:ext cx="1511892" cy="855506"/>
            </a:xfrm>
            <a:prstGeom prst="rect">
              <a:avLst/>
            </a:prstGeom>
            <a:noFill/>
          </p:spPr>
          <p:txBody>
            <a:bodyPr wrap="square" rtlCol="0">
              <a:spAutoFit/>
            </a:bodyPr>
            <a:lstStyle/>
            <a:p>
              <a:pPr algn="ctr"/>
              <a:r>
                <a:rPr lang="nl-NL" sz="1500" dirty="0"/>
                <a:t>Complete </a:t>
              </a:r>
            </a:p>
            <a:p>
              <a:pPr algn="ctr"/>
              <a:r>
                <a:rPr lang="nl-NL" sz="1500" dirty="0"/>
                <a:t>remissie</a:t>
              </a:r>
            </a:p>
          </p:txBody>
        </p:sp>
        <p:sp>
          <p:nvSpPr>
            <p:cNvPr id="11" name="Tekstvak 10"/>
            <p:cNvSpPr txBox="1"/>
            <p:nvPr/>
          </p:nvSpPr>
          <p:spPr>
            <a:xfrm>
              <a:off x="376840" y="4809890"/>
              <a:ext cx="1357118" cy="855506"/>
            </a:xfrm>
            <a:prstGeom prst="rect">
              <a:avLst/>
            </a:prstGeom>
            <a:noFill/>
          </p:spPr>
          <p:txBody>
            <a:bodyPr wrap="none" rtlCol="0">
              <a:spAutoFit/>
            </a:bodyPr>
            <a:lstStyle/>
            <a:p>
              <a:r>
                <a:rPr lang="nl-NL" sz="1500" dirty="0"/>
                <a:t>Remissie </a:t>
              </a:r>
            </a:p>
            <a:p>
              <a:r>
                <a:rPr lang="nl-NL" sz="1500" dirty="0"/>
                <a:t>(PR/CR)</a:t>
              </a:r>
            </a:p>
          </p:txBody>
        </p:sp>
      </p:grpSp>
      <p:sp>
        <p:nvSpPr>
          <p:cNvPr id="6" name="Tekstvak 5"/>
          <p:cNvSpPr txBox="1"/>
          <p:nvPr/>
        </p:nvSpPr>
        <p:spPr>
          <a:xfrm>
            <a:off x="6264560" y="2249468"/>
            <a:ext cx="1850741" cy="1477328"/>
          </a:xfrm>
          <a:prstGeom prst="rect">
            <a:avLst/>
          </a:prstGeom>
          <a:noFill/>
        </p:spPr>
        <p:txBody>
          <a:bodyPr wrap="square" rtlCol="0">
            <a:spAutoFit/>
          </a:bodyPr>
          <a:lstStyle/>
          <a:p>
            <a:r>
              <a:rPr lang="nl-NL" sz="1500" b="1" dirty="0"/>
              <a:t>Complete remissie na 8 weken</a:t>
            </a:r>
          </a:p>
          <a:p>
            <a:pPr marL="214313" indent="-214313">
              <a:buFont typeface="Arial"/>
              <a:buChar char="•"/>
            </a:pPr>
            <a:r>
              <a:rPr lang="nl-NL" sz="1500" dirty="0"/>
              <a:t>Prednison 21/25 (85%)</a:t>
            </a:r>
          </a:p>
          <a:p>
            <a:pPr marL="214313" indent="-214313">
              <a:buFont typeface="Arial"/>
              <a:buChar char="•"/>
            </a:pPr>
            <a:r>
              <a:rPr lang="nl-NL" sz="1500" dirty="0" err="1"/>
              <a:t>Tacrolimus</a:t>
            </a:r>
            <a:r>
              <a:rPr lang="nl-NL" sz="1500" dirty="0"/>
              <a:t> 17/27 (63%)</a:t>
            </a:r>
          </a:p>
        </p:txBody>
      </p:sp>
      <p:sp>
        <p:nvSpPr>
          <p:cNvPr id="10" name="Tekstvak 9">
            <a:extLst>
              <a:ext uri="{FF2B5EF4-FFF2-40B4-BE49-F238E27FC236}">
                <a16:creationId xmlns:a16="http://schemas.microsoft.com/office/drawing/2014/main" id="{15D0B0ED-0BFF-4FF2-A611-D9B9805764D9}"/>
              </a:ext>
            </a:extLst>
          </p:cNvPr>
          <p:cNvSpPr txBox="1"/>
          <p:nvPr/>
        </p:nvSpPr>
        <p:spPr>
          <a:xfrm>
            <a:off x="6126021" y="5603936"/>
            <a:ext cx="3978559" cy="615553"/>
          </a:xfrm>
          <a:prstGeom prst="rect">
            <a:avLst/>
          </a:prstGeom>
          <a:noFill/>
        </p:spPr>
        <p:txBody>
          <a:bodyPr wrap="square">
            <a:spAutoFit/>
          </a:bodyPr>
          <a:lstStyle/>
          <a:p>
            <a:pPr lvl="2" indent="-514350"/>
            <a:r>
              <a:rPr lang="nl-NL" sz="1600" dirty="0" err="1"/>
              <a:t>Medjeral</a:t>
            </a:r>
            <a:r>
              <a:rPr lang="nl-NL" sz="1600" dirty="0"/>
              <a:t>-Thomas </a:t>
            </a:r>
            <a:r>
              <a:rPr lang="nl-NL" sz="1600" i="1" dirty="0"/>
              <a:t>et al. </a:t>
            </a:r>
            <a:r>
              <a:rPr lang="nl-NL" sz="1600" dirty="0"/>
              <a:t>2020</a:t>
            </a:r>
          </a:p>
          <a:p>
            <a:pPr marL="514350" lvl="1" indent="-514350">
              <a:buFont typeface="+mj-lt"/>
              <a:buAutoNum type="arabicPeriod"/>
            </a:pPr>
            <a:endParaRPr lang="nl-NL" dirty="0"/>
          </a:p>
        </p:txBody>
      </p:sp>
    </p:spTree>
    <p:extLst>
      <p:ext uri="{BB962C8B-B14F-4D97-AF65-F5344CB8AC3E}">
        <p14:creationId xmlns:p14="http://schemas.microsoft.com/office/powerpoint/2010/main" val="16883881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E05FD3-6698-49BB-A655-ECC7A49FD8CE}"/>
              </a:ext>
            </a:extLst>
          </p:cNvPr>
          <p:cNvSpPr>
            <a:spLocks noGrp="1"/>
          </p:cNvSpPr>
          <p:nvPr>
            <p:ph type="title"/>
          </p:nvPr>
        </p:nvSpPr>
        <p:spPr/>
        <p:txBody>
          <a:bodyPr/>
          <a:lstStyle/>
          <a:p>
            <a:r>
              <a:rPr lang="nl-NL" dirty="0"/>
              <a:t>De ziekte komt vaak terug (relapse)</a:t>
            </a:r>
          </a:p>
        </p:txBody>
      </p:sp>
      <p:sp>
        <p:nvSpPr>
          <p:cNvPr id="3" name="Tijdelijke aanduiding voor inhoud 2">
            <a:extLst>
              <a:ext uri="{FF2B5EF4-FFF2-40B4-BE49-F238E27FC236}">
                <a16:creationId xmlns:a16="http://schemas.microsoft.com/office/drawing/2014/main" id="{7774D0C3-2E06-492E-AAD3-A079B7B19D40}"/>
              </a:ext>
            </a:extLst>
          </p:cNvPr>
          <p:cNvSpPr>
            <a:spLocks noGrp="1"/>
          </p:cNvSpPr>
          <p:nvPr>
            <p:ph idx="1"/>
          </p:nvPr>
        </p:nvSpPr>
        <p:spPr>
          <a:xfrm>
            <a:off x="522000" y="1988840"/>
            <a:ext cx="8100000" cy="3152632"/>
          </a:xfrm>
        </p:spPr>
        <p:txBody>
          <a:bodyPr/>
          <a:lstStyle/>
          <a:p>
            <a:r>
              <a:rPr lang="nl-NL" dirty="0"/>
              <a:t>Meeste </a:t>
            </a:r>
            <a:r>
              <a:rPr lang="nl-NL" dirty="0" err="1"/>
              <a:t>patienten</a:t>
            </a:r>
            <a:r>
              <a:rPr lang="nl-NL" dirty="0"/>
              <a:t> ervaren 1 of meer relapses</a:t>
            </a:r>
          </a:p>
          <a:p>
            <a:endParaRPr lang="nl-NL" dirty="0"/>
          </a:p>
          <a:p>
            <a:r>
              <a:rPr lang="nl-NL" dirty="0"/>
              <a:t>Ongeveer 1/3 heeft frequente recidieven / prednison-afhankelijkheid</a:t>
            </a:r>
          </a:p>
          <a:p>
            <a:endParaRPr lang="nl-NL" dirty="0"/>
          </a:p>
          <a:p>
            <a:r>
              <a:rPr lang="nl-NL" dirty="0"/>
              <a:t>Diverse medicijnen komen in aanmerking</a:t>
            </a:r>
          </a:p>
          <a:p>
            <a:endParaRPr lang="nl-NL" dirty="0"/>
          </a:p>
          <a:p>
            <a:r>
              <a:rPr lang="nl-NL" dirty="0"/>
              <a:t>Balans zoeken tussen ernst van ziekte en bijwerkingen</a:t>
            </a:r>
          </a:p>
          <a:p>
            <a:endParaRPr lang="nl-NL" dirty="0"/>
          </a:p>
          <a:p>
            <a:r>
              <a:rPr lang="nl-NL" dirty="0"/>
              <a:t>Langdurig stabiele remissie kan optreden na cyclofosfamide of </a:t>
            </a:r>
            <a:r>
              <a:rPr lang="nl-NL" dirty="0" err="1"/>
              <a:t>rituximab</a:t>
            </a:r>
            <a:endParaRPr lang="nl-NL" dirty="0"/>
          </a:p>
        </p:txBody>
      </p:sp>
    </p:spTree>
    <p:extLst>
      <p:ext uri="{BB962C8B-B14F-4D97-AF65-F5344CB8AC3E}">
        <p14:creationId xmlns:p14="http://schemas.microsoft.com/office/powerpoint/2010/main" val="19115436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85900" y="1076836"/>
            <a:ext cx="6172200" cy="610450"/>
          </a:xfrm>
        </p:spPr>
        <p:txBody>
          <a:bodyPr>
            <a:normAutofit fontScale="90000"/>
          </a:bodyPr>
          <a:lstStyle/>
          <a:p>
            <a:pPr algn="ctr"/>
            <a:r>
              <a:rPr lang="nl-NL" dirty="0"/>
              <a:t>FSGS kent meerdere oorzaken</a:t>
            </a:r>
            <a:endParaRPr lang="nl-NL" sz="3000" dirty="0"/>
          </a:p>
        </p:txBody>
      </p:sp>
      <p:pic>
        <p:nvPicPr>
          <p:cNvPr id="4" name="Picture 3"/>
          <p:cNvPicPr>
            <a:picLocks noChangeAspect="1" noChangeArrowheads="1"/>
          </p:cNvPicPr>
          <p:nvPr/>
        </p:nvPicPr>
        <p:blipFill>
          <a:blip r:embed="rId3" cstate="print"/>
          <a:srcRect/>
          <a:stretch>
            <a:fillRect/>
          </a:stretch>
        </p:blipFill>
        <p:spPr bwMode="auto">
          <a:xfrm>
            <a:off x="1587899" y="1784407"/>
            <a:ext cx="5419781" cy="3739346"/>
          </a:xfrm>
          <a:prstGeom prst="rect">
            <a:avLst/>
          </a:prstGeom>
          <a:noFill/>
          <a:ln w="9525">
            <a:noFill/>
            <a:miter lim="800000"/>
            <a:headEnd/>
            <a:tailEnd/>
          </a:ln>
        </p:spPr>
      </p:pic>
      <p:sp>
        <p:nvSpPr>
          <p:cNvPr id="5" name="Tekstvak 4"/>
          <p:cNvSpPr txBox="1"/>
          <p:nvPr/>
        </p:nvSpPr>
        <p:spPr>
          <a:xfrm>
            <a:off x="5840099" y="5729090"/>
            <a:ext cx="2132315" cy="253916"/>
          </a:xfrm>
          <a:prstGeom prst="rect">
            <a:avLst/>
          </a:prstGeom>
          <a:noFill/>
        </p:spPr>
        <p:txBody>
          <a:bodyPr wrap="none" rtlCol="0">
            <a:spAutoFit/>
          </a:bodyPr>
          <a:lstStyle/>
          <a:p>
            <a:r>
              <a:rPr lang="nl-NL" sz="1050" dirty="0" err="1"/>
              <a:t>Deegens</a:t>
            </a:r>
            <a:r>
              <a:rPr lang="nl-NL" sz="1050" dirty="0"/>
              <a:t> &amp; Wetzels </a:t>
            </a:r>
            <a:r>
              <a:rPr lang="nl-NL" sz="1050" dirty="0" err="1"/>
              <a:t>Kidney</a:t>
            </a:r>
            <a:r>
              <a:rPr lang="nl-NL" sz="1050" dirty="0"/>
              <a:t> Int 2011</a:t>
            </a:r>
          </a:p>
        </p:txBody>
      </p:sp>
      <p:sp>
        <p:nvSpPr>
          <p:cNvPr id="3" name="Ovaal 2">
            <a:extLst>
              <a:ext uri="{FF2B5EF4-FFF2-40B4-BE49-F238E27FC236}">
                <a16:creationId xmlns:a16="http://schemas.microsoft.com/office/drawing/2014/main" id="{F3E344AD-7114-4AB2-B445-AA8D29E575E7}"/>
              </a:ext>
            </a:extLst>
          </p:cNvPr>
          <p:cNvSpPr/>
          <p:nvPr/>
        </p:nvSpPr>
        <p:spPr>
          <a:xfrm>
            <a:off x="3718398" y="4716699"/>
            <a:ext cx="1021404" cy="904176"/>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Tree>
    <p:extLst>
      <p:ext uri="{BB962C8B-B14F-4D97-AF65-F5344CB8AC3E}">
        <p14:creationId xmlns:p14="http://schemas.microsoft.com/office/powerpoint/2010/main" val="10394025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501758-2D14-4162-BFDD-A8A972732CD5}"/>
              </a:ext>
            </a:extLst>
          </p:cNvPr>
          <p:cNvSpPr>
            <a:spLocks noGrp="1"/>
          </p:cNvSpPr>
          <p:nvPr>
            <p:ph type="title"/>
          </p:nvPr>
        </p:nvSpPr>
        <p:spPr>
          <a:xfrm>
            <a:off x="522000" y="1644399"/>
            <a:ext cx="8100000" cy="533400"/>
          </a:xfrm>
        </p:spPr>
        <p:txBody>
          <a:bodyPr anchor="ctr">
            <a:normAutofit/>
          </a:bodyPr>
          <a:lstStyle/>
          <a:p>
            <a:pPr algn="ctr"/>
            <a:r>
              <a:rPr lang="nl-NL" sz="3700" dirty="0"/>
              <a:t>Overwegingen bij FSGS</a:t>
            </a:r>
          </a:p>
        </p:txBody>
      </p:sp>
      <p:graphicFrame>
        <p:nvGraphicFramePr>
          <p:cNvPr id="7" name="Tijdelijke aanduiding voor inhoud 2">
            <a:extLst>
              <a:ext uri="{FF2B5EF4-FFF2-40B4-BE49-F238E27FC236}">
                <a16:creationId xmlns:a16="http://schemas.microsoft.com/office/drawing/2014/main" id="{67EFC7A1-E900-4A1C-85E7-0464CE4B999D}"/>
              </a:ext>
            </a:extLst>
          </p:cNvPr>
          <p:cNvGraphicFramePr>
            <a:graphicFrameLocks noGrp="1"/>
          </p:cNvGraphicFramePr>
          <p:nvPr>
            <p:ph idx="1"/>
          </p:nvPr>
        </p:nvGraphicFramePr>
        <p:xfrm>
          <a:off x="522000" y="2382628"/>
          <a:ext cx="8100000" cy="3152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49160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7E080BD7-257D-4AC2-B6C8-941DF2453A87}"/>
              </a:ext>
            </a:extLst>
          </p:cNvPr>
          <p:cNvSpPr>
            <a:spLocks noGrp="1"/>
          </p:cNvSpPr>
          <p:nvPr>
            <p:ph type="title"/>
          </p:nvPr>
        </p:nvSpPr>
        <p:spPr>
          <a:xfrm>
            <a:off x="522000" y="980728"/>
            <a:ext cx="8100000" cy="533400"/>
          </a:xfrm>
        </p:spPr>
        <p:txBody>
          <a:bodyPr/>
          <a:lstStyle/>
          <a:p>
            <a:pPr algn="ctr"/>
            <a:r>
              <a:rPr lang="nl-NL" sz="3600" dirty="0"/>
              <a:t>Actuele classificatie van FSGS</a:t>
            </a:r>
          </a:p>
        </p:txBody>
      </p:sp>
      <p:pic>
        <p:nvPicPr>
          <p:cNvPr id="4" name="Main graphic">
            <a:extLst>
              <a:ext uri="{FF2B5EF4-FFF2-40B4-BE49-F238E27FC236}">
                <a16:creationId xmlns:a16="http://schemas.microsoft.com/office/drawing/2014/main" id="{CA2AD769-A900-4F34-B86C-735822E634F4}"/>
              </a:ext>
            </a:extLst>
          </p:cNvPr>
          <p:cNvPicPr>
            <a:picLocks noGrp="1" noChangeAspect="1"/>
          </p:cNvPicPr>
          <p:nvPr>
            <p:ph idx="1"/>
          </p:nvPr>
        </p:nvPicPr>
        <p:blipFill>
          <a:blip r:embed="rId3"/>
          <a:stretch/>
        </p:blipFill>
        <p:spPr>
          <a:xfrm>
            <a:off x="1154463" y="1778000"/>
            <a:ext cx="7299366" cy="2927350"/>
          </a:xfrm>
          <a:prstGeom prst="rect">
            <a:avLst/>
          </a:prstGeom>
          <a:ln>
            <a:noFill/>
          </a:ln>
        </p:spPr>
      </p:pic>
      <p:grpSp>
        <p:nvGrpSpPr>
          <p:cNvPr id="32" name="Groep 31">
            <a:extLst>
              <a:ext uri="{FF2B5EF4-FFF2-40B4-BE49-F238E27FC236}">
                <a16:creationId xmlns:a16="http://schemas.microsoft.com/office/drawing/2014/main" id="{20840299-0155-4F78-A380-234F82D7708C}"/>
              </a:ext>
            </a:extLst>
          </p:cNvPr>
          <p:cNvGrpSpPr/>
          <p:nvPr/>
        </p:nvGrpSpPr>
        <p:grpSpPr>
          <a:xfrm>
            <a:off x="127002" y="3784601"/>
            <a:ext cx="7658097" cy="2202081"/>
            <a:chOff x="127001" y="2927350"/>
            <a:chExt cx="7658097" cy="2202081"/>
          </a:xfrm>
        </p:grpSpPr>
        <p:grpSp>
          <p:nvGrpSpPr>
            <p:cNvPr id="25" name="Groep 24">
              <a:extLst>
                <a:ext uri="{FF2B5EF4-FFF2-40B4-BE49-F238E27FC236}">
                  <a16:creationId xmlns:a16="http://schemas.microsoft.com/office/drawing/2014/main" id="{D62C15F1-2540-461A-A9F0-031608071C52}"/>
                </a:ext>
              </a:extLst>
            </p:cNvPr>
            <p:cNvGrpSpPr/>
            <p:nvPr/>
          </p:nvGrpSpPr>
          <p:grpSpPr>
            <a:xfrm>
              <a:off x="2000250" y="2927350"/>
              <a:ext cx="5461000" cy="1422400"/>
              <a:chOff x="1625600" y="2952750"/>
              <a:chExt cx="5461000" cy="1422400"/>
            </a:xfrm>
          </p:grpSpPr>
          <p:cxnSp>
            <p:nvCxnSpPr>
              <p:cNvPr id="9" name="Rechte verbindingslijn met pijl 8">
                <a:extLst>
                  <a:ext uri="{FF2B5EF4-FFF2-40B4-BE49-F238E27FC236}">
                    <a16:creationId xmlns:a16="http://schemas.microsoft.com/office/drawing/2014/main" id="{EC176910-E58E-471C-A7AA-C29AE025A506}"/>
                  </a:ext>
                </a:extLst>
              </p:cNvPr>
              <p:cNvCxnSpPr>
                <a:cxnSpLocks/>
              </p:cNvCxnSpPr>
              <p:nvPr/>
            </p:nvCxnSpPr>
            <p:spPr>
              <a:xfrm>
                <a:off x="1625600" y="3321050"/>
                <a:ext cx="0" cy="10541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45B05E28-4D48-438E-BA36-F4FF7FF230DB}"/>
                  </a:ext>
                </a:extLst>
              </p:cNvPr>
              <p:cNvCxnSpPr>
                <a:cxnSpLocks/>
              </p:cNvCxnSpPr>
              <p:nvPr/>
            </p:nvCxnSpPr>
            <p:spPr>
              <a:xfrm>
                <a:off x="7086600" y="3651250"/>
                <a:ext cx="0" cy="7239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F338ACCA-1B49-4EA1-AFC3-717305E5438D}"/>
                  </a:ext>
                </a:extLst>
              </p:cNvPr>
              <p:cNvCxnSpPr>
                <a:cxnSpLocks/>
              </p:cNvCxnSpPr>
              <p:nvPr/>
            </p:nvCxnSpPr>
            <p:spPr>
              <a:xfrm>
                <a:off x="3200400" y="2952750"/>
                <a:ext cx="0" cy="14224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a:extLst>
                  <a:ext uri="{FF2B5EF4-FFF2-40B4-BE49-F238E27FC236}">
                    <a16:creationId xmlns:a16="http://schemas.microsoft.com/office/drawing/2014/main" id="{63383ED4-5D01-4598-A41E-6B487300AD05}"/>
                  </a:ext>
                </a:extLst>
              </p:cNvPr>
              <p:cNvCxnSpPr>
                <a:cxnSpLocks/>
              </p:cNvCxnSpPr>
              <p:nvPr/>
            </p:nvCxnSpPr>
            <p:spPr>
              <a:xfrm>
                <a:off x="4933950" y="3844925"/>
                <a:ext cx="0" cy="5302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Tekstvak 25">
              <a:extLst>
                <a:ext uri="{FF2B5EF4-FFF2-40B4-BE49-F238E27FC236}">
                  <a16:creationId xmlns:a16="http://schemas.microsoft.com/office/drawing/2014/main" id="{CA22BDA9-754F-4744-BE2F-322BB7ABC1D8}"/>
                </a:ext>
              </a:extLst>
            </p:cNvPr>
            <p:cNvSpPr txBox="1"/>
            <p:nvPr/>
          </p:nvSpPr>
          <p:spPr>
            <a:xfrm>
              <a:off x="1758950" y="4483100"/>
              <a:ext cx="406399" cy="369332"/>
            </a:xfrm>
            <a:prstGeom prst="rect">
              <a:avLst/>
            </a:prstGeom>
            <a:noFill/>
          </p:spPr>
          <p:txBody>
            <a:bodyPr wrap="square" rtlCol="0">
              <a:spAutoFit/>
            </a:bodyPr>
            <a:lstStyle/>
            <a:p>
              <a:r>
                <a:rPr lang="nl-NL" b="1" dirty="0">
                  <a:solidFill>
                    <a:srgbClr val="FF0000"/>
                  </a:solidFill>
                </a:rPr>
                <a:t>JA</a:t>
              </a:r>
            </a:p>
          </p:txBody>
        </p:sp>
        <p:sp>
          <p:nvSpPr>
            <p:cNvPr id="27" name="Tekstvak 26">
              <a:extLst>
                <a:ext uri="{FF2B5EF4-FFF2-40B4-BE49-F238E27FC236}">
                  <a16:creationId xmlns:a16="http://schemas.microsoft.com/office/drawing/2014/main" id="{E4A87E33-D6D6-499A-A17D-065878AF699F}"/>
                </a:ext>
              </a:extLst>
            </p:cNvPr>
            <p:cNvSpPr txBox="1"/>
            <p:nvPr/>
          </p:nvSpPr>
          <p:spPr>
            <a:xfrm>
              <a:off x="3308355" y="4483100"/>
              <a:ext cx="596897" cy="369332"/>
            </a:xfrm>
            <a:prstGeom prst="rect">
              <a:avLst/>
            </a:prstGeom>
            <a:noFill/>
          </p:spPr>
          <p:txBody>
            <a:bodyPr wrap="square" rtlCol="0">
              <a:spAutoFit/>
            </a:bodyPr>
            <a:lstStyle/>
            <a:p>
              <a:r>
                <a:rPr lang="nl-NL" b="1" dirty="0">
                  <a:solidFill>
                    <a:srgbClr val="FF0000"/>
                  </a:solidFill>
                </a:rPr>
                <a:t>NEE</a:t>
              </a:r>
            </a:p>
          </p:txBody>
        </p:sp>
        <p:sp>
          <p:nvSpPr>
            <p:cNvPr id="28" name="Tekstvak 27">
              <a:extLst>
                <a:ext uri="{FF2B5EF4-FFF2-40B4-BE49-F238E27FC236}">
                  <a16:creationId xmlns:a16="http://schemas.microsoft.com/office/drawing/2014/main" id="{5AC05D4A-0F10-46D6-B7CF-7FC4A7C6C4B0}"/>
                </a:ext>
              </a:extLst>
            </p:cNvPr>
            <p:cNvSpPr txBox="1"/>
            <p:nvPr/>
          </p:nvSpPr>
          <p:spPr>
            <a:xfrm>
              <a:off x="5010151" y="4483100"/>
              <a:ext cx="596897" cy="369332"/>
            </a:xfrm>
            <a:prstGeom prst="rect">
              <a:avLst/>
            </a:prstGeom>
            <a:noFill/>
          </p:spPr>
          <p:txBody>
            <a:bodyPr wrap="square" rtlCol="0">
              <a:spAutoFit/>
            </a:bodyPr>
            <a:lstStyle/>
            <a:p>
              <a:r>
                <a:rPr lang="nl-NL" b="1" dirty="0">
                  <a:solidFill>
                    <a:srgbClr val="FF0000"/>
                  </a:solidFill>
                </a:rPr>
                <a:t>NEE</a:t>
              </a:r>
            </a:p>
          </p:txBody>
        </p:sp>
        <p:sp>
          <p:nvSpPr>
            <p:cNvPr id="29" name="Tekstvak 28">
              <a:extLst>
                <a:ext uri="{FF2B5EF4-FFF2-40B4-BE49-F238E27FC236}">
                  <a16:creationId xmlns:a16="http://schemas.microsoft.com/office/drawing/2014/main" id="{3717CF65-8E1B-4FCF-8F5B-EF92F02537B7}"/>
                </a:ext>
              </a:extLst>
            </p:cNvPr>
            <p:cNvSpPr txBox="1"/>
            <p:nvPr/>
          </p:nvSpPr>
          <p:spPr>
            <a:xfrm>
              <a:off x="7188201" y="4483100"/>
              <a:ext cx="596897" cy="369332"/>
            </a:xfrm>
            <a:prstGeom prst="rect">
              <a:avLst/>
            </a:prstGeom>
            <a:noFill/>
          </p:spPr>
          <p:txBody>
            <a:bodyPr wrap="square" rtlCol="0">
              <a:spAutoFit/>
            </a:bodyPr>
            <a:lstStyle/>
            <a:p>
              <a:r>
                <a:rPr lang="nl-NL" b="1" dirty="0">
                  <a:solidFill>
                    <a:srgbClr val="FF0000"/>
                  </a:solidFill>
                </a:rPr>
                <a:t>NEE</a:t>
              </a:r>
            </a:p>
          </p:txBody>
        </p:sp>
        <p:sp>
          <p:nvSpPr>
            <p:cNvPr id="30" name="Tekstvak 29">
              <a:extLst>
                <a:ext uri="{FF2B5EF4-FFF2-40B4-BE49-F238E27FC236}">
                  <a16:creationId xmlns:a16="http://schemas.microsoft.com/office/drawing/2014/main" id="{DEC6D5DE-208F-4761-8CBA-8F5E273561DC}"/>
                </a:ext>
              </a:extLst>
            </p:cNvPr>
            <p:cNvSpPr txBox="1"/>
            <p:nvPr/>
          </p:nvSpPr>
          <p:spPr>
            <a:xfrm>
              <a:off x="127001" y="4483100"/>
              <a:ext cx="1327149" cy="646331"/>
            </a:xfrm>
            <a:prstGeom prst="rect">
              <a:avLst/>
            </a:prstGeom>
            <a:noFill/>
          </p:spPr>
          <p:txBody>
            <a:bodyPr wrap="square" rtlCol="0">
              <a:spAutoFit/>
            </a:bodyPr>
            <a:lstStyle/>
            <a:p>
              <a:r>
                <a:rPr lang="nl-NL" b="1" dirty="0">
                  <a:solidFill>
                    <a:srgbClr val="FF0000"/>
                  </a:solidFill>
                </a:rPr>
                <a:t>IMMUNO-SUPPRESSIE</a:t>
              </a:r>
            </a:p>
          </p:txBody>
        </p:sp>
      </p:grpSp>
    </p:spTree>
    <p:extLst>
      <p:ext uri="{BB962C8B-B14F-4D97-AF65-F5344CB8AC3E}">
        <p14:creationId xmlns:p14="http://schemas.microsoft.com/office/powerpoint/2010/main" val="219566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62D660-0C0E-4674-B583-8471A92257FE}"/>
              </a:ext>
            </a:extLst>
          </p:cNvPr>
          <p:cNvSpPr>
            <a:spLocks noGrp="1"/>
          </p:cNvSpPr>
          <p:nvPr>
            <p:ph type="title"/>
          </p:nvPr>
        </p:nvSpPr>
        <p:spPr>
          <a:xfrm>
            <a:off x="522000" y="1052736"/>
            <a:ext cx="8100000" cy="533400"/>
          </a:xfrm>
        </p:spPr>
        <p:txBody>
          <a:bodyPr/>
          <a:lstStyle/>
          <a:p>
            <a:pPr algn="ctr"/>
            <a:r>
              <a:rPr lang="nl-NL" dirty="0"/>
              <a:t>FSGS evaluatie en behandeling</a:t>
            </a:r>
          </a:p>
        </p:txBody>
      </p:sp>
      <p:pic>
        <p:nvPicPr>
          <p:cNvPr id="4" name="Main graphic">
            <a:extLst>
              <a:ext uri="{FF2B5EF4-FFF2-40B4-BE49-F238E27FC236}">
                <a16:creationId xmlns:a16="http://schemas.microsoft.com/office/drawing/2014/main" id="{9D8E6091-7925-4A18-8901-03AAE1E48D80}"/>
              </a:ext>
            </a:extLst>
          </p:cNvPr>
          <p:cNvPicPr>
            <a:picLocks noChangeAspect="1"/>
          </p:cNvPicPr>
          <p:nvPr/>
        </p:nvPicPr>
        <p:blipFill>
          <a:blip r:embed="rId3"/>
          <a:stretch/>
        </p:blipFill>
        <p:spPr>
          <a:xfrm>
            <a:off x="1930360" y="1993649"/>
            <a:ext cx="4964460" cy="3761270"/>
          </a:xfrm>
          <a:prstGeom prst="rect">
            <a:avLst/>
          </a:prstGeom>
          <a:ln>
            <a:noFill/>
          </a:ln>
        </p:spPr>
      </p:pic>
    </p:spTree>
    <p:extLst>
      <p:ext uri="{BB962C8B-B14F-4D97-AF65-F5344CB8AC3E}">
        <p14:creationId xmlns:p14="http://schemas.microsoft.com/office/powerpoint/2010/main" val="3070305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descr="podocyte.JPG"/>
          <p:cNvPicPr>
            <a:picLocks noGrp="1" noChangeAspect="1"/>
          </p:cNvPicPr>
          <p:nvPr>
            <p:ph idx="1"/>
          </p:nvPr>
        </p:nvPicPr>
        <p:blipFill>
          <a:blip r:embed="rId2" cstate="print"/>
          <a:srcRect/>
          <a:stretch>
            <a:fillRect/>
          </a:stretch>
        </p:blipFill>
        <p:spPr>
          <a:xfrm>
            <a:off x="2809875" y="1484783"/>
            <a:ext cx="3539974" cy="4696941"/>
          </a:xfrm>
          <a:noFill/>
        </p:spPr>
      </p:pic>
      <p:sp>
        <p:nvSpPr>
          <p:cNvPr id="5" name="Rectangle 2"/>
          <p:cNvSpPr txBox="1">
            <a:spLocks noChangeArrowheads="1"/>
          </p:cNvSpPr>
          <p:nvPr/>
        </p:nvSpPr>
        <p:spPr bwMode="auto">
          <a:xfrm>
            <a:off x="457200" y="692696"/>
            <a:ext cx="8686800" cy="536575"/>
          </a:xfrm>
          <a:prstGeom prst="rect">
            <a:avLst/>
          </a:prstGeom>
          <a:noFill/>
          <a:ln w="9525">
            <a:noFill/>
            <a:miter lim="800000"/>
            <a:headEnd/>
            <a:tailEnd/>
          </a:ln>
        </p:spPr>
        <p:txBody>
          <a:bodyPr anchor="ctr"/>
          <a:lstStyle/>
          <a:p>
            <a:pPr marL="342900" indent="-342900" eaLnBrk="0" hangingPunct="0">
              <a:defRPr/>
            </a:pPr>
            <a:r>
              <a:rPr kumimoji="1" lang="nl-NL" sz="2800" b="1" kern="0" dirty="0">
                <a:solidFill>
                  <a:schemeClr val="tx2"/>
                </a:solidFill>
                <a:latin typeface="+mj-lt"/>
                <a:ea typeface="ＭＳ Ｐゴシック" charset="-128"/>
                <a:cs typeface="+mj-cs"/>
              </a:rPr>
              <a:t>Achtergrond: anatomie: de niercel (</a:t>
            </a:r>
            <a:r>
              <a:rPr kumimoji="1" lang="nl-NL" sz="2800" b="1" kern="0" dirty="0" err="1">
                <a:solidFill>
                  <a:schemeClr val="tx2"/>
                </a:solidFill>
                <a:latin typeface="+mj-lt"/>
                <a:ea typeface="ＭＳ Ｐゴシック" charset="-128"/>
                <a:cs typeface="+mj-cs"/>
              </a:rPr>
              <a:t>podocyt</a:t>
            </a:r>
            <a:r>
              <a:rPr kumimoji="1" lang="nl-NL" sz="2800" b="1" kern="0" dirty="0">
                <a:solidFill>
                  <a:schemeClr val="tx2"/>
                </a:solidFill>
                <a:latin typeface="+mj-lt"/>
                <a:ea typeface="ＭＳ Ｐゴシック" charset="-128"/>
                <a:cs typeface="+mj-cs"/>
              </a:rPr>
              <a:t>)</a:t>
            </a:r>
            <a:endParaRPr kumimoji="1" lang="en-US" sz="3600" b="1" kern="0" dirty="0">
              <a:solidFill>
                <a:schemeClr val="tx2"/>
              </a:solidFill>
              <a:latin typeface="+mj-lt"/>
              <a:ea typeface="ＭＳ Ｐゴシック" charset="-128"/>
              <a:cs typeface="+mj-cs"/>
            </a:endParaRPr>
          </a:p>
        </p:txBody>
      </p:sp>
      <p:sp>
        <p:nvSpPr>
          <p:cNvPr id="6" name="Tijdelijke aanduiding voor voettekst 2"/>
          <p:cNvSpPr>
            <a:spLocks noGrp="1"/>
          </p:cNvSpPr>
          <p:nvPr>
            <p:ph type="ftr" sz="quarter" idx="10"/>
          </p:nvPr>
        </p:nvSpPr>
        <p:spPr>
          <a:xfrm>
            <a:off x="2790000" y="6414409"/>
            <a:ext cx="3960000" cy="152400"/>
          </a:xfrm>
        </p:spPr>
        <p:txBody>
          <a:bodyPr/>
          <a:lstStyle/>
          <a:p>
            <a:pPr>
              <a:defRPr/>
            </a:pPr>
            <a:r>
              <a:rPr lang="nl-NL"/>
              <a:t>Nefrotisch Syndroom</a:t>
            </a:r>
            <a:endParaRPr lang="nl-NL" dirty="0"/>
          </a:p>
        </p:txBody>
      </p:sp>
      <p:sp>
        <p:nvSpPr>
          <p:cNvPr id="2" name="Tijdelijke aanduiding voor datum 1">
            <a:extLst>
              <a:ext uri="{FF2B5EF4-FFF2-40B4-BE49-F238E27FC236}">
                <a16:creationId xmlns:a16="http://schemas.microsoft.com/office/drawing/2014/main" id="{1E3DF556-784C-4D7C-9020-460AEB8DF49A}"/>
              </a:ext>
            </a:extLst>
          </p:cNvPr>
          <p:cNvSpPr>
            <a:spLocks noGrp="1"/>
          </p:cNvSpPr>
          <p:nvPr>
            <p:ph type="dt" sz="half" idx="10"/>
          </p:nvPr>
        </p:nvSpPr>
        <p:spPr/>
        <p:txBody>
          <a:bodyPr/>
          <a:lstStyle/>
          <a:p>
            <a:r>
              <a:rPr lang="nl-NL"/>
              <a:t>03-06-2023</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2000" y="1366570"/>
            <a:ext cx="8100000" cy="533400"/>
          </a:xfrm>
        </p:spPr>
        <p:txBody>
          <a:bodyPr/>
          <a:lstStyle/>
          <a:p>
            <a:r>
              <a:rPr lang="nl-NL" sz="3200" dirty="0"/>
              <a:t>Genetische FSGS binnen nieuwe classificatie</a:t>
            </a:r>
          </a:p>
        </p:txBody>
      </p:sp>
      <p:sp>
        <p:nvSpPr>
          <p:cNvPr id="3" name="Tijdelijke aanduiding voor inhoud 2"/>
          <p:cNvSpPr>
            <a:spLocks noGrp="1"/>
          </p:cNvSpPr>
          <p:nvPr>
            <p:ph idx="1"/>
          </p:nvPr>
        </p:nvSpPr>
        <p:spPr>
          <a:xfrm>
            <a:off x="522000" y="2273486"/>
            <a:ext cx="8100000" cy="3152632"/>
          </a:xfrm>
        </p:spPr>
        <p:txBody>
          <a:bodyPr/>
          <a:lstStyle/>
          <a:p>
            <a:r>
              <a:rPr lang="nl-NL" dirty="0"/>
              <a:t>Retrospectief onderzoek Mayo </a:t>
            </a:r>
            <a:r>
              <a:rPr lang="nl-NL" dirty="0" err="1"/>
              <a:t>Clinic</a:t>
            </a:r>
            <a:r>
              <a:rPr lang="nl-NL" dirty="0"/>
              <a:t>, 1999-2019 </a:t>
            </a:r>
          </a:p>
          <a:p>
            <a:endParaRPr lang="nl-NL" dirty="0"/>
          </a:p>
          <a:p>
            <a:r>
              <a:rPr lang="nl-NL" dirty="0"/>
              <a:t>49 volwassenen met FSGS in het </a:t>
            </a:r>
            <a:r>
              <a:rPr lang="nl-NL" dirty="0" err="1"/>
              <a:t>nierbiopt</a:t>
            </a:r>
            <a:endParaRPr lang="nl-NL" dirty="0"/>
          </a:p>
          <a:p>
            <a:endParaRPr lang="nl-NL" dirty="0"/>
          </a:p>
          <a:p>
            <a:r>
              <a:rPr lang="nl-NL" dirty="0"/>
              <a:t>Klinisch-pathologische classificatie (ongeveer) conform KDIGO</a:t>
            </a:r>
          </a:p>
          <a:p>
            <a:endParaRPr lang="nl-NL" dirty="0"/>
          </a:p>
          <a:p>
            <a:r>
              <a:rPr lang="nl-NL" dirty="0" err="1"/>
              <a:t>Undetermined</a:t>
            </a:r>
            <a:r>
              <a:rPr lang="nl-NL" dirty="0"/>
              <a:t> FSGS: discrepantie klinische presentatie </a:t>
            </a:r>
            <a:r>
              <a:rPr lang="nl-NL" dirty="0" err="1"/>
              <a:t>vs</a:t>
            </a:r>
            <a:r>
              <a:rPr lang="nl-NL" dirty="0"/>
              <a:t> histologie</a:t>
            </a:r>
          </a:p>
          <a:p>
            <a:endParaRPr lang="nl-NL" dirty="0"/>
          </a:p>
          <a:p>
            <a:r>
              <a:rPr lang="nl-NL" dirty="0"/>
              <a:t>Vervolgens </a:t>
            </a:r>
            <a:r>
              <a:rPr lang="nl-NL" dirty="0" err="1"/>
              <a:t>exoom</a:t>
            </a:r>
            <a:r>
              <a:rPr lang="nl-NL" dirty="0"/>
              <a:t> analyse nier genen-panel bij alle patiënten</a:t>
            </a:r>
          </a:p>
          <a:p>
            <a:endParaRPr lang="nl-NL" dirty="0"/>
          </a:p>
        </p:txBody>
      </p:sp>
      <p:sp>
        <p:nvSpPr>
          <p:cNvPr id="4" name="Tekstvak 3"/>
          <p:cNvSpPr txBox="1"/>
          <p:nvPr/>
        </p:nvSpPr>
        <p:spPr>
          <a:xfrm>
            <a:off x="6487882" y="5600134"/>
            <a:ext cx="2705113" cy="369332"/>
          </a:xfrm>
          <a:prstGeom prst="rect">
            <a:avLst/>
          </a:prstGeom>
          <a:noFill/>
        </p:spPr>
        <p:txBody>
          <a:bodyPr wrap="none" rtlCol="0">
            <a:spAutoFit/>
          </a:bodyPr>
          <a:lstStyle/>
          <a:p>
            <a:r>
              <a:rPr lang="nl-NL" dirty="0" err="1"/>
              <a:t>Miao</a:t>
            </a:r>
            <a:r>
              <a:rPr lang="nl-NL" dirty="0"/>
              <a:t>, Mayo </a:t>
            </a:r>
            <a:r>
              <a:rPr lang="nl-NL" dirty="0" err="1"/>
              <a:t>Clin</a:t>
            </a:r>
            <a:r>
              <a:rPr lang="nl-NL" dirty="0"/>
              <a:t> </a:t>
            </a:r>
            <a:r>
              <a:rPr lang="nl-NL" dirty="0" err="1"/>
              <a:t>Proc</a:t>
            </a:r>
            <a:r>
              <a:rPr lang="nl-NL" dirty="0"/>
              <a:t> 2021</a:t>
            </a:r>
          </a:p>
        </p:txBody>
      </p:sp>
    </p:spTree>
    <p:extLst>
      <p:ext uri="{BB962C8B-B14F-4D97-AF65-F5344CB8AC3E}">
        <p14:creationId xmlns:p14="http://schemas.microsoft.com/office/powerpoint/2010/main" val="25671925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in graphic"/>
          <p:cNvPicPr/>
          <p:nvPr/>
        </p:nvPicPr>
        <p:blipFill>
          <a:blip r:embed="rId3"/>
          <a:stretch/>
        </p:blipFill>
        <p:spPr>
          <a:xfrm>
            <a:off x="471951" y="1040756"/>
            <a:ext cx="6350040" cy="3242160"/>
          </a:xfrm>
          <a:prstGeom prst="rect">
            <a:avLst/>
          </a:prstGeom>
          <a:ln>
            <a:noFill/>
          </a:ln>
        </p:spPr>
      </p:pic>
      <p:sp>
        <p:nvSpPr>
          <p:cNvPr id="11" name="Tekstvak 10"/>
          <p:cNvSpPr txBox="1"/>
          <p:nvPr/>
        </p:nvSpPr>
        <p:spPr>
          <a:xfrm>
            <a:off x="473399" y="4327287"/>
            <a:ext cx="817853" cy="369332"/>
          </a:xfrm>
          <a:prstGeom prst="rect">
            <a:avLst/>
          </a:prstGeom>
          <a:noFill/>
        </p:spPr>
        <p:txBody>
          <a:bodyPr wrap="none" rtlCol="0">
            <a:spAutoFit/>
          </a:bodyPr>
          <a:lstStyle/>
          <a:p>
            <a:r>
              <a:rPr lang="nl-NL" i="1" dirty="0"/>
              <a:t>NPHS2</a:t>
            </a:r>
          </a:p>
        </p:txBody>
      </p:sp>
      <p:sp>
        <p:nvSpPr>
          <p:cNvPr id="12" name="Tekstvak 11"/>
          <p:cNvSpPr txBox="1"/>
          <p:nvPr/>
        </p:nvSpPr>
        <p:spPr>
          <a:xfrm>
            <a:off x="2074352" y="4350698"/>
            <a:ext cx="918200" cy="1200329"/>
          </a:xfrm>
          <a:prstGeom prst="rect">
            <a:avLst/>
          </a:prstGeom>
          <a:noFill/>
        </p:spPr>
        <p:txBody>
          <a:bodyPr wrap="none" rtlCol="0">
            <a:spAutoFit/>
          </a:bodyPr>
          <a:lstStyle/>
          <a:p>
            <a:r>
              <a:rPr lang="nl-NL" i="1" dirty="0"/>
              <a:t>COL4A3</a:t>
            </a:r>
          </a:p>
          <a:p>
            <a:r>
              <a:rPr lang="nl-NL" i="1" dirty="0"/>
              <a:t>COL4A4</a:t>
            </a:r>
          </a:p>
          <a:p>
            <a:r>
              <a:rPr lang="nl-NL" i="1" dirty="0"/>
              <a:t>NPHS1</a:t>
            </a:r>
          </a:p>
          <a:p>
            <a:r>
              <a:rPr lang="nl-NL" i="1" dirty="0"/>
              <a:t>TRPC6</a:t>
            </a:r>
          </a:p>
        </p:txBody>
      </p:sp>
      <p:sp>
        <p:nvSpPr>
          <p:cNvPr id="13" name="Tekstvak 12"/>
          <p:cNvSpPr txBox="1"/>
          <p:nvPr/>
        </p:nvSpPr>
        <p:spPr>
          <a:xfrm>
            <a:off x="3754677" y="4334419"/>
            <a:ext cx="918200" cy="1477328"/>
          </a:xfrm>
          <a:prstGeom prst="rect">
            <a:avLst/>
          </a:prstGeom>
          <a:noFill/>
        </p:spPr>
        <p:txBody>
          <a:bodyPr wrap="none" rtlCol="0">
            <a:spAutoFit/>
          </a:bodyPr>
          <a:lstStyle/>
          <a:p>
            <a:r>
              <a:rPr lang="nl-NL" i="1" dirty="0"/>
              <a:t>COL4A3</a:t>
            </a:r>
          </a:p>
          <a:p>
            <a:r>
              <a:rPr lang="nl-NL" i="1" dirty="0"/>
              <a:t>COL4A4</a:t>
            </a:r>
          </a:p>
          <a:p>
            <a:r>
              <a:rPr lang="nl-NL" i="1" dirty="0"/>
              <a:t>COL4A5</a:t>
            </a:r>
          </a:p>
          <a:p>
            <a:r>
              <a:rPr lang="nl-NL" i="1" dirty="0"/>
              <a:t>INF2</a:t>
            </a:r>
          </a:p>
          <a:p>
            <a:r>
              <a:rPr lang="nl-NL" i="1" dirty="0"/>
              <a:t>UMOD</a:t>
            </a:r>
          </a:p>
        </p:txBody>
      </p:sp>
      <p:sp>
        <p:nvSpPr>
          <p:cNvPr id="14" name="Tekstvak 13"/>
          <p:cNvSpPr txBox="1"/>
          <p:nvPr/>
        </p:nvSpPr>
        <p:spPr>
          <a:xfrm>
            <a:off x="5524299" y="4344827"/>
            <a:ext cx="1210139" cy="1200329"/>
          </a:xfrm>
          <a:prstGeom prst="rect">
            <a:avLst/>
          </a:prstGeom>
          <a:noFill/>
        </p:spPr>
        <p:txBody>
          <a:bodyPr wrap="none" rtlCol="0">
            <a:spAutoFit/>
          </a:bodyPr>
          <a:lstStyle/>
          <a:p>
            <a:r>
              <a:rPr lang="nl-NL" i="1" dirty="0"/>
              <a:t>COL4A3</a:t>
            </a:r>
          </a:p>
          <a:p>
            <a:r>
              <a:rPr lang="nl-NL" i="1" dirty="0"/>
              <a:t>NPHS2</a:t>
            </a:r>
          </a:p>
          <a:p>
            <a:r>
              <a:rPr lang="nl-NL" i="1" dirty="0"/>
              <a:t>INF2</a:t>
            </a:r>
          </a:p>
          <a:p>
            <a:r>
              <a:rPr lang="nl-NL" i="1" dirty="0"/>
              <a:t>SMARCAL1</a:t>
            </a:r>
          </a:p>
        </p:txBody>
      </p:sp>
      <p:sp>
        <p:nvSpPr>
          <p:cNvPr id="15" name="Tekstvak 14"/>
          <p:cNvSpPr txBox="1"/>
          <p:nvPr/>
        </p:nvSpPr>
        <p:spPr>
          <a:xfrm>
            <a:off x="7163401" y="3724812"/>
            <a:ext cx="1625227" cy="923330"/>
          </a:xfrm>
          <a:prstGeom prst="rect">
            <a:avLst/>
          </a:prstGeom>
          <a:noFill/>
        </p:spPr>
        <p:txBody>
          <a:bodyPr wrap="none" rtlCol="0">
            <a:spAutoFit/>
          </a:bodyPr>
          <a:lstStyle/>
          <a:p>
            <a:r>
              <a:rPr lang="nl-NL" dirty="0"/>
              <a:t>2/21 nefrotisch</a:t>
            </a:r>
          </a:p>
          <a:p>
            <a:r>
              <a:rPr lang="nl-NL" dirty="0"/>
              <a:t>15/21 familie-</a:t>
            </a:r>
          </a:p>
          <a:p>
            <a:r>
              <a:rPr lang="nl-NL" dirty="0"/>
              <a:t>anamnese pos</a:t>
            </a:r>
          </a:p>
        </p:txBody>
      </p:sp>
    </p:spTree>
    <p:extLst>
      <p:ext uri="{BB962C8B-B14F-4D97-AF65-F5344CB8AC3E}">
        <p14:creationId xmlns:p14="http://schemas.microsoft.com/office/powerpoint/2010/main" val="114679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04D247-F4E3-4963-86D9-54D83CF1D523}"/>
              </a:ext>
            </a:extLst>
          </p:cNvPr>
          <p:cNvSpPr>
            <a:spLocks noGrp="1"/>
          </p:cNvSpPr>
          <p:nvPr>
            <p:ph type="title"/>
          </p:nvPr>
        </p:nvSpPr>
        <p:spPr>
          <a:xfrm>
            <a:off x="395536" y="1268760"/>
            <a:ext cx="8100000" cy="533400"/>
          </a:xfrm>
        </p:spPr>
        <p:txBody>
          <a:bodyPr/>
          <a:lstStyle/>
          <a:p>
            <a:r>
              <a:rPr lang="nl-NL" sz="2800" dirty="0"/>
              <a:t>Behandeling FSGS met prednison en andere middelen</a:t>
            </a:r>
          </a:p>
        </p:txBody>
      </p:sp>
      <p:pic>
        <p:nvPicPr>
          <p:cNvPr id="5" name="Tijdelijke aanduiding voor inhoud 4">
            <a:extLst>
              <a:ext uri="{FF2B5EF4-FFF2-40B4-BE49-F238E27FC236}">
                <a16:creationId xmlns:a16="http://schemas.microsoft.com/office/drawing/2014/main" id="{54B80798-EE59-4B53-BEAE-7323BBD168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8661" y="2342834"/>
            <a:ext cx="4445605" cy="3152775"/>
          </a:xfrm>
        </p:spPr>
      </p:pic>
      <p:sp>
        <p:nvSpPr>
          <p:cNvPr id="6" name="Tekstvak 5">
            <a:extLst>
              <a:ext uri="{FF2B5EF4-FFF2-40B4-BE49-F238E27FC236}">
                <a16:creationId xmlns:a16="http://schemas.microsoft.com/office/drawing/2014/main" id="{64274AF3-5BA5-414C-98B5-2BD7D41ADEEA}"/>
              </a:ext>
            </a:extLst>
          </p:cNvPr>
          <p:cNvSpPr txBox="1"/>
          <p:nvPr/>
        </p:nvSpPr>
        <p:spPr>
          <a:xfrm>
            <a:off x="617220" y="5640705"/>
            <a:ext cx="2606226" cy="369332"/>
          </a:xfrm>
          <a:prstGeom prst="rect">
            <a:avLst/>
          </a:prstGeom>
          <a:noFill/>
        </p:spPr>
        <p:txBody>
          <a:bodyPr wrap="none" rtlCol="0">
            <a:spAutoFit/>
          </a:bodyPr>
          <a:lstStyle/>
          <a:p>
            <a:pPr>
              <a:defRPr/>
            </a:pPr>
            <a:r>
              <a:rPr lang="nl-NL" dirty="0" err="1">
                <a:solidFill>
                  <a:srgbClr val="000000"/>
                </a:solidFill>
                <a:latin typeface="Calibri"/>
              </a:rPr>
              <a:t>Ponticelli</a:t>
            </a:r>
            <a:r>
              <a:rPr lang="nl-NL" dirty="0">
                <a:solidFill>
                  <a:srgbClr val="000000"/>
                </a:solidFill>
                <a:latin typeface="Calibri"/>
              </a:rPr>
              <a:t> et al. AJKD 1999</a:t>
            </a:r>
          </a:p>
        </p:txBody>
      </p:sp>
      <p:sp>
        <p:nvSpPr>
          <p:cNvPr id="7" name="Tekstvak 6">
            <a:extLst>
              <a:ext uri="{FF2B5EF4-FFF2-40B4-BE49-F238E27FC236}">
                <a16:creationId xmlns:a16="http://schemas.microsoft.com/office/drawing/2014/main" id="{D85B1F4B-C935-4B9C-A68B-C0AD08160689}"/>
              </a:ext>
            </a:extLst>
          </p:cNvPr>
          <p:cNvSpPr txBox="1"/>
          <p:nvPr/>
        </p:nvSpPr>
        <p:spPr>
          <a:xfrm>
            <a:off x="5480685" y="3503295"/>
            <a:ext cx="3212098" cy="369332"/>
          </a:xfrm>
          <a:prstGeom prst="rect">
            <a:avLst/>
          </a:prstGeom>
          <a:noFill/>
        </p:spPr>
        <p:txBody>
          <a:bodyPr wrap="none" rtlCol="0">
            <a:spAutoFit/>
          </a:bodyPr>
          <a:lstStyle/>
          <a:p>
            <a:pPr>
              <a:defRPr/>
            </a:pPr>
            <a:r>
              <a:rPr lang="nl-NL" dirty="0">
                <a:solidFill>
                  <a:srgbClr val="FF0000"/>
                </a:solidFill>
                <a:latin typeface="Calibri"/>
              </a:rPr>
              <a:t>50% complete remissie na 3 jaar</a:t>
            </a:r>
          </a:p>
        </p:txBody>
      </p:sp>
    </p:spTree>
    <p:extLst>
      <p:ext uri="{BB962C8B-B14F-4D97-AF65-F5344CB8AC3E}">
        <p14:creationId xmlns:p14="http://schemas.microsoft.com/office/powerpoint/2010/main" val="40352234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2000" y="1422849"/>
            <a:ext cx="8100000" cy="533400"/>
          </a:xfrm>
        </p:spPr>
        <p:txBody>
          <a:bodyPr/>
          <a:lstStyle/>
          <a:p>
            <a:r>
              <a:rPr lang="nl-NL" dirty="0"/>
              <a:t>Resultaten bij primaire FSGS</a:t>
            </a:r>
          </a:p>
        </p:txBody>
      </p:sp>
      <p:sp>
        <p:nvSpPr>
          <p:cNvPr id="3" name="Tijdelijke aanduiding voor inhoud 2"/>
          <p:cNvSpPr>
            <a:spLocks noGrp="1"/>
          </p:cNvSpPr>
          <p:nvPr>
            <p:ph idx="1"/>
          </p:nvPr>
        </p:nvSpPr>
        <p:spPr>
          <a:xfrm>
            <a:off x="522000" y="2264468"/>
            <a:ext cx="8100000" cy="3152632"/>
          </a:xfrm>
        </p:spPr>
        <p:txBody>
          <a:bodyPr/>
          <a:lstStyle/>
          <a:p>
            <a:r>
              <a:rPr lang="nl-NL" dirty="0"/>
              <a:t>Retrospectieve studie </a:t>
            </a:r>
            <a:r>
              <a:rPr lang="nl-NL" dirty="0" err="1"/>
              <a:t>Radboudumc</a:t>
            </a:r>
            <a:r>
              <a:rPr lang="nl-NL" dirty="0"/>
              <a:t> en regio (1995-2014)</a:t>
            </a:r>
          </a:p>
          <a:p>
            <a:endParaRPr lang="nl-NL" dirty="0"/>
          </a:p>
          <a:p>
            <a:r>
              <a:rPr lang="nl-NL" dirty="0"/>
              <a:t>51 volwassen patiënten met FSGS bij biopsie</a:t>
            </a:r>
          </a:p>
          <a:p>
            <a:endParaRPr lang="nl-NL" dirty="0"/>
          </a:p>
          <a:p>
            <a:r>
              <a:rPr lang="nl-NL" dirty="0"/>
              <a:t>Presentatie met nefrotisch syndroom (</a:t>
            </a:r>
            <a:r>
              <a:rPr lang="nl-NL" i="1" dirty="0" err="1"/>
              <a:t>presumed</a:t>
            </a:r>
            <a:r>
              <a:rPr lang="nl-NL" dirty="0"/>
              <a:t> </a:t>
            </a:r>
            <a:r>
              <a:rPr lang="nl-NL" dirty="0" err="1"/>
              <a:t>pFSGS</a:t>
            </a:r>
            <a:r>
              <a:rPr lang="nl-NL" dirty="0"/>
              <a:t>)</a:t>
            </a:r>
          </a:p>
          <a:p>
            <a:endParaRPr lang="nl-NL" dirty="0"/>
          </a:p>
          <a:p>
            <a:r>
              <a:rPr lang="nl-NL" dirty="0"/>
              <a:t>Complete voetprocesversmelting podocyten bij 27/29</a:t>
            </a:r>
          </a:p>
          <a:p>
            <a:endParaRPr lang="nl-NL" dirty="0"/>
          </a:p>
          <a:p>
            <a:r>
              <a:rPr lang="nl-NL" dirty="0"/>
              <a:t>Genetisch onderzoek: 2 mutaties (</a:t>
            </a:r>
            <a:r>
              <a:rPr lang="nl-NL" i="1" dirty="0"/>
              <a:t>NPHS2</a:t>
            </a:r>
            <a:r>
              <a:rPr lang="nl-NL" dirty="0"/>
              <a:t>, MELAS)</a:t>
            </a:r>
          </a:p>
          <a:p>
            <a:endParaRPr lang="nl-NL" dirty="0"/>
          </a:p>
        </p:txBody>
      </p:sp>
      <p:sp>
        <p:nvSpPr>
          <p:cNvPr id="4" name="Tekstvak 3"/>
          <p:cNvSpPr txBox="1"/>
          <p:nvPr/>
        </p:nvSpPr>
        <p:spPr>
          <a:xfrm>
            <a:off x="7161639" y="5598274"/>
            <a:ext cx="1948595" cy="369332"/>
          </a:xfrm>
          <a:prstGeom prst="rect">
            <a:avLst/>
          </a:prstGeom>
          <a:noFill/>
        </p:spPr>
        <p:txBody>
          <a:bodyPr wrap="none" rtlCol="0">
            <a:spAutoFit/>
          </a:bodyPr>
          <a:lstStyle/>
          <a:p>
            <a:r>
              <a:rPr lang="nl-NL" dirty="0"/>
              <a:t>Rood, KI Rep 2021</a:t>
            </a:r>
          </a:p>
        </p:txBody>
      </p:sp>
    </p:spTree>
    <p:extLst>
      <p:ext uri="{BB962C8B-B14F-4D97-AF65-F5344CB8AC3E}">
        <p14:creationId xmlns:p14="http://schemas.microsoft.com/office/powerpoint/2010/main" val="11519471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rotWithShape="1">
          <a:blip r:embed="rId3"/>
          <a:srcRect l="66948" t="38067" b="40811"/>
          <a:stretch/>
        </p:blipFill>
        <p:spPr>
          <a:xfrm>
            <a:off x="691440" y="5168194"/>
            <a:ext cx="2398888" cy="832556"/>
          </a:xfrm>
          <a:prstGeom prst="rect">
            <a:avLst/>
          </a:prstGeom>
        </p:spPr>
      </p:pic>
      <p:pic>
        <p:nvPicPr>
          <p:cNvPr id="3" name="Afbeelding 2"/>
          <p:cNvPicPr>
            <a:picLocks noChangeAspect="1"/>
          </p:cNvPicPr>
          <p:nvPr/>
        </p:nvPicPr>
        <p:blipFill rotWithShape="1">
          <a:blip r:embed="rId3"/>
          <a:srcRect r="35803"/>
          <a:stretch/>
        </p:blipFill>
        <p:spPr>
          <a:xfrm>
            <a:off x="155232" y="1018117"/>
            <a:ext cx="4934009" cy="4174018"/>
          </a:xfrm>
          <a:prstGeom prst="rect">
            <a:avLst/>
          </a:prstGeom>
        </p:spPr>
      </p:pic>
      <p:graphicFrame>
        <p:nvGraphicFramePr>
          <p:cNvPr id="11" name="Tabel 10"/>
          <p:cNvGraphicFramePr>
            <a:graphicFrameLocks noGrp="1"/>
          </p:cNvGraphicFramePr>
          <p:nvPr/>
        </p:nvGraphicFramePr>
        <p:xfrm>
          <a:off x="5249334" y="1845026"/>
          <a:ext cx="3386667" cy="1161622"/>
        </p:xfrm>
        <a:graphic>
          <a:graphicData uri="http://schemas.openxmlformats.org/drawingml/2006/table">
            <a:tbl>
              <a:tblPr firstRow="1" bandRow="1">
                <a:tableStyleId>{6E25E649-3F16-4E02-A733-19D2CDBF48F0}</a:tableStyleId>
              </a:tblPr>
              <a:tblGrid>
                <a:gridCol w="976924">
                  <a:extLst>
                    <a:ext uri="{9D8B030D-6E8A-4147-A177-3AD203B41FA5}">
                      <a16:colId xmlns:a16="http://schemas.microsoft.com/office/drawing/2014/main" val="20000"/>
                    </a:ext>
                  </a:extLst>
                </a:gridCol>
                <a:gridCol w="1055076">
                  <a:extLst>
                    <a:ext uri="{9D8B030D-6E8A-4147-A177-3AD203B41FA5}">
                      <a16:colId xmlns:a16="http://schemas.microsoft.com/office/drawing/2014/main" val="20001"/>
                    </a:ext>
                  </a:extLst>
                </a:gridCol>
                <a:gridCol w="1354667">
                  <a:extLst>
                    <a:ext uri="{9D8B030D-6E8A-4147-A177-3AD203B41FA5}">
                      <a16:colId xmlns:a16="http://schemas.microsoft.com/office/drawing/2014/main" val="20002"/>
                    </a:ext>
                  </a:extLst>
                </a:gridCol>
              </a:tblGrid>
              <a:tr h="430102">
                <a:tc>
                  <a:txBody>
                    <a:bodyPr/>
                    <a:lstStyle/>
                    <a:p>
                      <a:endParaRPr lang="nl-NL" sz="1800" dirty="0"/>
                    </a:p>
                  </a:txBody>
                  <a:tcPr/>
                </a:tc>
                <a:tc>
                  <a:txBody>
                    <a:bodyPr/>
                    <a:lstStyle/>
                    <a:p>
                      <a:r>
                        <a:rPr lang="nl-NL" sz="1800" baseline="0" dirty="0"/>
                        <a:t>NR </a:t>
                      </a:r>
                      <a:r>
                        <a:rPr lang="nl-NL" sz="1800" dirty="0"/>
                        <a:t>(n)</a:t>
                      </a:r>
                    </a:p>
                  </a:txBody>
                  <a:tcPr/>
                </a:tc>
                <a:tc>
                  <a:txBody>
                    <a:bodyPr/>
                    <a:lstStyle/>
                    <a:p>
                      <a:r>
                        <a:rPr lang="nl-NL" sz="1800" dirty="0"/>
                        <a:t>PR/CR (n)</a:t>
                      </a:r>
                    </a:p>
                  </a:txBody>
                  <a:tcPr/>
                </a:tc>
                <a:extLst>
                  <a:ext uri="{0D108BD9-81ED-4DB2-BD59-A6C34878D82A}">
                    <a16:rowId xmlns:a16="http://schemas.microsoft.com/office/drawing/2014/main" val="10000"/>
                  </a:ext>
                </a:extLst>
              </a:tr>
              <a:tr h="307405">
                <a:tc>
                  <a:txBody>
                    <a:bodyPr/>
                    <a:lstStyle/>
                    <a:p>
                      <a:r>
                        <a:rPr lang="nl-NL" dirty="0"/>
                        <a:t>&lt; 20%</a:t>
                      </a:r>
                    </a:p>
                  </a:txBody>
                  <a:tcPr/>
                </a:tc>
                <a:tc>
                  <a:txBody>
                    <a:bodyPr/>
                    <a:lstStyle/>
                    <a:p>
                      <a:r>
                        <a:rPr lang="nl-NL" dirty="0"/>
                        <a:t>7</a:t>
                      </a:r>
                    </a:p>
                  </a:txBody>
                  <a:tcPr/>
                </a:tc>
                <a:tc>
                  <a:txBody>
                    <a:bodyPr/>
                    <a:lstStyle/>
                    <a:p>
                      <a:r>
                        <a:rPr lang="nl-NL" dirty="0"/>
                        <a:t>3</a:t>
                      </a:r>
                    </a:p>
                  </a:txBody>
                  <a:tcPr/>
                </a:tc>
                <a:extLst>
                  <a:ext uri="{0D108BD9-81ED-4DB2-BD59-A6C34878D82A}">
                    <a16:rowId xmlns:a16="http://schemas.microsoft.com/office/drawing/2014/main" val="10001"/>
                  </a:ext>
                </a:extLst>
              </a:tr>
              <a:tr h="307405">
                <a:tc>
                  <a:txBody>
                    <a:bodyPr/>
                    <a:lstStyle/>
                    <a:p>
                      <a:r>
                        <a:rPr lang="nl-NL" dirty="0"/>
                        <a:t>&gt;20%</a:t>
                      </a:r>
                    </a:p>
                  </a:txBody>
                  <a:tcPr/>
                </a:tc>
                <a:tc>
                  <a:txBody>
                    <a:bodyPr/>
                    <a:lstStyle/>
                    <a:p>
                      <a:r>
                        <a:rPr lang="nl-NL" dirty="0"/>
                        <a:t>1</a:t>
                      </a:r>
                    </a:p>
                  </a:txBody>
                  <a:tcPr/>
                </a:tc>
                <a:tc>
                  <a:txBody>
                    <a:bodyPr/>
                    <a:lstStyle/>
                    <a:p>
                      <a:r>
                        <a:rPr lang="nl-NL" b="1" dirty="0"/>
                        <a:t>23</a:t>
                      </a:r>
                    </a:p>
                  </a:txBody>
                  <a:tcPr/>
                </a:tc>
                <a:extLst>
                  <a:ext uri="{0D108BD9-81ED-4DB2-BD59-A6C34878D82A}">
                    <a16:rowId xmlns:a16="http://schemas.microsoft.com/office/drawing/2014/main" val="10002"/>
                  </a:ext>
                </a:extLst>
              </a:tr>
            </a:tbl>
          </a:graphicData>
        </a:graphic>
      </p:graphicFrame>
      <p:sp>
        <p:nvSpPr>
          <p:cNvPr id="5" name="Tekstvak 4"/>
          <p:cNvSpPr txBox="1"/>
          <p:nvPr/>
        </p:nvSpPr>
        <p:spPr>
          <a:xfrm>
            <a:off x="5176513" y="3317475"/>
            <a:ext cx="3831305" cy="1200329"/>
          </a:xfrm>
          <a:prstGeom prst="rect">
            <a:avLst/>
          </a:prstGeom>
          <a:noFill/>
        </p:spPr>
        <p:txBody>
          <a:bodyPr wrap="none" rtlCol="0">
            <a:spAutoFit/>
          </a:bodyPr>
          <a:lstStyle/>
          <a:p>
            <a:r>
              <a:rPr lang="nl-NL" dirty="0"/>
              <a:t>Proteïnurierespons na 8 weken </a:t>
            </a:r>
            <a:r>
              <a:rPr lang="nl-NL" dirty="0" err="1"/>
              <a:t>Pred</a:t>
            </a:r>
            <a:endParaRPr lang="nl-NL" dirty="0"/>
          </a:p>
          <a:p>
            <a:r>
              <a:rPr lang="nl-NL" dirty="0"/>
              <a:t>voorspelt mogelijk het latere beloop</a:t>
            </a:r>
          </a:p>
          <a:p>
            <a:endParaRPr lang="nl-NL" dirty="0"/>
          </a:p>
          <a:p>
            <a:r>
              <a:rPr lang="nl-NL" dirty="0"/>
              <a:t>Veel </a:t>
            </a:r>
            <a:r>
              <a:rPr lang="nl-NL" dirty="0" err="1"/>
              <a:t>patienten</a:t>
            </a:r>
            <a:r>
              <a:rPr lang="nl-NL" dirty="0"/>
              <a:t> ontwikkelden nierfalen!</a:t>
            </a:r>
          </a:p>
        </p:txBody>
      </p:sp>
    </p:spTree>
    <p:extLst>
      <p:ext uri="{BB962C8B-B14F-4D97-AF65-F5344CB8AC3E}">
        <p14:creationId xmlns:p14="http://schemas.microsoft.com/office/powerpoint/2010/main" val="8583958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81968A-B30B-4210-B09D-7DFFB52875A4}"/>
              </a:ext>
            </a:extLst>
          </p:cNvPr>
          <p:cNvSpPr>
            <a:spLocks noGrp="1"/>
          </p:cNvSpPr>
          <p:nvPr>
            <p:ph type="title"/>
          </p:nvPr>
        </p:nvSpPr>
        <p:spPr/>
        <p:txBody>
          <a:bodyPr/>
          <a:lstStyle/>
          <a:p>
            <a:r>
              <a:rPr lang="nl-NL" dirty="0"/>
              <a:t>Nieuwe behandeling FSGS?</a:t>
            </a:r>
          </a:p>
        </p:txBody>
      </p:sp>
      <p:sp>
        <p:nvSpPr>
          <p:cNvPr id="3" name="Tijdelijke aanduiding voor inhoud 2">
            <a:extLst>
              <a:ext uri="{FF2B5EF4-FFF2-40B4-BE49-F238E27FC236}">
                <a16:creationId xmlns:a16="http://schemas.microsoft.com/office/drawing/2014/main" id="{7A384966-3B06-4D31-8BC8-C19229B2D606}"/>
              </a:ext>
            </a:extLst>
          </p:cNvPr>
          <p:cNvSpPr>
            <a:spLocks noGrp="1"/>
          </p:cNvSpPr>
          <p:nvPr>
            <p:ph idx="1"/>
          </p:nvPr>
        </p:nvSpPr>
        <p:spPr/>
        <p:txBody>
          <a:bodyPr/>
          <a:lstStyle/>
          <a:p>
            <a:pPr marL="0" indent="0">
              <a:buNone/>
            </a:pPr>
            <a:endParaRPr lang="nl-NL" dirty="0"/>
          </a:p>
          <a:p>
            <a:r>
              <a:rPr lang="nl-NL" dirty="0"/>
              <a:t>Experimenteel middel R3R01 stimuleert afvoer van cholesterol uit </a:t>
            </a:r>
            <a:r>
              <a:rPr lang="nl-NL" dirty="0" err="1"/>
              <a:t>podocyten</a:t>
            </a:r>
            <a:endParaRPr lang="nl-NL" dirty="0"/>
          </a:p>
          <a:p>
            <a:endParaRPr lang="nl-NL" dirty="0"/>
          </a:p>
          <a:p>
            <a:r>
              <a:rPr lang="nl-NL" dirty="0"/>
              <a:t>Middel wordt onderzocht bij prednisonresistent of genetische FSGS</a:t>
            </a:r>
          </a:p>
          <a:p>
            <a:endParaRPr lang="nl-NL" dirty="0"/>
          </a:p>
          <a:p>
            <a:r>
              <a:rPr lang="nl-NL" dirty="0"/>
              <a:t>Deelname is mogelijk via Radboudumc of AMC Amsterdam</a:t>
            </a:r>
          </a:p>
          <a:p>
            <a:pPr marL="0" indent="0">
              <a:buNone/>
            </a:pPr>
            <a:endParaRPr lang="nl-NL" dirty="0"/>
          </a:p>
          <a:p>
            <a:pPr marL="0" indent="0">
              <a:buNone/>
            </a:pPr>
            <a:r>
              <a:rPr lang="nl-NL" dirty="0">
                <a:hlinkClick r:id="rId2"/>
              </a:rPr>
              <a:t>https://www.nieren.nl/nieuws/3693-kan-nieuw-medicijn-voor-pati-nten-met-alport-syndroom-of-fsgs-de-nierfunctie-verbeteren</a:t>
            </a:r>
            <a:endParaRPr lang="nl-NL" dirty="0"/>
          </a:p>
          <a:p>
            <a:pPr marL="0" indent="0">
              <a:buNone/>
            </a:pPr>
            <a:endParaRPr lang="nl-NL" dirty="0"/>
          </a:p>
        </p:txBody>
      </p:sp>
      <p:sp>
        <p:nvSpPr>
          <p:cNvPr id="4" name="Tijdelijke aanduiding voor datum 3">
            <a:extLst>
              <a:ext uri="{FF2B5EF4-FFF2-40B4-BE49-F238E27FC236}">
                <a16:creationId xmlns:a16="http://schemas.microsoft.com/office/drawing/2014/main" id="{DC629ACE-6A00-4E45-A5BD-22756B5645EC}"/>
              </a:ext>
            </a:extLst>
          </p:cNvPr>
          <p:cNvSpPr>
            <a:spLocks noGrp="1"/>
          </p:cNvSpPr>
          <p:nvPr>
            <p:ph type="dt" sz="half" idx="10"/>
          </p:nvPr>
        </p:nvSpPr>
        <p:spPr/>
        <p:txBody>
          <a:bodyPr/>
          <a:lstStyle/>
          <a:p>
            <a:r>
              <a:rPr lang="nl-NL"/>
              <a:t>03-06-2023</a:t>
            </a:r>
          </a:p>
        </p:txBody>
      </p:sp>
      <p:sp>
        <p:nvSpPr>
          <p:cNvPr id="5" name="Tijdelijke aanduiding voor voettekst 4">
            <a:extLst>
              <a:ext uri="{FF2B5EF4-FFF2-40B4-BE49-F238E27FC236}">
                <a16:creationId xmlns:a16="http://schemas.microsoft.com/office/drawing/2014/main" id="{446C2D85-A456-44AC-951A-4FA73DEEECEA}"/>
              </a:ext>
            </a:extLst>
          </p:cNvPr>
          <p:cNvSpPr>
            <a:spLocks noGrp="1"/>
          </p:cNvSpPr>
          <p:nvPr>
            <p:ph type="ftr" sz="quarter" idx="11"/>
          </p:nvPr>
        </p:nvSpPr>
        <p:spPr/>
        <p:txBody>
          <a:bodyPr/>
          <a:lstStyle/>
          <a:p>
            <a:r>
              <a:rPr lang="nl-NL"/>
              <a:t>Nefrotisch Syndroom</a:t>
            </a:r>
          </a:p>
        </p:txBody>
      </p:sp>
    </p:spTree>
    <p:extLst>
      <p:ext uri="{BB962C8B-B14F-4D97-AF65-F5344CB8AC3E}">
        <p14:creationId xmlns:p14="http://schemas.microsoft.com/office/powerpoint/2010/main" val="31854203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79EFB1-2075-461C-8320-BA5747892D53}"/>
              </a:ext>
            </a:extLst>
          </p:cNvPr>
          <p:cNvSpPr>
            <a:spLocks noGrp="1"/>
          </p:cNvSpPr>
          <p:nvPr>
            <p:ph type="title"/>
          </p:nvPr>
        </p:nvSpPr>
        <p:spPr/>
        <p:txBody>
          <a:bodyPr/>
          <a:lstStyle/>
          <a:p>
            <a:r>
              <a:rPr lang="nl-NL" dirty="0"/>
              <a:t>FSGS – terugkeer na transplantatie</a:t>
            </a:r>
          </a:p>
        </p:txBody>
      </p:sp>
      <p:sp>
        <p:nvSpPr>
          <p:cNvPr id="3" name="Tijdelijke aanduiding voor inhoud 2">
            <a:extLst>
              <a:ext uri="{FF2B5EF4-FFF2-40B4-BE49-F238E27FC236}">
                <a16:creationId xmlns:a16="http://schemas.microsoft.com/office/drawing/2014/main" id="{A19AC3AD-A029-434B-8D62-1D40CC6D77CC}"/>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40033942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ECBC5B-A697-44F9-BE8C-62091B774B99}"/>
              </a:ext>
            </a:extLst>
          </p:cNvPr>
          <p:cNvSpPr>
            <a:spLocks noGrp="1"/>
          </p:cNvSpPr>
          <p:nvPr>
            <p:ph type="title"/>
          </p:nvPr>
        </p:nvSpPr>
        <p:spPr>
          <a:xfrm>
            <a:off x="522000" y="1364364"/>
            <a:ext cx="8100000" cy="533400"/>
          </a:xfrm>
        </p:spPr>
        <p:txBody>
          <a:bodyPr/>
          <a:lstStyle/>
          <a:p>
            <a:r>
              <a:rPr lang="nl-NL" dirty="0"/>
              <a:t>Kenmerken</a:t>
            </a:r>
          </a:p>
        </p:txBody>
      </p:sp>
      <p:sp>
        <p:nvSpPr>
          <p:cNvPr id="3" name="Tijdelijke aanduiding voor inhoud 2">
            <a:extLst>
              <a:ext uri="{FF2B5EF4-FFF2-40B4-BE49-F238E27FC236}">
                <a16:creationId xmlns:a16="http://schemas.microsoft.com/office/drawing/2014/main" id="{1706C0E2-02A8-4432-849F-F59356616C18}"/>
              </a:ext>
            </a:extLst>
          </p:cNvPr>
          <p:cNvSpPr>
            <a:spLocks noGrp="1"/>
          </p:cNvSpPr>
          <p:nvPr>
            <p:ph idx="1"/>
          </p:nvPr>
        </p:nvSpPr>
        <p:spPr>
          <a:xfrm>
            <a:off x="522000" y="2136883"/>
            <a:ext cx="8100000" cy="3152632"/>
          </a:xfrm>
        </p:spPr>
        <p:txBody>
          <a:bodyPr/>
          <a:lstStyle/>
          <a:p>
            <a:r>
              <a:rPr lang="nl-NL" dirty="0"/>
              <a:t>Kans op </a:t>
            </a:r>
            <a:r>
              <a:rPr lang="nl-NL" dirty="0" err="1"/>
              <a:t>recurrens</a:t>
            </a:r>
            <a:r>
              <a:rPr lang="nl-NL" dirty="0"/>
              <a:t> 30-70%</a:t>
            </a:r>
          </a:p>
          <a:p>
            <a:endParaRPr lang="nl-NL" dirty="0"/>
          </a:p>
          <a:p>
            <a:r>
              <a:rPr lang="nl-NL" dirty="0"/>
              <a:t>Proteïnurie in nefrotische range</a:t>
            </a:r>
          </a:p>
          <a:p>
            <a:endParaRPr lang="nl-NL" dirty="0"/>
          </a:p>
          <a:p>
            <a:r>
              <a:rPr lang="nl-NL" dirty="0"/>
              <a:t>Ontstaat vaak direct na transplantatie</a:t>
            </a:r>
          </a:p>
          <a:p>
            <a:pPr marL="0" indent="0">
              <a:buNone/>
            </a:pPr>
            <a:endParaRPr lang="nl-NL" dirty="0"/>
          </a:p>
          <a:p>
            <a:r>
              <a:rPr lang="nl-NL" dirty="0"/>
              <a:t>Potentieel acute achteruitgang / niet op gang komen van nierfunctie</a:t>
            </a:r>
          </a:p>
          <a:p>
            <a:endParaRPr lang="nl-NL" dirty="0"/>
          </a:p>
          <a:p>
            <a:r>
              <a:rPr lang="nl-NL" dirty="0"/>
              <a:t>Pathologie: </a:t>
            </a:r>
            <a:r>
              <a:rPr lang="nl-NL" dirty="0" err="1"/>
              <a:t>podocytversmelting</a:t>
            </a:r>
            <a:r>
              <a:rPr lang="nl-NL" dirty="0"/>
              <a:t> met of zonder FSGS </a:t>
            </a:r>
            <a:r>
              <a:rPr lang="nl-NL" dirty="0" err="1"/>
              <a:t>lesies</a:t>
            </a:r>
            <a:endParaRPr lang="nl-NL" dirty="0"/>
          </a:p>
          <a:p>
            <a:endParaRPr lang="nl-NL" dirty="0"/>
          </a:p>
          <a:p>
            <a:endParaRPr lang="nl-NL" dirty="0"/>
          </a:p>
          <a:p>
            <a:endParaRPr lang="nl-NL" dirty="0"/>
          </a:p>
          <a:p>
            <a:endParaRPr lang="nl-NL" dirty="0"/>
          </a:p>
        </p:txBody>
      </p:sp>
    </p:spTree>
    <p:extLst>
      <p:ext uri="{BB962C8B-B14F-4D97-AF65-F5344CB8AC3E}">
        <p14:creationId xmlns:p14="http://schemas.microsoft.com/office/powerpoint/2010/main" val="2644193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34500" y="1230753"/>
            <a:ext cx="6075000" cy="400050"/>
          </a:xfrm>
        </p:spPr>
        <p:txBody>
          <a:bodyPr/>
          <a:lstStyle/>
          <a:p>
            <a:pPr algn="ctr"/>
            <a:r>
              <a:rPr lang="nl-NL" sz="2400" dirty="0"/>
              <a:t>Aanwijzingen voor een FSGS plasma factor</a:t>
            </a:r>
            <a:br>
              <a:rPr lang="nl-NL" dirty="0"/>
            </a:br>
            <a:r>
              <a:rPr lang="nl-NL" sz="2100" dirty="0"/>
              <a:t>respons op </a:t>
            </a:r>
            <a:r>
              <a:rPr lang="nl-NL" sz="2100" dirty="0" err="1"/>
              <a:t>plasmaferese</a:t>
            </a:r>
            <a:endParaRPr lang="nl-NL" dirty="0"/>
          </a:p>
        </p:txBody>
      </p:sp>
      <p:grpSp>
        <p:nvGrpSpPr>
          <p:cNvPr id="10" name="Groep 9"/>
          <p:cNvGrpSpPr/>
          <p:nvPr/>
        </p:nvGrpSpPr>
        <p:grpSpPr>
          <a:xfrm>
            <a:off x="1817694" y="2240868"/>
            <a:ext cx="5346594" cy="3186354"/>
            <a:chOff x="467544" y="1772816"/>
            <a:chExt cx="7128792" cy="4248472"/>
          </a:xfrm>
        </p:grpSpPr>
        <p:sp>
          <p:nvSpPr>
            <p:cNvPr id="5" name="Tekstvak 4"/>
            <p:cNvSpPr txBox="1"/>
            <p:nvPr/>
          </p:nvSpPr>
          <p:spPr>
            <a:xfrm>
              <a:off x="467544" y="2348880"/>
              <a:ext cx="1368152" cy="400109"/>
            </a:xfrm>
            <a:prstGeom prst="rect">
              <a:avLst/>
            </a:prstGeom>
            <a:noFill/>
          </p:spPr>
          <p:txBody>
            <a:bodyPr wrap="square" rtlCol="0">
              <a:spAutoFit/>
            </a:bodyPr>
            <a:lstStyle/>
            <a:p>
              <a:r>
                <a:rPr lang="nl-NL" sz="1350" dirty="0"/>
                <a:t>Proteïnurie</a:t>
              </a:r>
            </a:p>
          </p:txBody>
        </p:sp>
        <p:pic>
          <p:nvPicPr>
            <p:cNvPr id="6147" name="Picture 3"/>
            <p:cNvPicPr>
              <a:picLocks noChangeAspect="1" noChangeArrowheads="1"/>
            </p:cNvPicPr>
            <p:nvPr/>
          </p:nvPicPr>
          <p:blipFill>
            <a:blip r:embed="rId2" cstate="print"/>
            <a:srcRect/>
            <a:stretch>
              <a:fillRect/>
            </a:stretch>
          </p:blipFill>
          <p:spPr bwMode="auto">
            <a:xfrm>
              <a:off x="1907704" y="1772816"/>
              <a:ext cx="5112568" cy="4248472"/>
            </a:xfrm>
            <a:prstGeom prst="rect">
              <a:avLst/>
            </a:prstGeom>
            <a:noFill/>
            <a:ln w="9525">
              <a:noFill/>
              <a:miter lim="800000"/>
              <a:headEnd/>
              <a:tailEnd/>
            </a:ln>
          </p:spPr>
        </p:pic>
        <p:sp>
          <p:nvSpPr>
            <p:cNvPr id="9" name="Tekstvak 8"/>
            <p:cNvSpPr txBox="1"/>
            <p:nvPr/>
          </p:nvSpPr>
          <p:spPr>
            <a:xfrm>
              <a:off x="6228184" y="2348880"/>
              <a:ext cx="1368152" cy="400109"/>
            </a:xfrm>
            <a:prstGeom prst="rect">
              <a:avLst/>
            </a:prstGeom>
            <a:noFill/>
          </p:spPr>
          <p:txBody>
            <a:bodyPr wrap="square" rtlCol="0">
              <a:spAutoFit/>
            </a:bodyPr>
            <a:lstStyle/>
            <a:p>
              <a:r>
                <a:rPr lang="nl-NL" sz="1350" dirty="0" err="1"/>
                <a:t>eGFR</a:t>
              </a:r>
              <a:endParaRPr lang="nl-NL" sz="1350" dirty="0"/>
            </a:p>
          </p:txBody>
        </p:sp>
      </p:grpSp>
    </p:spTree>
    <p:extLst>
      <p:ext uri="{BB962C8B-B14F-4D97-AF65-F5344CB8AC3E}">
        <p14:creationId xmlns:p14="http://schemas.microsoft.com/office/powerpoint/2010/main" val="22885111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afiek 5"/>
          <p:cNvGraphicFramePr/>
          <p:nvPr/>
        </p:nvGraphicFramePr>
        <p:xfrm>
          <a:off x="107504" y="1448748"/>
          <a:ext cx="8144655" cy="4788532"/>
        </p:xfrm>
        <a:graphic>
          <a:graphicData uri="http://schemas.openxmlformats.org/drawingml/2006/chart">
            <c:chart xmlns:c="http://schemas.openxmlformats.org/drawingml/2006/chart" xmlns:r="http://schemas.openxmlformats.org/officeDocument/2006/relationships" r:id="rId2"/>
          </a:graphicData>
        </a:graphic>
      </p:graphicFrame>
      <p:sp>
        <p:nvSpPr>
          <p:cNvPr id="2" name="Titel 1"/>
          <p:cNvSpPr>
            <a:spLocks noGrp="1"/>
          </p:cNvSpPr>
          <p:nvPr>
            <p:ph type="title"/>
          </p:nvPr>
        </p:nvSpPr>
        <p:spPr>
          <a:xfrm>
            <a:off x="522000" y="737644"/>
            <a:ext cx="8100000" cy="533400"/>
          </a:xfrm>
        </p:spPr>
        <p:txBody>
          <a:bodyPr>
            <a:normAutofit fontScale="90000"/>
          </a:bodyPr>
          <a:lstStyle/>
          <a:p>
            <a:pPr algn="ctr"/>
            <a:r>
              <a:rPr lang="nl-NL" b="1" dirty="0">
                <a:solidFill>
                  <a:schemeClr val="tx1"/>
                </a:solidFill>
              </a:rPr>
              <a:t>FSGS recidief = </a:t>
            </a:r>
            <a:r>
              <a:rPr lang="nl-NL" dirty="0">
                <a:solidFill>
                  <a:schemeClr val="tx1"/>
                </a:solidFill>
              </a:rPr>
              <a:t>verlies van donornieren</a:t>
            </a:r>
          </a:p>
        </p:txBody>
      </p:sp>
      <p:sp>
        <p:nvSpPr>
          <p:cNvPr id="7" name="Rechthoek 6"/>
          <p:cNvSpPr/>
          <p:nvPr/>
        </p:nvSpPr>
        <p:spPr>
          <a:xfrm flipH="1">
            <a:off x="1799692" y="5517232"/>
            <a:ext cx="360040" cy="288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cxnSp>
        <p:nvCxnSpPr>
          <p:cNvPr id="8" name="Rechte verbindingslijn 7"/>
          <p:cNvCxnSpPr/>
          <p:nvPr/>
        </p:nvCxnSpPr>
        <p:spPr>
          <a:xfrm>
            <a:off x="1872144" y="1664804"/>
            <a:ext cx="3096000" cy="0"/>
          </a:xfrm>
          <a:prstGeom prst="line">
            <a:avLst/>
          </a:prstGeom>
          <a:ln w="38100">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Tekstvak 17"/>
          <p:cNvSpPr txBox="1"/>
          <p:nvPr/>
        </p:nvSpPr>
        <p:spPr>
          <a:xfrm>
            <a:off x="1979712" y="1700808"/>
            <a:ext cx="2403030" cy="369332"/>
          </a:xfrm>
          <a:prstGeom prst="rect">
            <a:avLst/>
          </a:prstGeom>
          <a:noFill/>
        </p:spPr>
        <p:txBody>
          <a:bodyPr wrap="none" rtlCol="0">
            <a:spAutoFit/>
          </a:bodyPr>
          <a:lstStyle/>
          <a:p>
            <a:r>
              <a:rPr lang="nl-NL" b="1" dirty="0"/>
              <a:t>Intensieve behandeling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457200" y="548680"/>
            <a:ext cx="8686800" cy="536575"/>
          </a:xfrm>
          <a:prstGeom prst="rect">
            <a:avLst/>
          </a:prstGeom>
          <a:noFill/>
          <a:ln w="9525">
            <a:noFill/>
            <a:miter lim="800000"/>
            <a:headEnd/>
            <a:tailEnd/>
          </a:ln>
        </p:spPr>
        <p:txBody>
          <a:bodyPr anchor="ctr"/>
          <a:lstStyle/>
          <a:p>
            <a:pPr marL="342900" indent="-342900" eaLnBrk="0" hangingPunct="0">
              <a:defRPr/>
            </a:pPr>
            <a:r>
              <a:rPr kumimoji="1" lang="nl-NL" sz="2800" b="1" kern="0" dirty="0">
                <a:solidFill>
                  <a:schemeClr val="tx2"/>
                </a:solidFill>
                <a:latin typeface="+mj-lt"/>
                <a:ea typeface="ＭＳ Ｐゴシック" charset="-128"/>
                <a:cs typeface="+mj-cs"/>
              </a:rPr>
              <a:t>Nefrotisch syndroom: symptomen</a:t>
            </a:r>
            <a:endParaRPr kumimoji="1" lang="en-US" sz="3600" b="1" kern="0" dirty="0">
              <a:solidFill>
                <a:schemeClr val="tx2"/>
              </a:solidFill>
              <a:latin typeface="+mj-lt"/>
              <a:ea typeface="ＭＳ Ｐゴシック" charset="-128"/>
              <a:cs typeface="+mj-cs"/>
            </a:endParaRPr>
          </a:p>
        </p:txBody>
      </p:sp>
      <p:sp>
        <p:nvSpPr>
          <p:cNvPr id="8196" name="Tijdelijke aanduiding voor inhoud 5"/>
          <p:cNvSpPr>
            <a:spLocks noGrp="1"/>
          </p:cNvSpPr>
          <p:nvPr>
            <p:ph idx="1"/>
          </p:nvPr>
        </p:nvSpPr>
        <p:spPr>
          <a:xfrm>
            <a:off x="467544" y="1412776"/>
            <a:ext cx="7772400" cy="4114800"/>
          </a:xfrm>
        </p:spPr>
        <p:txBody>
          <a:bodyPr/>
          <a:lstStyle/>
          <a:p>
            <a:r>
              <a:rPr lang="en-US" sz="2400" dirty="0" err="1">
                <a:ea typeface="ＭＳ Ｐゴシック" pitchFamily="34" charset="-128"/>
              </a:rPr>
              <a:t>Een</a:t>
            </a:r>
            <a:r>
              <a:rPr lang="en-US" sz="2400" dirty="0">
                <a:ea typeface="ＭＳ Ｐゴシック" pitchFamily="34" charset="-128"/>
              </a:rPr>
              <a:t> </a:t>
            </a:r>
            <a:r>
              <a:rPr lang="en-US" sz="2400" dirty="0" err="1">
                <a:ea typeface="ＭＳ Ｐゴシック" pitchFamily="34" charset="-128"/>
              </a:rPr>
              <a:t>verzamelnaam</a:t>
            </a:r>
            <a:r>
              <a:rPr lang="en-US" sz="2400" dirty="0">
                <a:ea typeface="ＭＳ Ｐゴシック" pitchFamily="34" charset="-128"/>
              </a:rPr>
              <a:t> van </a:t>
            </a:r>
            <a:r>
              <a:rPr lang="en-US" sz="2400" dirty="0" err="1">
                <a:ea typeface="ＭＳ Ｐゴシック" pitchFamily="34" charset="-128"/>
              </a:rPr>
              <a:t>ziekten</a:t>
            </a:r>
            <a:r>
              <a:rPr lang="en-US" sz="2400" dirty="0">
                <a:ea typeface="ＭＳ Ｐゴシック" pitchFamily="34" charset="-128"/>
              </a:rPr>
              <a:t>, </a:t>
            </a:r>
            <a:r>
              <a:rPr lang="en-US" sz="2400" dirty="0" err="1">
                <a:ea typeface="ＭＳ Ｐゴシック" pitchFamily="34" charset="-128"/>
              </a:rPr>
              <a:t>waarbij</a:t>
            </a:r>
            <a:r>
              <a:rPr lang="en-US" sz="2400" dirty="0">
                <a:ea typeface="ＭＳ Ｐゴシック" pitchFamily="34" charset="-128"/>
              </a:rPr>
              <a:t> de </a:t>
            </a:r>
            <a:r>
              <a:rPr lang="en-US" sz="2400" dirty="0" err="1">
                <a:ea typeface="ＭＳ Ｐゴシック" pitchFamily="34" charset="-128"/>
              </a:rPr>
              <a:t>nierfilters</a:t>
            </a:r>
            <a:r>
              <a:rPr lang="en-US" sz="2400" dirty="0">
                <a:ea typeface="ＭＳ Ｐゴシック" pitchFamily="34" charset="-128"/>
              </a:rPr>
              <a:t> (</a:t>
            </a:r>
            <a:r>
              <a:rPr lang="en-US" sz="2400" dirty="0" err="1">
                <a:ea typeface="ＭＳ Ｐゴシック" pitchFamily="34" charset="-128"/>
              </a:rPr>
              <a:t>podocyten</a:t>
            </a:r>
            <a:r>
              <a:rPr lang="en-US" sz="2400" dirty="0">
                <a:ea typeface="ＭＳ Ｐゴシック" pitchFamily="34" charset="-128"/>
              </a:rPr>
              <a:t>) </a:t>
            </a:r>
            <a:r>
              <a:rPr lang="en-US" sz="2400" dirty="0" err="1">
                <a:ea typeface="ＭＳ Ｐゴシック" pitchFamily="34" charset="-128"/>
              </a:rPr>
              <a:t>beschadigd</a:t>
            </a:r>
            <a:r>
              <a:rPr lang="en-US" sz="2400" dirty="0">
                <a:ea typeface="ＭＳ Ｐゴシック" pitchFamily="34" charset="-128"/>
              </a:rPr>
              <a:t> </a:t>
            </a:r>
            <a:r>
              <a:rPr lang="en-US" sz="2400" dirty="0" err="1">
                <a:ea typeface="ＭＳ Ｐゴシック" pitchFamily="34" charset="-128"/>
              </a:rPr>
              <a:t>zijn</a:t>
            </a:r>
            <a:endParaRPr lang="en-US" sz="2400" dirty="0">
              <a:ea typeface="ＭＳ Ｐゴシック" pitchFamily="34" charset="-128"/>
            </a:endParaRPr>
          </a:p>
          <a:p>
            <a:endParaRPr lang="en-US" sz="2400" dirty="0">
              <a:ea typeface="ＭＳ Ｐゴシック" pitchFamily="34" charset="-128"/>
            </a:endParaRPr>
          </a:p>
          <a:p>
            <a:r>
              <a:rPr lang="en-US" sz="2400" dirty="0" err="1">
                <a:ea typeface="ＭＳ Ｐゴシック" pitchFamily="34" charset="-128"/>
              </a:rPr>
              <a:t>Verlies</a:t>
            </a:r>
            <a:r>
              <a:rPr lang="en-US" sz="2400" dirty="0">
                <a:ea typeface="ＭＳ Ｐゴシック" pitchFamily="34" charset="-128"/>
              </a:rPr>
              <a:t> van </a:t>
            </a:r>
            <a:r>
              <a:rPr lang="en-US" sz="2400" dirty="0" err="1">
                <a:ea typeface="ＭＳ Ｐゴシック" pitchFamily="34" charset="-128"/>
              </a:rPr>
              <a:t>eiwit</a:t>
            </a:r>
            <a:r>
              <a:rPr lang="en-US" sz="2400" dirty="0">
                <a:ea typeface="ＭＳ Ｐゴシック" pitchFamily="34" charset="-128"/>
              </a:rPr>
              <a:t> in de urine ( &gt; 3,5 gram/dg) en het </a:t>
            </a:r>
            <a:r>
              <a:rPr lang="en-US" sz="2400" dirty="0" err="1">
                <a:ea typeface="ＭＳ Ｐゴシック" pitchFamily="34" charset="-128"/>
              </a:rPr>
              <a:t>eiwit</a:t>
            </a:r>
            <a:r>
              <a:rPr lang="en-US" sz="2400" dirty="0">
                <a:ea typeface="ＭＳ Ｐゴシック" pitchFamily="34" charset="-128"/>
              </a:rPr>
              <a:t> in het </a:t>
            </a:r>
            <a:r>
              <a:rPr lang="en-US" sz="2400" dirty="0" err="1">
                <a:ea typeface="ＭＳ Ｐゴシック" pitchFamily="34" charset="-128"/>
              </a:rPr>
              <a:t>bloed</a:t>
            </a:r>
            <a:r>
              <a:rPr lang="en-US" sz="2400" dirty="0">
                <a:ea typeface="ＭＳ Ｐゴシック" pitchFamily="34" charset="-128"/>
              </a:rPr>
              <a:t> (</a:t>
            </a:r>
            <a:r>
              <a:rPr lang="en-US" sz="2400" dirty="0" err="1">
                <a:ea typeface="ＭＳ Ｐゴシック" pitchFamily="34" charset="-128"/>
              </a:rPr>
              <a:t>albumine</a:t>
            </a:r>
            <a:r>
              <a:rPr lang="en-US" sz="2400" dirty="0">
                <a:ea typeface="ＭＳ Ｐゴシック" pitchFamily="34" charset="-128"/>
              </a:rPr>
              <a:t>) </a:t>
            </a:r>
            <a:r>
              <a:rPr lang="en-US" sz="2400" dirty="0" err="1">
                <a:ea typeface="ＭＳ Ｐゴシック" pitchFamily="34" charset="-128"/>
              </a:rPr>
              <a:t>wordt</a:t>
            </a:r>
            <a:r>
              <a:rPr lang="en-US" sz="2400" dirty="0">
                <a:ea typeface="ＭＳ Ｐゴシック" pitchFamily="34" charset="-128"/>
              </a:rPr>
              <a:t> te </a:t>
            </a:r>
            <a:r>
              <a:rPr lang="en-US" sz="2400" dirty="0" err="1">
                <a:ea typeface="ＭＳ Ｐゴシック" pitchFamily="34" charset="-128"/>
              </a:rPr>
              <a:t>laag</a:t>
            </a:r>
            <a:r>
              <a:rPr lang="en-US" sz="2400" dirty="0">
                <a:ea typeface="ＭＳ Ｐゴシック" pitchFamily="34" charset="-128"/>
              </a:rPr>
              <a:t>(&lt; 30 g/l).</a:t>
            </a:r>
          </a:p>
          <a:p>
            <a:endParaRPr lang="en-US" sz="2400" dirty="0">
              <a:ea typeface="ＭＳ Ｐゴシック" pitchFamily="34" charset="-128"/>
            </a:endParaRPr>
          </a:p>
          <a:p>
            <a:r>
              <a:rPr lang="en-US" sz="2400" dirty="0" err="1">
                <a:ea typeface="ＭＳ Ｐゴシック" pitchFamily="34" charset="-128"/>
              </a:rPr>
              <a:t>Klachten</a:t>
            </a:r>
            <a:r>
              <a:rPr lang="en-US" sz="2400" dirty="0">
                <a:ea typeface="ＭＳ Ｐゴシック" pitchFamily="34" charset="-128"/>
              </a:rPr>
              <a:t>: </a:t>
            </a:r>
            <a:r>
              <a:rPr lang="en-US" sz="2400" dirty="0" err="1">
                <a:ea typeface="ＭＳ Ｐゴシック" pitchFamily="34" charset="-128"/>
              </a:rPr>
              <a:t>vochtophoping</a:t>
            </a:r>
            <a:r>
              <a:rPr lang="en-US" sz="2400" dirty="0">
                <a:ea typeface="ＭＳ Ｐゴシック" pitchFamily="34" charset="-128"/>
              </a:rPr>
              <a:t> (</a:t>
            </a:r>
            <a:r>
              <a:rPr lang="en-US" sz="2400" dirty="0" err="1">
                <a:ea typeface="ＭＳ Ｐゴシック" pitchFamily="34" charset="-128"/>
              </a:rPr>
              <a:t>oedeem</a:t>
            </a:r>
            <a:r>
              <a:rPr lang="en-US" sz="2400" dirty="0">
                <a:ea typeface="ＭＳ Ｐゴシック" pitchFamily="34" charset="-128"/>
              </a:rPr>
              <a:t>), </a:t>
            </a:r>
            <a:r>
              <a:rPr lang="en-US" sz="2400" dirty="0" err="1">
                <a:ea typeface="ＭＳ Ｐゴシック" pitchFamily="34" charset="-128"/>
              </a:rPr>
              <a:t>hoge</a:t>
            </a:r>
            <a:r>
              <a:rPr lang="en-US" sz="2400" dirty="0">
                <a:ea typeface="ＭＳ Ｐゴシック" pitchFamily="34" charset="-128"/>
              </a:rPr>
              <a:t> </a:t>
            </a:r>
            <a:r>
              <a:rPr lang="en-US" sz="2400" dirty="0" err="1">
                <a:ea typeface="ＭＳ Ｐゴシック" pitchFamily="34" charset="-128"/>
              </a:rPr>
              <a:t>bloeddruk</a:t>
            </a:r>
            <a:r>
              <a:rPr lang="en-US" sz="2400" dirty="0">
                <a:ea typeface="ＭＳ Ｐゴシック" pitchFamily="34" charset="-128"/>
              </a:rPr>
              <a:t>, </a:t>
            </a:r>
            <a:r>
              <a:rPr lang="en-US" sz="2400" dirty="0" err="1">
                <a:ea typeface="ＭＳ Ｐゴシック" pitchFamily="34" charset="-128"/>
              </a:rPr>
              <a:t>hoog</a:t>
            </a:r>
            <a:r>
              <a:rPr lang="en-US" sz="2400" dirty="0">
                <a:ea typeface="ＭＳ Ｐゴシック" pitchFamily="34" charset="-128"/>
              </a:rPr>
              <a:t> cholesterol. </a:t>
            </a:r>
            <a:r>
              <a:rPr lang="en-US" sz="2400" dirty="0" err="1">
                <a:ea typeface="ＭＳ Ｐゴシック" pitchFamily="34" charset="-128"/>
              </a:rPr>
              <a:t>Soms</a:t>
            </a:r>
            <a:r>
              <a:rPr lang="en-US" sz="2400" dirty="0">
                <a:ea typeface="ＭＳ Ｐゴシック" pitchFamily="34" charset="-128"/>
              </a:rPr>
              <a:t> </a:t>
            </a:r>
            <a:r>
              <a:rPr lang="en-US" sz="2400" dirty="0" err="1">
                <a:ea typeface="ＭＳ Ｐゴシック" pitchFamily="34" charset="-128"/>
              </a:rPr>
              <a:t>nierfunctie</a:t>
            </a:r>
            <a:r>
              <a:rPr lang="en-US" sz="2400" dirty="0">
                <a:ea typeface="ＭＳ Ｐゴシック" pitchFamily="34" charset="-128"/>
              </a:rPr>
              <a:t> </a:t>
            </a:r>
            <a:r>
              <a:rPr lang="en-US" sz="2400" dirty="0" err="1">
                <a:ea typeface="ＭＳ Ｐゴシック" pitchFamily="34" charset="-128"/>
              </a:rPr>
              <a:t>achteruitgang</a:t>
            </a:r>
            <a:r>
              <a:rPr lang="en-US" sz="2400" dirty="0">
                <a:ea typeface="ＭＳ Ｐゴシック" pitchFamily="34" charset="-128"/>
              </a:rPr>
              <a:t> met progressive </a:t>
            </a:r>
            <a:r>
              <a:rPr lang="en-US" sz="2400" dirty="0" err="1">
                <a:ea typeface="ＭＳ Ｐゴシック" pitchFamily="34" charset="-128"/>
              </a:rPr>
              <a:t>naar</a:t>
            </a:r>
            <a:r>
              <a:rPr lang="en-US" sz="2400" dirty="0">
                <a:ea typeface="ＭＳ Ｐゴシック" pitchFamily="34" charset="-128"/>
              </a:rPr>
              <a:t> </a:t>
            </a:r>
            <a:r>
              <a:rPr lang="en-US" sz="2400" dirty="0" err="1">
                <a:ea typeface="ＭＳ Ｐゴシック" pitchFamily="34" charset="-128"/>
              </a:rPr>
              <a:t>eindstadium</a:t>
            </a:r>
            <a:r>
              <a:rPr lang="en-US" sz="2400" dirty="0">
                <a:ea typeface="ＭＳ Ｐゴシック" pitchFamily="34" charset="-128"/>
              </a:rPr>
              <a:t> </a:t>
            </a:r>
            <a:r>
              <a:rPr lang="en-US" sz="2400" dirty="0" err="1">
                <a:ea typeface="ＭＳ Ｐゴシック" pitchFamily="34" charset="-128"/>
              </a:rPr>
              <a:t>nierfalen</a:t>
            </a:r>
            <a:r>
              <a:rPr lang="en-US" sz="2400" dirty="0">
                <a:ea typeface="ＭＳ Ｐゴシック" pitchFamily="34" charset="-128"/>
              </a:rPr>
              <a:t>. </a:t>
            </a:r>
            <a:endParaRPr lang="nl-NL" dirty="0">
              <a:ea typeface="ＭＳ Ｐゴシック" pitchFamily="34" charset="-128"/>
            </a:endParaRPr>
          </a:p>
        </p:txBody>
      </p:sp>
      <p:sp>
        <p:nvSpPr>
          <p:cNvPr id="7" name="Tijdelijke aanduiding voor voettekst 2"/>
          <p:cNvSpPr>
            <a:spLocks noGrp="1"/>
          </p:cNvSpPr>
          <p:nvPr>
            <p:ph type="ftr" sz="quarter" idx="10"/>
          </p:nvPr>
        </p:nvSpPr>
        <p:spPr>
          <a:xfrm>
            <a:off x="2790000" y="6414409"/>
            <a:ext cx="3960000" cy="152400"/>
          </a:xfrm>
        </p:spPr>
        <p:txBody>
          <a:bodyPr/>
          <a:lstStyle/>
          <a:p>
            <a:pPr>
              <a:defRPr/>
            </a:pPr>
            <a:r>
              <a:rPr lang="nl-NL"/>
              <a:t>Nefrotisch Syndroom</a:t>
            </a:r>
            <a:endParaRPr lang="nl-NL" dirty="0"/>
          </a:p>
        </p:txBody>
      </p:sp>
      <p:sp>
        <p:nvSpPr>
          <p:cNvPr id="2" name="Tijdelijke aanduiding voor datum 1">
            <a:extLst>
              <a:ext uri="{FF2B5EF4-FFF2-40B4-BE49-F238E27FC236}">
                <a16:creationId xmlns:a16="http://schemas.microsoft.com/office/drawing/2014/main" id="{F0A1E22A-AFE1-4DDA-92FC-4FBADC1F7389}"/>
              </a:ext>
            </a:extLst>
          </p:cNvPr>
          <p:cNvSpPr>
            <a:spLocks noGrp="1"/>
          </p:cNvSpPr>
          <p:nvPr>
            <p:ph type="dt" sz="half" idx="10"/>
          </p:nvPr>
        </p:nvSpPr>
        <p:spPr/>
        <p:txBody>
          <a:bodyPr/>
          <a:lstStyle/>
          <a:p>
            <a:r>
              <a:rPr lang="nl-NL"/>
              <a:t>03-06-2023</a:t>
            </a:r>
          </a:p>
        </p:txBody>
      </p:sp>
      <p:pic>
        <p:nvPicPr>
          <p:cNvPr id="8" name="Afbeelding 7">
            <a:extLst>
              <a:ext uri="{FF2B5EF4-FFF2-40B4-BE49-F238E27FC236}">
                <a16:creationId xmlns:a16="http://schemas.microsoft.com/office/drawing/2014/main" id="{C97942DF-3932-4658-AA10-A8C563D353C3}"/>
              </a:ext>
            </a:extLst>
          </p:cNvPr>
          <p:cNvPicPr>
            <a:picLocks noChangeAspect="1"/>
          </p:cNvPicPr>
          <p:nvPr/>
        </p:nvPicPr>
        <p:blipFill>
          <a:blip r:embed="rId2"/>
          <a:stretch>
            <a:fillRect/>
          </a:stretch>
        </p:blipFill>
        <p:spPr>
          <a:xfrm>
            <a:off x="1331640" y="4365104"/>
            <a:ext cx="6332240" cy="1764584"/>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eren 3"/>
          <p:cNvGrpSpPr/>
          <p:nvPr/>
        </p:nvGrpSpPr>
        <p:grpSpPr>
          <a:xfrm>
            <a:off x="1820960" y="2052049"/>
            <a:ext cx="5804397" cy="2009570"/>
            <a:chOff x="1079612" y="1064151"/>
            <a:chExt cx="7739196" cy="2679427"/>
          </a:xfrm>
        </p:grpSpPr>
        <p:pic>
          <p:nvPicPr>
            <p:cNvPr id="35" name="Afbeelding 34" descr="podocyt_rood.png"/>
            <p:cNvPicPr>
              <a:picLocks noChangeAspect="1"/>
            </p:cNvPicPr>
            <p:nvPr/>
          </p:nvPicPr>
          <p:blipFill>
            <a:blip r:embed="rId2" cstate="print"/>
            <a:stretch>
              <a:fillRect/>
            </a:stretch>
          </p:blipFill>
          <p:spPr>
            <a:xfrm>
              <a:off x="3563888" y="1700808"/>
              <a:ext cx="1730564" cy="1121604"/>
            </a:xfrm>
            <a:prstGeom prst="rect">
              <a:avLst/>
            </a:prstGeom>
          </p:spPr>
        </p:pic>
        <p:sp>
          <p:nvSpPr>
            <p:cNvPr id="18" name="Tekstvak 17"/>
            <p:cNvSpPr txBox="1"/>
            <p:nvPr/>
          </p:nvSpPr>
          <p:spPr>
            <a:xfrm>
              <a:off x="6228184" y="3343469"/>
              <a:ext cx="2590624" cy="400109"/>
            </a:xfrm>
            <a:prstGeom prst="rect">
              <a:avLst/>
            </a:prstGeom>
            <a:noFill/>
          </p:spPr>
          <p:txBody>
            <a:bodyPr wrap="none" rtlCol="0">
              <a:spAutoFit/>
            </a:bodyPr>
            <a:lstStyle/>
            <a:p>
              <a:r>
                <a:rPr lang="nl-NL" sz="1350" b="1" dirty="0"/>
                <a:t>   Verlies van (donor)nier</a:t>
              </a:r>
            </a:p>
          </p:txBody>
        </p:sp>
        <p:grpSp>
          <p:nvGrpSpPr>
            <p:cNvPr id="37" name="Groep 36"/>
            <p:cNvGrpSpPr/>
            <p:nvPr/>
          </p:nvGrpSpPr>
          <p:grpSpPr>
            <a:xfrm>
              <a:off x="1079612" y="1831300"/>
              <a:ext cx="972108" cy="900100"/>
              <a:chOff x="960135" y="1916832"/>
              <a:chExt cx="972108" cy="900100"/>
            </a:xfrm>
          </p:grpSpPr>
          <p:sp>
            <p:nvSpPr>
              <p:cNvPr id="38" name="Stroomdiagram: Verbindingslijn 37"/>
              <p:cNvSpPr/>
              <p:nvPr/>
            </p:nvSpPr>
            <p:spPr>
              <a:xfrm>
                <a:off x="960135" y="1916832"/>
                <a:ext cx="972108" cy="9001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39" name="Tekstvak 38"/>
              <p:cNvSpPr txBox="1"/>
              <p:nvPr/>
            </p:nvSpPr>
            <p:spPr>
              <a:xfrm>
                <a:off x="1043610" y="2024844"/>
                <a:ext cx="828091" cy="677108"/>
              </a:xfrm>
              <a:prstGeom prst="rect">
                <a:avLst/>
              </a:prstGeom>
              <a:noFill/>
            </p:spPr>
            <p:txBody>
              <a:bodyPr wrap="square" rtlCol="0">
                <a:spAutoFit/>
              </a:bodyPr>
              <a:lstStyle/>
              <a:p>
                <a:pPr algn="ctr"/>
                <a:r>
                  <a:rPr lang="nl-NL" sz="1350" dirty="0"/>
                  <a:t>FSGS factor</a:t>
                </a:r>
              </a:p>
            </p:txBody>
          </p:sp>
        </p:grpSp>
        <p:pic>
          <p:nvPicPr>
            <p:cNvPr id="41" name="Afbeelding 40" descr="nier_bruin.png"/>
            <p:cNvPicPr>
              <a:picLocks noChangeAspect="1"/>
            </p:cNvPicPr>
            <p:nvPr/>
          </p:nvPicPr>
          <p:blipFill>
            <a:blip r:embed="rId3" cstate="print"/>
            <a:stretch>
              <a:fillRect/>
            </a:stretch>
          </p:blipFill>
          <p:spPr>
            <a:xfrm>
              <a:off x="6768244" y="1370127"/>
              <a:ext cx="1314638" cy="1973341"/>
            </a:xfrm>
            <a:prstGeom prst="rect">
              <a:avLst/>
            </a:prstGeom>
          </p:spPr>
        </p:pic>
        <p:sp>
          <p:nvSpPr>
            <p:cNvPr id="42" name="Vermenigvuldigen 41"/>
            <p:cNvSpPr>
              <a:spLocks noChangeAspect="1"/>
            </p:cNvSpPr>
            <p:nvPr/>
          </p:nvSpPr>
          <p:spPr>
            <a:xfrm>
              <a:off x="6152091" y="1064151"/>
              <a:ext cx="2412000" cy="2412000"/>
            </a:xfrm>
            <a:prstGeom prst="mathMultiply">
              <a:avLst>
                <a:gd name="adj1" fmla="val 1044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a:p>
          </p:txBody>
        </p:sp>
        <p:sp>
          <p:nvSpPr>
            <p:cNvPr id="44" name="Tekstvak 43"/>
            <p:cNvSpPr txBox="1"/>
            <p:nvPr/>
          </p:nvSpPr>
          <p:spPr>
            <a:xfrm>
              <a:off x="2875459" y="3343469"/>
              <a:ext cx="3384376" cy="400109"/>
            </a:xfrm>
            <a:prstGeom prst="rect">
              <a:avLst/>
            </a:prstGeom>
            <a:noFill/>
          </p:spPr>
          <p:txBody>
            <a:bodyPr wrap="square" rtlCol="0">
              <a:spAutoFit/>
            </a:bodyPr>
            <a:lstStyle/>
            <a:p>
              <a:r>
                <a:rPr lang="nl-NL" sz="1350" b="1" dirty="0"/>
                <a:t>           Schade aan </a:t>
              </a:r>
              <a:r>
                <a:rPr lang="nl-NL" sz="1350" b="1" dirty="0" err="1"/>
                <a:t>podocyten</a:t>
              </a:r>
              <a:endParaRPr lang="nl-NL" sz="1350" b="1" dirty="0"/>
            </a:p>
          </p:txBody>
        </p:sp>
      </p:grpSp>
      <p:sp>
        <p:nvSpPr>
          <p:cNvPr id="2" name="Titel 1"/>
          <p:cNvSpPr>
            <a:spLocks noGrp="1"/>
          </p:cNvSpPr>
          <p:nvPr>
            <p:ph type="title"/>
          </p:nvPr>
        </p:nvSpPr>
        <p:spPr>
          <a:xfrm>
            <a:off x="1422438" y="1438704"/>
            <a:ext cx="6172200" cy="857250"/>
          </a:xfrm>
        </p:spPr>
        <p:txBody>
          <a:bodyPr>
            <a:normAutofit fontScale="90000"/>
          </a:bodyPr>
          <a:lstStyle/>
          <a:p>
            <a:pPr algn="ctr"/>
            <a:r>
              <a:rPr lang="nl-NL" dirty="0">
                <a:solidFill>
                  <a:schemeClr val="tx1"/>
                </a:solidFill>
              </a:rPr>
              <a:t>Hypothese: FSGS </a:t>
            </a:r>
            <a:r>
              <a:rPr lang="nl-NL" dirty="0" err="1">
                <a:solidFill>
                  <a:schemeClr val="tx1"/>
                </a:solidFill>
              </a:rPr>
              <a:t>permeability</a:t>
            </a:r>
            <a:r>
              <a:rPr lang="nl-NL" dirty="0">
                <a:solidFill>
                  <a:schemeClr val="tx1"/>
                </a:solidFill>
              </a:rPr>
              <a:t> factor </a:t>
            </a:r>
            <a:br>
              <a:rPr lang="nl-NL" dirty="0">
                <a:solidFill>
                  <a:schemeClr val="tx1"/>
                </a:solidFill>
              </a:rPr>
            </a:br>
            <a:endParaRPr lang="nl-NL" b="0" dirty="0">
              <a:solidFill>
                <a:schemeClr val="tx1"/>
              </a:solidFill>
            </a:endParaRPr>
          </a:p>
        </p:txBody>
      </p:sp>
      <p:cxnSp>
        <p:nvCxnSpPr>
          <p:cNvPr id="17" name="Rechte verbindingslijn 16"/>
          <p:cNvCxnSpPr/>
          <p:nvPr/>
        </p:nvCxnSpPr>
        <p:spPr>
          <a:xfrm>
            <a:off x="5139064" y="2915943"/>
            <a:ext cx="729081" cy="0"/>
          </a:xfrm>
          <a:prstGeom prst="line">
            <a:avLst/>
          </a:prstGeom>
          <a:ln w="76200" cmpd="sng">
            <a:solidFill>
              <a:schemeClr val="tx1"/>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9" name="Rechte verbindingslijn 18"/>
          <p:cNvCxnSpPr/>
          <p:nvPr/>
        </p:nvCxnSpPr>
        <p:spPr>
          <a:xfrm>
            <a:off x="2843809" y="2927607"/>
            <a:ext cx="729081" cy="0"/>
          </a:xfrm>
          <a:prstGeom prst="line">
            <a:avLst/>
          </a:prstGeom>
          <a:ln w="76200" cmpd="sng">
            <a:solidFill>
              <a:schemeClr val="tx1"/>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6" name="Tekstvak 5"/>
          <p:cNvSpPr txBox="1"/>
          <p:nvPr/>
        </p:nvSpPr>
        <p:spPr>
          <a:xfrm>
            <a:off x="1496495" y="3761538"/>
            <a:ext cx="1536335" cy="507831"/>
          </a:xfrm>
          <a:prstGeom prst="rect">
            <a:avLst/>
          </a:prstGeom>
          <a:noFill/>
        </p:spPr>
        <p:txBody>
          <a:bodyPr wrap="square" rtlCol="0">
            <a:spAutoFit/>
          </a:bodyPr>
          <a:lstStyle/>
          <a:p>
            <a:r>
              <a:rPr lang="nl-NL" sz="1350" b="1" dirty="0"/>
              <a:t> Bloed van patiënt</a:t>
            </a:r>
          </a:p>
          <a:p>
            <a:endParaRPr lang="nl-NL" sz="1350" dirty="0"/>
          </a:p>
        </p:txBody>
      </p:sp>
      <p:sp>
        <p:nvSpPr>
          <p:cNvPr id="7" name="Tekstvak 6"/>
          <p:cNvSpPr txBox="1"/>
          <p:nvPr/>
        </p:nvSpPr>
        <p:spPr>
          <a:xfrm>
            <a:off x="2915543" y="4509122"/>
            <a:ext cx="2921056" cy="507831"/>
          </a:xfrm>
          <a:prstGeom prst="rect">
            <a:avLst/>
          </a:prstGeom>
          <a:noFill/>
        </p:spPr>
        <p:txBody>
          <a:bodyPr wrap="none" rtlCol="0">
            <a:spAutoFit/>
          </a:bodyPr>
          <a:lstStyle/>
          <a:p>
            <a:pPr algn="ctr"/>
            <a:r>
              <a:rPr lang="nl-NL" sz="2700" b="1" dirty="0"/>
              <a:t>Laboratorium test?</a:t>
            </a:r>
          </a:p>
        </p:txBody>
      </p:sp>
    </p:spTree>
    <p:extLst>
      <p:ext uri="{BB962C8B-B14F-4D97-AF65-F5344CB8AC3E}">
        <p14:creationId xmlns:p14="http://schemas.microsoft.com/office/powerpoint/2010/main" val="28722161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98E946-ECB7-4C4A-AC89-E253FE1A4D27}"/>
              </a:ext>
            </a:extLst>
          </p:cNvPr>
          <p:cNvSpPr>
            <a:spLocks noGrp="1"/>
          </p:cNvSpPr>
          <p:nvPr>
            <p:ph type="title"/>
          </p:nvPr>
        </p:nvSpPr>
        <p:spPr>
          <a:xfrm>
            <a:off x="483900" y="764704"/>
            <a:ext cx="8100000" cy="533400"/>
          </a:xfrm>
        </p:spPr>
        <p:txBody>
          <a:bodyPr/>
          <a:lstStyle/>
          <a:p>
            <a:r>
              <a:rPr lang="nl-NL" sz="2800" dirty="0"/>
              <a:t>Aantonen FSGS factor met nieuwe </a:t>
            </a:r>
            <a:r>
              <a:rPr lang="nl-NL" sz="2800" dirty="0" err="1"/>
              <a:t>podocyten</a:t>
            </a:r>
            <a:r>
              <a:rPr lang="nl-NL" sz="2800" dirty="0"/>
              <a:t> assay </a:t>
            </a:r>
          </a:p>
        </p:txBody>
      </p:sp>
      <p:grpSp>
        <p:nvGrpSpPr>
          <p:cNvPr id="63" name="Groep 62">
            <a:extLst>
              <a:ext uri="{FF2B5EF4-FFF2-40B4-BE49-F238E27FC236}">
                <a16:creationId xmlns:a16="http://schemas.microsoft.com/office/drawing/2014/main" id="{6280A71E-8816-415D-9849-83AE2B2604D5}"/>
              </a:ext>
            </a:extLst>
          </p:cNvPr>
          <p:cNvGrpSpPr/>
          <p:nvPr/>
        </p:nvGrpSpPr>
        <p:grpSpPr>
          <a:xfrm>
            <a:off x="737416" y="1867726"/>
            <a:ext cx="6953840" cy="3961908"/>
            <a:chOff x="-216304" y="990811"/>
            <a:chExt cx="6953840" cy="3961908"/>
          </a:xfrm>
        </p:grpSpPr>
        <p:grpSp>
          <p:nvGrpSpPr>
            <p:cNvPr id="40" name="Groep 39">
              <a:extLst>
                <a:ext uri="{FF2B5EF4-FFF2-40B4-BE49-F238E27FC236}">
                  <a16:creationId xmlns:a16="http://schemas.microsoft.com/office/drawing/2014/main" id="{985C49A0-2B1F-4E32-9FF4-646907282960}"/>
                </a:ext>
              </a:extLst>
            </p:cNvPr>
            <p:cNvGrpSpPr/>
            <p:nvPr/>
          </p:nvGrpSpPr>
          <p:grpSpPr>
            <a:xfrm>
              <a:off x="-216304" y="990811"/>
              <a:ext cx="6953840" cy="3961908"/>
              <a:chOff x="210765" y="1415674"/>
              <a:chExt cx="6953840" cy="3961908"/>
            </a:xfrm>
          </p:grpSpPr>
          <p:grpSp>
            <p:nvGrpSpPr>
              <p:cNvPr id="27" name="Groep 26">
                <a:extLst>
                  <a:ext uri="{FF2B5EF4-FFF2-40B4-BE49-F238E27FC236}">
                    <a16:creationId xmlns:a16="http://schemas.microsoft.com/office/drawing/2014/main" id="{170B2D9A-8780-4853-8963-C4FCCF4F67E7}"/>
                  </a:ext>
                </a:extLst>
              </p:cNvPr>
              <p:cNvGrpSpPr/>
              <p:nvPr/>
            </p:nvGrpSpPr>
            <p:grpSpPr>
              <a:xfrm>
                <a:off x="210765" y="1441182"/>
                <a:ext cx="3112577" cy="3774105"/>
                <a:chOff x="350546" y="1119187"/>
                <a:chExt cx="3112577" cy="3774105"/>
              </a:xfrm>
            </p:grpSpPr>
            <p:pic>
              <p:nvPicPr>
                <p:cNvPr id="4" name="Picture 2" descr="H:\LabNefro\2. People and Projects\Dirk den Braanker\Experiments in vitro\RNAseq hPod\180221 RNAseq hPod non-recFSGS vs recFSGS\fotos t=22uur\3.healthy_1.JPG">
                  <a:extLst>
                    <a:ext uri="{FF2B5EF4-FFF2-40B4-BE49-F238E27FC236}">
                      <a16:creationId xmlns:a16="http://schemas.microsoft.com/office/drawing/2014/main" id="{D6E7F8E1-AFD5-4B88-9A53-55679BE13430}"/>
                    </a:ext>
                  </a:extLst>
                </p:cNvPr>
                <p:cNvPicPr>
                  <a:picLocks noChangeAspect="1" noChangeArrowheads="1"/>
                </p:cNvPicPr>
                <p:nvPr/>
              </p:nvPicPr>
              <p:blipFill>
                <a:blip r:embed="rId2" cstate="print">
                  <a:grayscl/>
                  <a:lum bright="-20000" contrast="40000"/>
                  <a:extLst>
                    <a:ext uri="{28A0092B-C50C-407E-A947-70E740481C1C}">
                      <a14:useLocalDpi xmlns:a14="http://schemas.microsoft.com/office/drawing/2010/main"/>
                    </a:ext>
                  </a:extLst>
                </a:blip>
                <a:srcRect/>
                <a:stretch>
                  <a:fillRect/>
                </a:stretch>
              </p:blipFill>
              <p:spPr bwMode="auto">
                <a:xfrm>
                  <a:off x="1965359" y="1697768"/>
                  <a:ext cx="1497764" cy="1440000"/>
                </a:xfrm>
                <a:prstGeom prst="rect">
                  <a:avLst/>
                </a:prstGeom>
                <a:noFill/>
              </p:spPr>
            </p:pic>
            <p:sp>
              <p:nvSpPr>
                <p:cNvPr id="9" name="Tekstvak 8">
                  <a:extLst>
                    <a:ext uri="{FF2B5EF4-FFF2-40B4-BE49-F238E27FC236}">
                      <a16:creationId xmlns:a16="http://schemas.microsoft.com/office/drawing/2014/main" id="{6BC47F99-F742-4BF3-8003-8D7EBE947A88}"/>
                    </a:ext>
                  </a:extLst>
                </p:cNvPr>
                <p:cNvSpPr txBox="1"/>
                <p:nvPr/>
              </p:nvSpPr>
              <p:spPr>
                <a:xfrm>
                  <a:off x="350546" y="1893687"/>
                  <a:ext cx="1429302" cy="307777"/>
                </a:xfrm>
                <a:prstGeom prst="rect">
                  <a:avLst/>
                </a:prstGeom>
                <a:noFill/>
              </p:spPr>
              <p:txBody>
                <a:bodyPr wrap="none" rtlCol="0">
                  <a:spAutoFit/>
                </a:bodyPr>
                <a:lstStyle/>
                <a:p>
                  <a:r>
                    <a:rPr lang="nl-NL" sz="1400" dirty="0"/>
                    <a:t>+ Gezond plasma</a:t>
                  </a:r>
                </a:p>
              </p:txBody>
            </p:sp>
            <p:sp>
              <p:nvSpPr>
                <p:cNvPr id="10" name="Tekstvak 9">
                  <a:extLst>
                    <a:ext uri="{FF2B5EF4-FFF2-40B4-BE49-F238E27FC236}">
                      <a16:creationId xmlns:a16="http://schemas.microsoft.com/office/drawing/2014/main" id="{45F08FE1-917E-49BE-95EC-5B330DF32475}"/>
                    </a:ext>
                  </a:extLst>
                </p:cNvPr>
                <p:cNvSpPr txBox="1"/>
                <p:nvPr/>
              </p:nvSpPr>
              <p:spPr>
                <a:xfrm>
                  <a:off x="373316" y="3561528"/>
                  <a:ext cx="1233671" cy="523220"/>
                </a:xfrm>
                <a:prstGeom prst="rect">
                  <a:avLst/>
                </a:prstGeom>
                <a:noFill/>
              </p:spPr>
              <p:txBody>
                <a:bodyPr wrap="none" rtlCol="0">
                  <a:spAutoFit/>
                </a:bodyPr>
                <a:lstStyle/>
                <a:p>
                  <a:pPr algn="ctr"/>
                  <a:r>
                    <a:rPr lang="nl-NL" sz="1400" dirty="0"/>
                    <a:t>+ FSGS plasma</a:t>
                  </a:r>
                </a:p>
                <a:p>
                  <a:pPr algn="ctr"/>
                  <a:r>
                    <a:rPr lang="nl-NL" sz="1400" i="1" dirty="0"/>
                    <a:t>actieve ziekte</a:t>
                  </a:r>
                </a:p>
              </p:txBody>
            </p:sp>
            <p:grpSp>
              <p:nvGrpSpPr>
                <p:cNvPr id="22" name="Groep 21">
                  <a:extLst>
                    <a:ext uri="{FF2B5EF4-FFF2-40B4-BE49-F238E27FC236}">
                      <a16:creationId xmlns:a16="http://schemas.microsoft.com/office/drawing/2014/main" id="{081F6CA7-0B42-495E-8975-3BD70F627C5D}"/>
                    </a:ext>
                  </a:extLst>
                </p:cNvPr>
                <p:cNvGrpSpPr>
                  <a:grpSpLocks noChangeAspect="1"/>
                </p:cNvGrpSpPr>
                <p:nvPr/>
              </p:nvGrpSpPr>
              <p:grpSpPr>
                <a:xfrm>
                  <a:off x="1956329" y="3453292"/>
                  <a:ext cx="1498119" cy="1440000"/>
                  <a:chOff x="3361632" y="2201361"/>
                  <a:chExt cx="1573200" cy="1512168"/>
                </a:xfrm>
              </p:grpSpPr>
              <p:pic>
                <p:nvPicPr>
                  <p:cNvPr id="5" name="Picture 2" descr="H:\LabNefro\2. People and Projects\Dirk den Braanker\Experiments in vitro\CCK-8 cell viability\180117 hPod treated with new peripheral plasma samples\fotos t=24h\10.recFSGS_11 PF before Tx.JPG">
                    <a:extLst>
                      <a:ext uri="{FF2B5EF4-FFF2-40B4-BE49-F238E27FC236}">
                        <a16:creationId xmlns:a16="http://schemas.microsoft.com/office/drawing/2014/main" id="{02E9E098-90FB-41E3-A82A-4F3F56BB4A85}"/>
                      </a:ext>
                    </a:extLst>
                  </p:cNvPr>
                  <p:cNvPicPr>
                    <a:picLocks noChangeAspect="1" noChangeArrowheads="1"/>
                  </p:cNvPicPr>
                  <p:nvPr/>
                </p:nvPicPr>
                <p:blipFill>
                  <a:blip r:embed="rId3" cstate="print">
                    <a:grayscl/>
                    <a:lum bright="-20000" contrast="40000"/>
                    <a:extLst>
                      <a:ext uri="{28A0092B-C50C-407E-A947-70E740481C1C}">
                        <a14:useLocalDpi xmlns:a14="http://schemas.microsoft.com/office/drawing/2010/main"/>
                      </a:ext>
                    </a:extLst>
                  </a:blip>
                  <a:srcRect/>
                  <a:stretch>
                    <a:fillRect/>
                  </a:stretch>
                </p:blipFill>
                <p:spPr bwMode="auto">
                  <a:xfrm>
                    <a:off x="3361632" y="2201361"/>
                    <a:ext cx="1573200" cy="1512168"/>
                  </a:xfrm>
                  <a:prstGeom prst="rect">
                    <a:avLst/>
                  </a:prstGeom>
                  <a:noFill/>
                </p:spPr>
              </p:pic>
              <p:cxnSp>
                <p:nvCxnSpPr>
                  <p:cNvPr id="15" name="Rechte verbindingslijn met pijl 14">
                    <a:extLst>
                      <a:ext uri="{FF2B5EF4-FFF2-40B4-BE49-F238E27FC236}">
                        <a16:creationId xmlns:a16="http://schemas.microsoft.com/office/drawing/2014/main" id="{674F3E93-DD90-4584-B4EE-0F141FBE935A}"/>
                      </a:ext>
                    </a:extLst>
                  </p:cNvPr>
                  <p:cNvCxnSpPr>
                    <a:cxnSpLocks/>
                  </p:cNvCxnSpPr>
                  <p:nvPr/>
                </p:nvCxnSpPr>
                <p:spPr>
                  <a:xfrm flipV="1">
                    <a:off x="3537787" y="2683542"/>
                    <a:ext cx="174683" cy="217295"/>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Rechte verbindingslijn met pijl 18">
                    <a:extLst>
                      <a:ext uri="{FF2B5EF4-FFF2-40B4-BE49-F238E27FC236}">
                        <a16:creationId xmlns:a16="http://schemas.microsoft.com/office/drawing/2014/main" id="{14D595B2-AE59-4402-9FFE-BACE323D98B4}"/>
                      </a:ext>
                    </a:extLst>
                  </p:cNvPr>
                  <p:cNvCxnSpPr>
                    <a:cxnSpLocks/>
                  </p:cNvCxnSpPr>
                  <p:nvPr/>
                </p:nvCxnSpPr>
                <p:spPr>
                  <a:xfrm flipH="1">
                    <a:off x="4162731" y="2575122"/>
                    <a:ext cx="160919" cy="21684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23" name="Tekstvak 22">
                  <a:extLst>
                    <a:ext uri="{FF2B5EF4-FFF2-40B4-BE49-F238E27FC236}">
                      <a16:creationId xmlns:a16="http://schemas.microsoft.com/office/drawing/2014/main" id="{D0C07853-2838-4D4D-B669-00E7FE470547}"/>
                    </a:ext>
                  </a:extLst>
                </p:cNvPr>
                <p:cNvSpPr txBox="1"/>
                <p:nvPr/>
              </p:nvSpPr>
              <p:spPr>
                <a:xfrm>
                  <a:off x="1887505" y="1119187"/>
                  <a:ext cx="1498359" cy="523220"/>
                </a:xfrm>
                <a:prstGeom prst="rect">
                  <a:avLst/>
                </a:prstGeom>
                <a:noFill/>
              </p:spPr>
              <p:txBody>
                <a:bodyPr wrap="none" rtlCol="0">
                  <a:spAutoFit/>
                </a:bodyPr>
                <a:lstStyle/>
                <a:p>
                  <a:r>
                    <a:rPr lang="nl-NL" sz="1400" b="1" dirty="0" err="1"/>
                    <a:t>Podocyten</a:t>
                  </a:r>
                  <a:r>
                    <a:rPr lang="nl-NL" sz="1400" b="1" dirty="0"/>
                    <a:t> kweek</a:t>
                  </a:r>
                </a:p>
                <a:p>
                  <a:r>
                    <a:rPr lang="nl-NL" sz="1400" b="1" dirty="0"/>
                    <a:t>(microscopie)</a:t>
                  </a:r>
                </a:p>
              </p:txBody>
            </p:sp>
          </p:grpSp>
          <p:pic>
            <p:nvPicPr>
              <p:cNvPr id="24" name="Afbeelding 23">
                <a:extLst>
                  <a:ext uri="{FF2B5EF4-FFF2-40B4-BE49-F238E27FC236}">
                    <a16:creationId xmlns:a16="http://schemas.microsoft.com/office/drawing/2014/main" id="{5CBDE088-8642-40A2-BF39-F44EA88030CB}"/>
                  </a:ext>
                </a:extLst>
              </p:cNvPr>
              <p:cNvPicPr>
                <a:picLocks noChangeAspect="1"/>
              </p:cNvPicPr>
              <p:nvPr/>
            </p:nvPicPr>
            <p:blipFill rotWithShape="1">
              <a:blip r:embed="rId4"/>
              <a:srcRect r="47286" b="12028"/>
              <a:stretch/>
            </p:blipFill>
            <p:spPr>
              <a:xfrm>
                <a:off x="3369436" y="1921582"/>
                <a:ext cx="3795169" cy="3456000"/>
              </a:xfrm>
              <a:prstGeom prst="rect">
                <a:avLst/>
              </a:prstGeom>
            </p:spPr>
          </p:pic>
          <p:sp>
            <p:nvSpPr>
              <p:cNvPr id="28" name="Tekstvak 27">
                <a:extLst>
                  <a:ext uri="{FF2B5EF4-FFF2-40B4-BE49-F238E27FC236}">
                    <a16:creationId xmlns:a16="http://schemas.microsoft.com/office/drawing/2014/main" id="{3DE0731D-0AC9-44E1-B118-EAF5E972B151}"/>
                  </a:ext>
                </a:extLst>
              </p:cNvPr>
              <p:cNvSpPr txBox="1"/>
              <p:nvPr/>
            </p:nvSpPr>
            <p:spPr>
              <a:xfrm>
                <a:off x="3953910" y="1415674"/>
                <a:ext cx="2491451" cy="523220"/>
              </a:xfrm>
              <a:prstGeom prst="rect">
                <a:avLst/>
              </a:prstGeom>
              <a:noFill/>
            </p:spPr>
            <p:txBody>
              <a:bodyPr wrap="none" rtlCol="0">
                <a:spAutoFit/>
              </a:bodyPr>
              <a:lstStyle/>
              <a:p>
                <a:r>
                  <a:rPr lang="nl-NL" sz="1400" b="1" dirty="0" err="1"/>
                  <a:t>Flowcytometrie</a:t>
                </a:r>
                <a:r>
                  <a:rPr lang="nl-NL" sz="1400" b="1" dirty="0"/>
                  <a:t> van </a:t>
                </a:r>
                <a:r>
                  <a:rPr lang="nl-NL" sz="1400" b="1" dirty="0" err="1"/>
                  <a:t>podocyten</a:t>
                </a:r>
                <a:endParaRPr lang="nl-NL" sz="1400" b="1" dirty="0"/>
              </a:p>
              <a:p>
                <a:r>
                  <a:rPr lang="nl-NL" sz="1400" b="1" dirty="0"/>
                  <a:t>(side </a:t>
                </a:r>
                <a:r>
                  <a:rPr lang="nl-NL" sz="1400" b="1" dirty="0" err="1"/>
                  <a:t>scatter</a:t>
                </a:r>
                <a:r>
                  <a:rPr lang="nl-NL" sz="1400" b="1" dirty="0"/>
                  <a:t> plot)</a:t>
                </a:r>
              </a:p>
            </p:txBody>
          </p:sp>
        </p:grpSp>
        <p:grpSp>
          <p:nvGrpSpPr>
            <p:cNvPr id="62" name="Groep 61">
              <a:extLst>
                <a:ext uri="{FF2B5EF4-FFF2-40B4-BE49-F238E27FC236}">
                  <a16:creationId xmlns:a16="http://schemas.microsoft.com/office/drawing/2014/main" id="{2BC13F68-49A3-449F-A8D1-AFA9AA29B107}"/>
                </a:ext>
              </a:extLst>
            </p:cNvPr>
            <p:cNvGrpSpPr/>
            <p:nvPr/>
          </p:nvGrpSpPr>
          <p:grpSpPr>
            <a:xfrm>
              <a:off x="2886441" y="2668860"/>
              <a:ext cx="2157508" cy="1597403"/>
              <a:chOff x="2886441" y="2668860"/>
              <a:chExt cx="2157508" cy="1597403"/>
            </a:xfrm>
          </p:grpSpPr>
          <p:sp>
            <p:nvSpPr>
              <p:cNvPr id="51" name="Rechthoek 50">
                <a:extLst>
                  <a:ext uri="{FF2B5EF4-FFF2-40B4-BE49-F238E27FC236}">
                    <a16:creationId xmlns:a16="http://schemas.microsoft.com/office/drawing/2014/main" id="{E55534BC-6069-4D30-952E-438F4C4734E5}"/>
                  </a:ext>
                </a:extLst>
              </p:cNvPr>
              <p:cNvSpPr/>
              <p:nvPr/>
            </p:nvSpPr>
            <p:spPr>
              <a:xfrm>
                <a:off x="2981695" y="2812026"/>
                <a:ext cx="334676" cy="66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cxnSp>
            <p:nvCxnSpPr>
              <p:cNvPr id="53" name="Rechte verbindingslijn met pijl 52">
                <a:extLst>
                  <a:ext uri="{FF2B5EF4-FFF2-40B4-BE49-F238E27FC236}">
                    <a16:creationId xmlns:a16="http://schemas.microsoft.com/office/drawing/2014/main" id="{E5DD66FF-6FD7-4018-B721-30412D463412}"/>
                  </a:ext>
                </a:extLst>
              </p:cNvPr>
              <p:cNvCxnSpPr>
                <a:cxnSpLocks/>
              </p:cNvCxnSpPr>
              <p:nvPr/>
            </p:nvCxnSpPr>
            <p:spPr>
              <a:xfrm>
                <a:off x="2896273" y="2668860"/>
                <a:ext cx="967804" cy="0"/>
              </a:xfrm>
              <a:prstGeom prst="straightConnector1">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55" name="Rechte verbindingslijn met pijl 54">
                <a:extLst>
                  <a:ext uri="{FF2B5EF4-FFF2-40B4-BE49-F238E27FC236}">
                    <a16:creationId xmlns:a16="http://schemas.microsoft.com/office/drawing/2014/main" id="{8ABA09AF-4695-4797-B778-12D0CD79D813}"/>
                  </a:ext>
                </a:extLst>
              </p:cNvPr>
              <p:cNvCxnSpPr>
                <a:cxnSpLocks/>
              </p:cNvCxnSpPr>
              <p:nvPr/>
            </p:nvCxnSpPr>
            <p:spPr>
              <a:xfrm flipV="1">
                <a:off x="2886441" y="4265761"/>
                <a:ext cx="2157508" cy="502"/>
              </a:xfrm>
              <a:prstGeom prst="straightConnector1">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grpSp>
      </p:grpSp>
      <p:sp>
        <p:nvSpPr>
          <p:cNvPr id="3" name="Tekstvak 2">
            <a:extLst>
              <a:ext uri="{FF2B5EF4-FFF2-40B4-BE49-F238E27FC236}">
                <a16:creationId xmlns:a16="http://schemas.microsoft.com/office/drawing/2014/main" id="{00CEBBF5-FD99-4071-8C66-137BBEA59FC3}"/>
              </a:ext>
            </a:extLst>
          </p:cNvPr>
          <p:cNvSpPr txBox="1"/>
          <p:nvPr/>
        </p:nvSpPr>
        <p:spPr>
          <a:xfrm>
            <a:off x="2383191" y="4192105"/>
            <a:ext cx="1338828" cy="369332"/>
          </a:xfrm>
          <a:prstGeom prst="rect">
            <a:avLst/>
          </a:prstGeom>
          <a:noFill/>
        </p:spPr>
        <p:txBody>
          <a:bodyPr wrap="none" rtlCol="0">
            <a:spAutoFit/>
          </a:bodyPr>
          <a:lstStyle/>
          <a:p>
            <a:r>
              <a:rPr lang="nl-NL" b="1" dirty="0">
                <a:solidFill>
                  <a:schemeClr val="bg1"/>
                </a:solidFill>
              </a:rPr>
              <a:t>Vetdruppels</a:t>
            </a:r>
          </a:p>
        </p:txBody>
      </p:sp>
      <p:sp>
        <p:nvSpPr>
          <p:cNvPr id="6" name="Tekstvak 5">
            <a:extLst>
              <a:ext uri="{FF2B5EF4-FFF2-40B4-BE49-F238E27FC236}">
                <a16:creationId xmlns:a16="http://schemas.microsoft.com/office/drawing/2014/main" id="{5B862586-1358-4A00-91A2-DB282486425A}"/>
              </a:ext>
            </a:extLst>
          </p:cNvPr>
          <p:cNvSpPr txBox="1"/>
          <p:nvPr/>
        </p:nvSpPr>
        <p:spPr>
          <a:xfrm>
            <a:off x="6732240" y="6237312"/>
            <a:ext cx="1865254" cy="369332"/>
          </a:xfrm>
          <a:prstGeom prst="rect">
            <a:avLst/>
          </a:prstGeom>
          <a:noFill/>
        </p:spPr>
        <p:txBody>
          <a:bodyPr wrap="none" rtlCol="0">
            <a:spAutoFit/>
          </a:bodyPr>
          <a:lstStyle/>
          <a:p>
            <a:r>
              <a:rPr lang="nl-NL" dirty="0"/>
              <a:t>Dirk den Braanker</a:t>
            </a:r>
          </a:p>
        </p:txBody>
      </p:sp>
    </p:spTree>
    <p:extLst>
      <p:ext uri="{BB962C8B-B14F-4D97-AF65-F5344CB8AC3E}">
        <p14:creationId xmlns:p14="http://schemas.microsoft.com/office/powerpoint/2010/main" val="16808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F5B257-E9C4-48C1-B77C-F84D0C51C7D6}"/>
              </a:ext>
            </a:extLst>
          </p:cNvPr>
          <p:cNvSpPr>
            <a:spLocks noGrp="1"/>
          </p:cNvSpPr>
          <p:nvPr>
            <p:ph type="title"/>
          </p:nvPr>
        </p:nvSpPr>
        <p:spPr>
          <a:xfrm>
            <a:off x="496600" y="1095826"/>
            <a:ext cx="8100000" cy="533400"/>
          </a:xfrm>
        </p:spPr>
        <p:txBody>
          <a:bodyPr/>
          <a:lstStyle/>
          <a:p>
            <a:pPr algn="ctr"/>
            <a:r>
              <a:rPr lang="nl-NL" sz="2800" dirty="0"/>
              <a:t>Aantonen FSGS remmer in gezond plasma</a:t>
            </a:r>
            <a:endParaRPr lang="nl-NL" sz="3200" dirty="0"/>
          </a:p>
        </p:txBody>
      </p:sp>
      <p:pic>
        <p:nvPicPr>
          <p:cNvPr id="4" name="Afbeelding 3">
            <a:extLst>
              <a:ext uri="{FF2B5EF4-FFF2-40B4-BE49-F238E27FC236}">
                <a16:creationId xmlns:a16="http://schemas.microsoft.com/office/drawing/2014/main" id="{092FFE3D-29CD-4CE7-9593-0072BC4BC53B}"/>
              </a:ext>
            </a:extLst>
          </p:cNvPr>
          <p:cNvPicPr>
            <a:picLocks noChangeAspect="1"/>
          </p:cNvPicPr>
          <p:nvPr/>
        </p:nvPicPr>
        <p:blipFill rotWithShape="1">
          <a:blip r:embed="rId2"/>
          <a:srcRect r="40582"/>
          <a:stretch/>
        </p:blipFill>
        <p:spPr>
          <a:xfrm>
            <a:off x="2029501" y="2039817"/>
            <a:ext cx="4189582" cy="3672000"/>
          </a:xfrm>
          <a:prstGeom prst="rect">
            <a:avLst/>
          </a:prstGeom>
        </p:spPr>
      </p:pic>
    </p:spTree>
    <p:extLst>
      <p:ext uri="{BB962C8B-B14F-4D97-AF65-F5344CB8AC3E}">
        <p14:creationId xmlns:p14="http://schemas.microsoft.com/office/powerpoint/2010/main" val="30701607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AAEB92-0822-4685-92A9-240EF6F0E2A3}"/>
              </a:ext>
            </a:extLst>
          </p:cNvPr>
          <p:cNvSpPr>
            <a:spLocks noGrp="1"/>
          </p:cNvSpPr>
          <p:nvPr>
            <p:ph type="title"/>
          </p:nvPr>
        </p:nvSpPr>
        <p:spPr>
          <a:xfrm>
            <a:off x="502313" y="1083975"/>
            <a:ext cx="8100000" cy="533400"/>
          </a:xfrm>
        </p:spPr>
        <p:txBody>
          <a:bodyPr/>
          <a:lstStyle/>
          <a:p>
            <a:pPr algn="ctr"/>
            <a:r>
              <a:rPr lang="nl-NL" sz="2800" dirty="0"/>
              <a:t>Hypothese: balans FSGS factor(en) en remmer(s)</a:t>
            </a:r>
          </a:p>
        </p:txBody>
      </p:sp>
      <p:pic>
        <p:nvPicPr>
          <p:cNvPr id="125" name="Afbeelding 124">
            <a:extLst>
              <a:ext uri="{FF2B5EF4-FFF2-40B4-BE49-F238E27FC236}">
                <a16:creationId xmlns:a16="http://schemas.microsoft.com/office/drawing/2014/main" id="{E04D6393-B3B8-4F2A-BC59-0CF6A9BF6B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728" y="2306818"/>
            <a:ext cx="4102964" cy="3170195"/>
          </a:xfrm>
          <a:prstGeom prst="rect">
            <a:avLst/>
          </a:prstGeom>
        </p:spPr>
      </p:pic>
      <p:sp>
        <p:nvSpPr>
          <p:cNvPr id="126" name="Blokboog 125">
            <a:extLst>
              <a:ext uri="{FF2B5EF4-FFF2-40B4-BE49-F238E27FC236}">
                <a16:creationId xmlns:a16="http://schemas.microsoft.com/office/drawing/2014/main" id="{08D219B6-A4D8-471E-AB2B-B896C78DA7AD}"/>
              </a:ext>
            </a:extLst>
          </p:cNvPr>
          <p:cNvSpPr/>
          <p:nvPr/>
        </p:nvSpPr>
        <p:spPr>
          <a:xfrm rot="10800000">
            <a:off x="4176133" y="3725720"/>
            <a:ext cx="180000" cy="180000"/>
          </a:xfrm>
          <a:prstGeom prst="blockArc">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schemeClr val="tx1"/>
              </a:solidFill>
            </a:endParaRPr>
          </a:p>
        </p:txBody>
      </p:sp>
      <p:sp>
        <p:nvSpPr>
          <p:cNvPr id="127" name="Blokboog 126">
            <a:extLst>
              <a:ext uri="{FF2B5EF4-FFF2-40B4-BE49-F238E27FC236}">
                <a16:creationId xmlns:a16="http://schemas.microsoft.com/office/drawing/2014/main" id="{7CFEA544-D5BE-451E-8107-DA12C0370747}"/>
              </a:ext>
            </a:extLst>
          </p:cNvPr>
          <p:cNvSpPr/>
          <p:nvPr/>
        </p:nvSpPr>
        <p:spPr>
          <a:xfrm rot="9333432">
            <a:off x="4368538" y="3609515"/>
            <a:ext cx="180000" cy="180000"/>
          </a:xfrm>
          <a:prstGeom prst="blockArc">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schemeClr val="tx1"/>
              </a:solidFill>
            </a:endParaRPr>
          </a:p>
        </p:txBody>
      </p:sp>
      <p:sp>
        <p:nvSpPr>
          <p:cNvPr id="128" name="Blokboog 127">
            <a:extLst>
              <a:ext uri="{FF2B5EF4-FFF2-40B4-BE49-F238E27FC236}">
                <a16:creationId xmlns:a16="http://schemas.microsoft.com/office/drawing/2014/main" id="{CE6464D2-6F8B-42CF-83A9-3EC09019E40E}"/>
              </a:ext>
            </a:extLst>
          </p:cNvPr>
          <p:cNvSpPr/>
          <p:nvPr/>
        </p:nvSpPr>
        <p:spPr>
          <a:xfrm rot="16888713">
            <a:off x="4237093" y="3358055"/>
            <a:ext cx="180000" cy="180000"/>
          </a:xfrm>
          <a:prstGeom prst="blockArc">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schemeClr val="tx1"/>
              </a:solidFill>
            </a:endParaRPr>
          </a:p>
        </p:txBody>
      </p:sp>
      <p:sp>
        <p:nvSpPr>
          <p:cNvPr id="129" name="Blokboog 128">
            <a:extLst>
              <a:ext uri="{FF2B5EF4-FFF2-40B4-BE49-F238E27FC236}">
                <a16:creationId xmlns:a16="http://schemas.microsoft.com/office/drawing/2014/main" id="{83D45D31-8738-4D36-9248-01ACD6D3BFFD}"/>
              </a:ext>
            </a:extLst>
          </p:cNvPr>
          <p:cNvSpPr/>
          <p:nvPr/>
        </p:nvSpPr>
        <p:spPr>
          <a:xfrm rot="10340727">
            <a:off x="4469503" y="3333290"/>
            <a:ext cx="180000" cy="180000"/>
          </a:xfrm>
          <a:prstGeom prst="blockArc">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schemeClr val="tx1"/>
              </a:solidFill>
            </a:endParaRPr>
          </a:p>
        </p:txBody>
      </p:sp>
      <p:sp>
        <p:nvSpPr>
          <p:cNvPr id="130" name="Blokboog 129">
            <a:extLst>
              <a:ext uri="{FF2B5EF4-FFF2-40B4-BE49-F238E27FC236}">
                <a16:creationId xmlns:a16="http://schemas.microsoft.com/office/drawing/2014/main" id="{B49C8277-D13E-4B6F-9C68-639AFB0146E4}"/>
              </a:ext>
            </a:extLst>
          </p:cNvPr>
          <p:cNvSpPr/>
          <p:nvPr/>
        </p:nvSpPr>
        <p:spPr>
          <a:xfrm rot="20475234">
            <a:off x="3888478" y="3358055"/>
            <a:ext cx="180000" cy="180000"/>
          </a:xfrm>
          <a:prstGeom prst="blockArc">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schemeClr val="tx1"/>
              </a:solidFill>
            </a:endParaRPr>
          </a:p>
        </p:txBody>
      </p:sp>
      <p:sp>
        <p:nvSpPr>
          <p:cNvPr id="131" name="Blokboog 130">
            <a:extLst>
              <a:ext uri="{FF2B5EF4-FFF2-40B4-BE49-F238E27FC236}">
                <a16:creationId xmlns:a16="http://schemas.microsoft.com/office/drawing/2014/main" id="{C264BD37-EDA2-4114-A84F-1E94C9814E60}"/>
              </a:ext>
            </a:extLst>
          </p:cNvPr>
          <p:cNvSpPr/>
          <p:nvPr/>
        </p:nvSpPr>
        <p:spPr>
          <a:xfrm rot="13859676">
            <a:off x="4042783" y="3506645"/>
            <a:ext cx="180000" cy="180000"/>
          </a:xfrm>
          <a:prstGeom prst="blockArc">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schemeClr val="tx1"/>
              </a:solidFill>
            </a:endParaRPr>
          </a:p>
        </p:txBody>
      </p:sp>
      <p:sp>
        <p:nvSpPr>
          <p:cNvPr id="132" name="Blokboog 131">
            <a:extLst>
              <a:ext uri="{FF2B5EF4-FFF2-40B4-BE49-F238E27FC236}">
                <a16:creationId xmlns:a16="http://schemas.microsoft.com/office/drawing/2014/main" id="{13ABA81F-1E0E-4852-8F9E-4A49166B619A}"/>
              </a:ext>
            </a:extLst>
          </p:cNvPr>
          <p:cNvSpPr/>
          <p:nvPr/>
        </p:nvSpPr>
        <p:spPr>
          <a:xfrm rot="10800000">
            <a:off x="3911338" y="3700955"/>
            <a:ext cx="180000" cy="180000"/>
          </a:xfrm>
          <a:prstGeom prst="blockArc">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schemeClr val="tx1"/>
              </a:solidFill>
            </a:endParaRPr>
          </a:p>
        </p:txBody>
      </p:sp>
      <p:sp>
        <p:nvSpPr>
          <p:cNvPr id="133" name="Blokboog 132">
            <a:extLst>
              <a:ext uri="{FF2B5EF4-FFF2-40B4-BE49-F238E27FC236}">
                <a16:creationId xmlns:a16="http://schemas.microsoft.com/office/drawing/2014/main" id="{C773B046-8F7F-4D7F-8AB1-48958829677F}"/>
              </a:ext>
            </a:extLst>
          </p:cNvPr>
          <p:cNvSpPr/>
          <p:nvPr/>
        </p:nvSpPr>
        <p:spPr>
          <a:xfrm rot="17895664">
            <a:off x="3482713" y="3409490"/>
            <a:ext cx="180000" cy="180000"/>
          </a:xfrm>
          <a:prstGeom prst="blockArc">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schemeClr val="tx1"/>
              </a:solidFill>
            </a:endParaRPr>
          </a:p>
        </p:txBody>
      </p:sp>
      <p:sp>
        <p:nvSpPr>
          <p:cNvPr id="134" name="Blokboog 133">
            <a:extLst>
              <a:ext uri="{FF2B5EF4-FFF2-40B4-BE49-F238E27FC236}">
                <a16:creationId xmlns:a16="http://schemas.microsoft.com/office/drawing/2014/main" id="{C3DA30A1-E2F9-4B57-85F1-A8653752371A}"/>
              </a:ext>
            </a:extLst>
          </p:cNvPr>
          <p:cNvSpPr/>
          <p:nvPr/>
        </p:nvSpPr>
        <p:spPr>
          <a:xfrm rot="12963677">
            <a:off x="3574153" y="3672380"/>
            <a:ext cx="180000" cy="180000"/>
          </a:xfrm>
          <a:prstGeom prst="blockArc">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schemeClr val="tx1"/>
              </a:solidFill>
            </a:endParaRPr>
          </a:p>
        </p:txBody>
      </p:sp>
      <p:sp>
        <p:nvSpPr>
          <p:cNvPr id="135" name="Blokboog 134">
            <a:extLst>
              <a:ext uri="{FF2B5EF4-FFF2-40B4-BE49-F238E27FC236}">
                <a16:creationId xmlns:a16="http://schemas.microsoft.com/office/drawing/2014/main" id="{E763472B-1B3D-43E6-BDD5-CD4832C30449}"/>
              </a:ext>
            </a:extLst>
          </p:cNvPr>
          <p:cNvSpPr/>
          <p:nvPr/>
        </p:nvSpPr>
        <p:spPr>
          <a:xfrm rot="19167843">
            <a:off x="3728458" y="3540935"/>
            <a:ext cx="180000" cy="180000"/>
          </a:xfrm>
          <a:prstGeom prst="blockArc">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schemeClr val="tx1"/>
              </a:solidFill>
            </a:endParaRPr>
          </a:p>
        </p:txBody>
      </p:sp>
      <p:grpSp>
        <p:nvGrpSpPr>
          <p:cNvPr id="136" name="Groep 135">
            <a:extLst>
              <a:ext uri="{FF2B5EF4-FFF2-40B4-BE49-F238E27FC236}">
                <a16:creationId xmlns:a16="http://schemas.microsoft.com/office/drawing/2014/main" id="{3C75E638-6A7D-4629-9526-F1A5CA99FFFE}"/>
              </a:ext>
            </a:extLst>
          </p:cNvPr>
          <p:cNvGrpSpPr>
            <a:grpSpLocks noChangeAspect="1"/>
          </p:cNvGrpSpPr>
          <p:nvPr/>
        </p:nvGrpSpPr>
        <p:grpSpPr>
          <a:xfrm>
            <a:off x="1943473" y="4989759"/>
            <a:ext cx="180000" cy="180000"/>
            <a:chOff x="7294617" y="693983"/>
            <a:chExt cx="268221" cy="268221"/>
          </a:xfrm>
        </p:grpSpPr>
        <p:sp>
          <p:nvSpPr>
            <p:cNvPr id="137" name="Blokboog 136">
              <a:extLst>
                <a:ext uri="{FF2B5EF4-FFF2-40B4-BE49-F238E27FC236}">
                  <a16:creationId xmlns:a16="http://schemas.microsoft.com/office/drawing/2014/main" id="{0B046606-7201-4197-9793-E5B5310870F0}"/>
                </a:ext>
              </a:extLst>
            </p:cNvPr>
            <p:cNvSpPr/>
            <p:nvPr/>
          </p:nvSpPr>
          <p:spPr>
            <a:xfrm rot="12643587">
              <a:off x="7294617" y="693983"/>
              <a:ext cx="268221" cy="268221"/>
            </a:xfrm>
            <a:prstGeom prst="blockArc">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schemeClr val="tx1"/>
                </a:solidFill>
              </a:endParaRPr>
            </a:p>
          </p:txBody>
        </p:sp>
        <p:sp>
          <p:nvSpPr>
            <p:cNvPr id="138" name="Stroomdiagram: Verbindingslijn 137">
              <a:extLst>
                <a:ext uri="{FF2B5EF4-FFF2-40B4-BE49-F238E27FC236}">
                  <a16:creationId xmlns:a16="http://schemas.microsoft.com/office/drawing/2014/main" id="{6B771DEB-FBD5-4EDF-93CA-338077D1672B}"/>
                </a:ext>
              </a:extLst>
            </p:cNvPr>
            <p:cNvSpPr/>
            <p:nvPr/>
          </p:nvSpPr>
          <p:spPr>
            <a:xfrm>
              <a:off x="7361672" y="759513"/>
              <a:ext cx="134111" cy="134111"/>
            </a:xfrm>
            <a:prstGeom prst="flowChartConnector">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schemeClr val="tx1"/>
                </a:solidFill>
              </a:endParaRPr>
            </a:p>
          </p:txBody>
        </p:sp>
      </p:grpSp>
      <p:grpSp>
        <p:nvGrpSpPr>
          <p:cNvPr id="142" name="Groep 141">
            <a:extLst>
              <a:ext uri="{FF2B5EF4-FFF2-40B4-BE49-F238E27FC236}">
                <a16:creationId xmlns:a16="http://schemas.microsoft.com/office/drawing/2014/main" id="{674B35C5-E3E1-4E18-AB82-E6E13BA41CD5}"/>
              </a:ext>
            </a:extLst>
          </p:cNvPr>
          <p:cNvGrpSpPr>
            <a:grpSpLocks noChangeAspect="1"/>
          </p:cNvGrpSpPr>
          <p:nvPr/>
        </p:nvGrpSpPr>
        <p:grpSpPr>
          <a:xfrm>
            <a:off x="1920613" y="5212644"/>
            <a:ext cx="180000" cy="180000"/>
            <a:chOff x="7294617" y="693983"/>
            <a:chExt cx="268221" cy="268221"/>
          </a:xfrm>
        </p:grpSpPr>
        <p:sp>
          <p:nvSpPr>
            <p:cNvPr id="143" name="Blokboog 142">
              <a:extLst>
                <a:ext uri="{FF2B5EF4-FFF2-40B4-BE49-F238E27FC236}">
                  <a16:creationId xmlns:a16="http://schemas.microsoft.com/office/drawing/2014/main" id="{FBC9E07B-FAFB-44AC-8C8D-6881C44BA849}"/>
                </a:ext>
              </a:extLst>
            </p:cNvPr>
            <p:cNvSpPr/>
            <p:nvPr/>
          </p:nvSpPr>
          <p:spPr>
            <a:xfrm rot="6979361">
              <a:off x="7294617" y="693983"/>
              <a:ext cx="268221" cy="268221"/>
            </a:xfrm>
            <a:prstGeom prst="blockArc">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schemeClr val="tx1"/>
                </a:solidFill>
              </a:endParaRPr>
            </a:p>
          </p:txBody>
        </p:sp>
        <p:sp>
          <p:nvSpPr>
            <p:cNvPr id="144" name="Stroomdiagram: Verbindingslijn 143">
              <a:extLst>
                <a:ext uri="{FF2B5EF4-FFF2-40B4-BE49-F238E27FC236}">
                  <a16:creationId xmlns:a16="http://schemas.microsoft.com/office/drawing/2014/main" id="{A3633AD0-CD59-402A-9A0B-982F7BE76C0A}"/>
                </a:ext>
              </a:extLst>
            </p:cNvPr>
            <p:cNvSpPr/>
            <p:nvPr/>
          </p:nvSpPr>
          <p:spPr>
            <a:xfrm>
              <a:off x="7361672" y="759513"/>
              <a:ext cx="134111" cy="134111"/>
            </a:xfrm>
            <a:prstGeom prst="flowChartConnector">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schemeClr val="tx1"/>
                </a:solidFill>
              </a:endParaRPr>
            </a:p>
          </p:txBody>
        </p:sp>
      </p:grpSp>
      <p:grpSp>
        <p:nvGrpSpPr>
          <p:cNvPr id="145" name="Groep 144">
            <a:extLst>
              <a:ext uri="{FF2B5EF4-FFF2-40B4-BE49-F238E27FC236}">
                <a16:creationId xmlns:a16="http://schemas.microsoft.com/office/drawing/2014/main" id="{3AE1EEF8-C562-4D15-AF8F-5CCFA5EF4825}"/>
              </a:ext>
            </a:extLst>
          </p:cNvPr>
          <p:cNvGrpSpPr>
            <a:grpSpLocks noChangeAspect="1"/>
          </p:cNvGrpSpPr>
          <p:nvPr/>
        </p:nvGrpSpPr>
        <p:grpSpPr>
          <a:xfrm>
            <a:off x="2096228" y="4853735"/>
            <a:ext cx="180000" cy="180000"/>
            <a:chOff x="7294617" y="693983"/>
            <a:chExt cx="268221" cy="268221"/>
          </a:xfrm>
        </p:grpSpPr>
        <p:sp>
          <p:nvSpPr>
            <p:cNvPr id="146" name="Blokboog 145">
              <a:extLst>
                <a:ext uri="{FF2B5EF4-FFF2-40B4-BE49-F238E27FC236}">
                  <a16:creationId xmlns:a16="http://schemas.microsoft.com/office/drawing/2014/main" id="{175859FA-F829-4693-981C-D0A040FBDE44}"/>
                </a:ext>
              </a:extLst>
            </p:cNvPr>
            <p:cNvSpPr/>
            <p:nvPr/>
          </p:nvSpPr>
          <p:spPr>
            <a:xfrm rot="6261945">
              <a:off x="7294617" y="693983"/>
              <a:ext cx="268221" cy="268221"/>
            </a:xfrm>
            <a:prstGeom prst="blockArc">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schemeClr val="tx1"/>
                </a:solidFill>
              </a:endParaRPr>
            </a:p>
          </p:txBody>
        </p:sp>
        <p:sp>
          <p:nvSpPr>
            <p:cNvPr id="147" name="Stroomdiagram: Verbindingslijn 146">
              <a:extLst>
                <a:ext uri="{FF2B5EF4-FFF2-40B4-BE49-F238E27FC236}">
                  <a16:creationId xmlns:a16="http://schemas.microsoft.com/office/drawing/2014/main" id="{34B6F610-82B5-49C1-8E49-DBE8762B49EC}"/>
                </a:ext>
              </a:extLst>
            </p:cNvPr>
            <p:cNvSpPr/>
            <p:nvPr/>
          </p:nvSpPr>
          <p:spPr>
            <a:xfrm>
              <a:off x="7361672" y="759513"/>
              <a:ext cx="134111" cy="134111"/>
            </a:xfrm>
            <a:prstGeom prst="flowChartConnector">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schemeClr val="tx1"/>
                </a:solidFill>
              </a:endParaRPr>
            </a:p>
          </p:txBody>
        </p:sp>
      </p:grpSp>
      <p:grpSp>
        <p:nvGrpSpPr>
          <p:cNvPr id="148" name="Groep 147">
            <a:extLst>
              <a:ext uri="{FF2B5EF4-FFF2-40B4-BE49-F238E27FC236}">
                <a16:creationId xmlns:a16="http://schemas.microsoft.com/office/drawing/2014/main" id="{1C8A2F1C-67CA-4CC0-B6F0-F4DF623BF6DF}"/>
              </a:ext>
            </a:extLst>
          </p:cNvPr>
          <p:cNvGrpSpPr>
            <a:grpSpLocks noChangeAspect="1"/>
          </p:cNvGrpSpPr>
          <p:nvPr/>
        </p:nvGrpSpPr>
        <p:grpSpPr>
          <a:xfrm>
            <a:off x="2149489" y="5092067"/>
            <a:ext cx="180000" cy="180000"/>
            <a:chOff x="7294617" y="693983"/>
            <a:chExt cx="268221" cy="268221"/>
          </a:xfrm>
        </p:grpSpPr>
        <p:sp>
          <p:nvSpPr>
            <p:cNvPr id="149" name="Blokboog 148">
              <a:extLst>
                <a:ext uri="{FF2B5EF4-FFF2-40B4-BE49-F238E27FC236}">
                  <a16:creationId xmlns:a16="http://schemas.microsoft.com/office/drawing/2014/main" id="{2B92D1D8-9927-43D0-A84F-F31F00222A3A}"/>
                </a:ext>
              </a:extLst>
            </p:cNvPr>
            <p:cNvSpPr/>
            <p:nvPr/>
          </p:nvSpPr>
          <p:spPr>
            <a:xfrm rot="4562819">
              <a:off x="7294617" y="693983"/>
              <a:ext cx="268221" cy="268221"/>
            </a:xfrm>
            <a:prstGeom prst="blockArc">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schemeClr val="tx1"/>
                </a:solidFill>
              </a:endParaRPr>
            </a:p>
          </p:txBody>
        </p:sp>
        <p:sp>
          <p:nvSpPr>
            <p:cNvPr id="150" name="Stroomdiagram: Verbindingslijn 149">
              <a:extLst>
                <a:ext uri="{FF2B5EF4-FFF2-40B4-BE49-F238E27FC236}">
                  <a16:creationId xmlns:a16="http://schemas.microsoft.com/office/drawing/2014/main" id="{9E9DA2FA-E2C2-49C8-AAF8-165257B54D44}"/>
                </a:ext>
              </a:extLst>
            </p:cNvPr>
            <p:cNvSpPr/>
            <p:nvPr/>
          </p:nvSpPr>
          <p:spPr>
            <a:xfrm>
              <a:off x="7361672" y="759513"/>
              <a:ext cx="134111" cy="134111"/>
            </a:xfrm>
            <a:prstGeom prst="flowChartConnector">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schemeClr val="tx1"/>
                </a:solidFill>
              </a:endParaRPr>
            </a:p>
          </p:txBody>
        </p:sp>
      </p:grpSp>
      <p:grpSp>
        <p:nvGrpSpPr>
          <p:cNvPr id="151" name="Groep 150">
            <a:extLst>
              <a:ext uri="{FF2B5EF4-FFF2-40B4-BE49-F238E27FC236}">
                <a16:creationId xmlns:a16="http://schemas.microsoft.com/office/drawing/2014/main" id="{24633FC5-4A08-47C1-9905-3831E5B25212}"/>
              </a:ext>
            </a:extLst>
          </p:cNvPr>
          <p:cNvGrpSpPr>
            <a:grpSpLocks noChangeAspect="1"/>
          </p:cNvGrpSpPr>
          <p:nvPr/>
        </p:nvGrpSpPr>
        <p:grpSpPr>
          <a:xfrm>
            <a:off x="2166358" y="5275509"/>
            <a:ext cx="180000" cy="180000"/>
            <a:chOff x="7294617" y="693983"/>
            <a:chExt cx="268221" cy="268221"/>
          </a:xfrm>
        </p:grpSpPr>
        <p:sp>
          <p:nvSpPr>
            <p:cNvPr id="152" name="Blokboog 151">
              <a:extLst>
                <a:ext uri="{FF2B5EF4-FFF2-40B4-BE49-F238E27FC236}">
                  <a16:creationId xmlns:a16="http://schemas.microsoft.com/office/drawing/2014/main" id="{6E02CDD5-65CA-4C4D-894B-F80F081284EF}"/>
                </a:ext>
              </a:extLst>
            </p:cNvPr>
            <p:cNvSpPr/>
            <p:nvPr/>
          </p:nvSpPr>
          <p:spPr>
            <a:xfrm rot="10800000">
              <a:off x="7294617" y="693983"/>
              <a:ext cx="268221" cy="268221"/>
            </a:xfrm>
            <a:prstGeom prst="blockArc">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schemeClr val="tx1"/>
                </a:solidFill>
              </a:endParaRPr>
            </a:p>
          </p:txBody>
        </p:sp>
        <p:sp>
          <p:nvSpPr>
            <p:cNvPr id="153" name="Stroomdiagram: Verbindingslijn 152">
              <a:extLst>
                <a:ext uri="{FF2B5EF4-FFF2-40B4-BE49-F238E27FC236}">
                  <a16:creationId xmlns:a16="http://schemas.microsoft.com/office/drawing/2014/main" id="{95A7ABBF-1617-48BC-A096-C080DF2A4FB4}"/>
                </a:ext>
              </a:extLst>
            </p:cNvPr>
            <p:cNvSpPr/>
            <p:nvPr/>
          </p:nvSpPr>
          <p:spPr>
            <a:xfrm>
              <a:off x="7361672" y="759513"/>
              <a:ext cx="134111" cy="134111"/>
            </a:xfrm>
            <a:prstGeom prst="flowChartConnector">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schemeClr val="tx1"/>
                </a:solidFill>
              </a:endParaRPr>
            </a:p>
          </p:txBody>
        </p:sp>
      </p:grpSp>
      <p:sp>
        <p:nvSpPr>
          <p:cNvPr id="155" name="Tekstvak 154">
            <a:extLst>
              <a:ext uri="{FF2B5EF4-FFF2-40B4-BE49-F238E27FC236}">
                <a16:creationId xmlns:a16="http://schemas.microsoft.com/office/drawing/2014/main" id="{7C443E6C-FB9A-4457-A9A6-18761877ABCF}"/>
              </a:ext>
            </a:extLst>
          </p:cNvPr>
          <p:cNvSpPr txBox="1"/>
          <p:nvPr/>
        </p:nvSpPr>
        <p:spPr>
          <a:xfrm>
            <a:off x="1811308" y="4034790"/>
            <a:ext cx="647934" cy="261610"/>
          </a:xfrm>
          <a:prstGeom prst="rect">
            <a:avLst/>
          </a:prstGeom>
          <a:noFill/>
        </p:spPr>
        <p:txBody>
          <a:bodyPr wrap="none" rtlCol="0">
            <a:spAutoFit/>
          </a:bodyPr>
          <a:lstStyle/>
          <a:p>
            <a:r>
              <a:rPr lang="nl-NL" sz="1100" dirty="0" err="1"/>
              <a:t>Podocyt</a:t>
            </a:r>
            <a:endParaRPr lang="nl-NL" dirty="0"/>
          </a:p>
        </p:txBody>
      </p:sp>
      <p:sp>
        <p:nvSpPr>
          <p:cNvPr id="156" name="Tekstvak 155">
            <a:extLst>
              <a:ext uri="{FF2B5EF4-FFF2-40B4-BE49-F238E27FC236}">
                <a16:creationId xmlns:a16="http://schemas.microsoft.com/office/drawing/2014/main" id="{106F7717-7CAA-4C0C-8913-5A49EB49E668}"/>
              </a:ext>
            </a:extLst>
          </p:cNvPr>
          <p:cNvSpPr txBox="1"/>
          <p:nvPr/>
        </p:nvSpPr>
        <p:spPr>
          <a:xfrm>
            <a:off x="3883948" y="4901565"/>
            <a:ext cx="393056" cy="215444"/>
          </a:xfrm>
          <a:prstGeom prst="rect">
            <a:avLst/>
          </a:prstGeom>
          <a:noFill/>
        </p:spPr>
        <p:txBody>
          <a:bodyPr wrap="none" rtlCol="0">
            <a:spAutoFit/>
          </a:bodyPr>
          <a:lstStyle/>
          <a:p>
            <a:r>
              <a:rPr lang="nl-NL" sz="800" dirty="0"/>
              <a:t>GBM</a:t>
            </a:r>
            <a:endParaRPr lang="nl-NL" dirty="0"/>
          </a:p>
        </p:txBody>
      </p:sp>
      <p:sp>
        <p:nvSpPr>
          <p:cNvPr id="157" name="Tekstvak 156">
            <a:extLst>
              <a:ext uri="{FF2B5EF4-FFF2-40B4-BE49-F238E27FC236}">
                <a16:creationId xmlns:a16="http://schemas.microsoft.com/office/drawing/2014/main" id="{0CDA5247-4753-4237-9302-9EE7E10FBC2B}"/>
              </a:ext>
            </a:extLst>
          </p:cNvPr>
          <p:cNvSpPr txBox="1"/>
          <p:nvPr/>
        </p:nvSpPr>
        <p:spPr>
          <a:xfrm>
            <a:off x="3424843" y="4979670"/>
            <a:ext cx="612668" cy="215444"/>
          </a:xfrm>
          <a:prstGeom prst="rect">
            <a:avLst/>
          </a:prstGeom>
          <a:noFill/>
        </p:spPr>
        <p:txBody>
          <a:bodyPr wrap="none" rtlCol="0">
            <a:spAutoFit/>
          </a:bodyPr>
          <a:lstStyle/>
          <a:p>
            <a:r>
              <a:rPr lang="nl-NL" sz="800" dirty="0"/>
              <a:t>Endotheel</a:t>
            </a:r>
            <a:endParaRPr lang="nl-NL" dirty="0"/>
          </a:p>
        </p:txBody>
      </p:sp>
      <p:sp>
        <p:nvSpPr>
          <p:cNvPr id="158" name="Tekstvak 157">
            <a:extLst>
              <a:ext uri="{FF2B5EF4-FFF2-40B4-BE49-F238E27FC236}">
                <a16:creationId xmlns:a16="http://schemas.microsoft.com/office/drawing/2014/main" id="{BC2DB18D-67D2-4F9B-9EB7-3991924C0786}"/>
              </a:ext>
            </a:extLst>
          </p:cNvPr>
          <p:cNvSpPr txBox="1"/>
          <p:nvPr/>
        </p:nvSpPr>
        <p:spPr>
          <a:xfrm>
            <a:off x="2944784" y="4979670"/>
            <a:ext cx="588623" cy="215444"/>
          </a:xfrm>
          <a:prstGeom prst="rect">
            <a:avLst/>
          </a:prstGeom>
          <a:noFill/>
        </p:spPr>
        <p:txBody>
          <a:bodyPr wrap="none" rtlCol="0">
            <a:spAutoFit/>
          </a:bodyPr>
          <a:lstStyle/>
          <a:p>
            <a:r>
              <a:rPr lang="nl-NL" sz="800" dirty="0"/>
              <a:t>Albumine</a:t>
            </a:r>
            <a:endParaRPr lang="nl-NL" dirty="0"/>
          </a:p>
        </p:txBody>
      </p:sp>
      <p:cxnSp>
        <p:nvCxnSpPr>
          <p:cNvPr id="4" name="Rechte verbindingslijn met pijl 3">
            <a:extLst>
              <a:ext uri="{FF2B5EF4-FFF2-40B4-BE49-F238E27FC236}">
                <a16:creationId xmlns:a16="http://schemas.microsoft.com/office/drawing/2014/main" id="{47C9C807-0C0A-43F0-B872-388A09F7C3D5}"/>
              </a:ext>
            </a:extLst>
          </p:cNvPr>
          <p:cNvCxnSpPr>
            <a:cxnSpLocks/>
          </p:cNvCxnSpPr>
          <p:nvPr/>
        </p:nvCxnSpPr>
        <p:spPr>
          <a:xfrm flipH="1" flipV="1">
            <a:off x="3057527" y="3377603"/>
            <a:ext cx="367317" cy="92458"/>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57" name="Rechte verbindingslijn met pijl 56">
            <a:extLst>
              <a:ext uri="{FF2B5EF4-FFF2-40B4-BE49-F238E27FC236}">
                <a16:creationId xmlns:a16="http://schemas.microsoft.com/office/drawing/2014/main" id="{DE091803-1714-446E-8027-79358DB98AC2}"/>
              </a:ext>
            </a:extLst>
          </p:cNvPr>
          <p:cNvCxnSpPr>
            <a:cxnSpLocks/>
          </p:cNvCxnSpPr>
          <p:nvPr/>
        </p:nvCxnSpPr>
        <p:spPr>
          <a:xfrm>
            <a:off x="4566658" y="3243044"/>
            <a:ext cx="0" cy="133337"/>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58" name="Rechte verbindingslijn met pijl 57">
            <a:extLst>
              <a:ext uri="{FF2B5EF4-FFF2-40B4-BE49-F238E27FC236}">
                <a16:creationId xmlns:a16="http://schemas.microsoft.com/office/drawing/2014/main" id="{64BE13EA-FA55-4C9D-9D06-94654C2382D8}"/>
              </a:ext>
            </a:extLst>
          </p:cNvPr>
          <p:cNvCxnSpPr>
            <a:cxnSpLocks/>
          </p:cNvCxnSpPr>
          <p:nvPr/>
        </p:nvCxnSpPr>
        <p:spPr>
          <a:xfrm>
            <a:off x="3644638" y="3258284"/>
            <a:ext cx="0" cy="133337"/>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59" name="Rechte verbindingslijn met pijl 58">
            <a:extLst>
              <a:ext uri="{FF2B5EF4-FFF2-40B4-BE49-F238E27FC236}">
                <a16:creationId xmlns:a16="http://schemas.microsoft.com/office/drawing/2014/main" id="{3C0E9862-B021-4A95-9F55-BE266435EC8C}"/>
              </a:ext>
            </a:extLst>
          </p:cNvPr>
          <p:cNvCxnSpPr>
            <a:cxnSpLocks/>
          </p:cNvCxnSpPr>
          <p:nvPr/>
        </p:nvCxnSpPr>
        <p:spPr>
          <a:xfrm>
            <a:off x="4128508" y="3239234"/>
            <a:ext cx="0" cy="133337"/>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93" name="Stroomdiagram: Verbindingslijn 92">
            <a:extLst>
              <a:ext uri="{FF2B5EF4-FFF2-40B4-BE49-F238E27FC236}">
                <a16:creationId xmlns:a16="http://schemas.microsoft.com/office/drawing/2014/main" id="{AAB927B3-271F-4386-BE24-B7A515C60012}"/>
              </a:ext>
            </a:extLst>
          </p:cNvPr>
          <p:cNvSpPr/>
          <p:nvPr/>
        </p:nvSpPr>
        <p:spPr>
          <a:xfrm>
            <a:off x="5302128" y="3099388"/>
            <a:ext cx="90000" cy="90000"/>
          </a:xfrm>
          <a:prstGeom prst="flowChartConnector">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schemeClr val="tx1"/>
              </a:solidFill>
            </a:endParaRPr>
          </a:p>
        </p:txBody>
      </p:sp>
      <p:sp>
        <p:nvSpPr>
          <p:cNvPr id="3" name="Tekstvak 2">
            <a:extLst>
              <a:ext uri="{FF2B5EF4-FFF2-40B4-BE49-F238E27FC236}">
                <a16:creationId xmlns:a16="http://schemas.microsoft.com/office/drawing/2014/main" id="{C3BAF796-1779-434E-9DE1-56827E1A3FA9}"/>
              </a:ext>
            </a:extLst>
          </p:cNvPr>
          <p:cNvSpPr txBox="1"/>
          <p:nvPr/>
        </p:nvSpPr>
        <p:spPr>
          <a:xfrm>
            <a:off x="5626802" y="2959722"/>
            <a:ext cx="1248675" cy="369332"/>
          </a:xfrm>
          <a:prstGeom prst="rect">
            <a:avLst/>
          </a:prstGeom>
          <a:noFill/>
        </p:spPr>
        <p:txBody>
          <a:bodyPr wrap="none" rtlCol="0">
            <a:spAutoFit/>
          </a:bodyPr>
          <a:lstStyle/>
          <a:p>
            <a:r>
              <a:rPr lang="nl-NL" dirty="0"/>
              <a:t>FSGS factor</a:t>
            </a:r>
          </a:p>
        </p:txBody>
      </p:sp>
      <p:grpSp>
        <p:nvGrpSpPr>
          <p:cNvPr id="7" name="Groep 6">
            <a:extLst>
              <a:ext uri="{FF2B5EF4-FFF2-40B4-BE49-F238E27FC236}">
                <a16:creationId xmlns:a16="http://schemas.microsoft.com/office/drawing/2014/main" id="{A80FBE51-2F83-4E56-96EC-324A87309E47}"/>
              </a:ext>
            </a:extLst>
          </p:cNvPr>
          <p:cNvGrpSpPr/>
          <p:nvPr/>
        </p:nvGrpSpPr>
        <p:grpSpPr>
          <a:xfrm>
            <a:off x="5260939" y="3328530"/>
            <a:ext cx="3969093" cy="760702"/>
            <a:chOff x="5260938" y="2471280"/>
            <a:chExt cx="3969093" cy="760702"/>
          </a:xfrm>
        </p:grpSpPr>
        <p:grpSp>
          <p:nvGrpSpPr>
            <p:cNvPr id="56" name="Groep 55">
              <a:extLst>
                <a:ext uri="{FF2B5EF4-FFF2-40B4-BE49-F238E27FC236}">
                  <a16:creationId xmlns:a16="http://schemas.microsoft.com/office/drawing/2014/main" id="{05D66774-3B7E-4753-8E28-0ABAD982A8A8}"/>
                </a:ext>
              </a:extLst>
            </p:cNvPr>
            <p:cNvGrpSpPr>
              <a:grpSpLocks noChangeAspect="1"/>
            </p:cNvGrpSpPr>
            <p:nvPr/>
          </p:nvGrpSpPr>
          <p:grpSpPr>
            <a:xfrm>
              <a:off x="5268558" y="2963091"/>
              <a:ext cx="180000" cy="180000"/>
              <a:chOff x="7294617" y="693983"/>
              <a:chExt cx="268221" cy="268221"/>
            </a:xfrm>
          </p:grpSpPr>
          <p:sp>
            <p:nvSpPr>
              <p:cNvPr id="53" name="Blokboog 52">
                <a:extLst>
                  <a:ext uri="{FF2B5EF4-FFF2-40B4-BE49-F238E27FC236}">
                    <a16:creationId xmlns:a16="http://schemas.microsoft.com/office/drawing/2014/main" id="{D580DCC2-A790-4D1E-B960-0EA277902F95}"/>
                  </a:ext>
                </a:extLst>
              </p:cNvPr>
              <p:cNvSpPr/>
              <p:nvPr/>
            </p:nvSpPr>
            <p:spPr>
              <a:xfrm rot="10800000">
                <a:off x="7294617" y="693983"/>
                <a:ext cx="268221" cy="268221"/>
              </a:xfrm>
              <a:prstGeom prst="blockArc">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schemeClr val="tx1"/>
                  </a:solidFill>
                </a:endParaRPr>
              </a:p>
            </p:txBody>
          </p:sp>
          <p:sp>
            <p:nvSpPr>
              <p:cNvPr id="54" name="Stroomdiagram: Verbindingslijn 53">
                <a:extLst>
                  <a:ext uri="{FF2B5EF4-FFF2-40B4-BE49-F238E27FC236}">
                    <a16:creationId xmlns:a16="http://schemas.microsoft.com/office/drawing/2014/main" id="{C3F25FFD-1DE4-4973-B654-82707B453447}"/>
                  </a:ext>
                </a:extLst>
              </p:cNvPr>
              <p:cNvSpPr/>
              <p:nvPr/>
            </p:nvSpPr>
            <p:spPr>
              <a:xfrm>
                <a:off x="7361672" y="759513"/>
                <a:ext cx="134111" cy="134111"/>
              </a:xfrm>
              <a:prstGeom prst="flowChartConnector">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schemeClr val="tx1"/>
                  </a:solidFill>
                </a:endParaRPr>
              </a:p>
            </p:txBody>
          </p:sp>
        </p:grpSp>
        <p:sp>
          <p:nvSpPr>
            <p:cNvPr id="67" name="Blokboog 66">
              <a:extLst>
                <a:ext uri="{FF2B5EF4-FFF2-40B4-BE49-F238E27FC236}">
                  <a16:creationId xmlns:a16="http://schemas.microsoft.com/office/drawing/2014/main" id="{32BE560D-90A4-478A-9D88-46F2616A9039}"/>
                </a:ext>
              </a:extLst>
            </p:cNvPr>
            <p:cNvSpPr/>
            <p:nvPr/>
          </p:nvSpPr>
          <p:spPr>
            <a:xfrm rot="10800000">
              <a:off x="5260938" y="2533442"/>
              <a:ext cx="180000" cy="180000"/>
            </a:xfrm>
            <a:prstGeom prst="blockArc">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schemeClr val="tx1"/>
                </a:solidFill>
              </a:endParaRPr>
            </a:p>
          </p:txBody>
        </p:sp>
        <p:sp>
          <p:nvSpPr>
            <p:cNvPr id="43" name="Tekstvak 42">
              <a:extLst>
                <a:ext uri="{FF2B5EF4-FFF2-40B4-BE49-F238E27FC236}">
                  <a16:creationId xmlns:a16="http://schemas.microsoft.com/office/drawing/2014/main" id="{365ED490-A167-4CA4-A0E3-C0CD46FB63BB}"/>
                </a:ext>
              </a:extLst>
            </p:cNvPr>
            <p:cNvSpPr txBox="1"/>
            <p:nvPr/>
          </p:nvSpPr>
          <p:spPr>
            <a:xfrm>
              <a:off x="5626801" y="2471280"/>
              <a:ext cx="2488374" cy="369332"/>
            </a:xfrm>
            <a:prstGeom prst="rect">
              <a:avLst/>
            </a:prstGeom>
            <a:noFill/>
          </p:spPr>
          <p:txBody>
            <a:bodyPr wrap="none" rtlCol="0">
              <a:spAutoFit/>
            </a:bodyPr>
            <a:lstStyle/>
            <a:p>
              <a:r>
                <a:rPr lang="nl-NL" dirty="0"/>
                <a:t>Remmer van FSGS factor</a:t>
              </a:r>
            </a:p>
          </p:txBody>
        </p:sp>
        <p:sp>
          <p:nvSpPr>
            <p:cNvPr id="44" name="Tekstvak 43">
              <a:extLst>
                <a:ext uri="{FF2B5EF4-FFF2-40B4-BE49-F238E27FC236}">
                  <a16:creationId xmlns:a16="http://schemas.microsoft.com/office/drawing/2014/main" id="{7D2A9D41-15F3-43AC-9CA1-9C0559267407}"/>
                </a:ext>
              </a:extLst>
            </p:cNvPr>
            <p:cNvSpPr txBox="1"/>
            <p:nvPr/>
          </p:nvSpPr>
          <p:spPr>
            <a:xfrm>
              <a:off x="5626801" y="2862650"/>
              <a:ext cx="3603230" cy="369332"/>
            </a:xfrm>
            <a:prstGeom prst="rect">
              <a:avLst/>
            </a:prstGeom>
            <a:noFill/>
          </p:spPr>
          <p:txBody>
            <a:bodyPr wrap="none" rtlCol="0">
              <a:spAutoFit/>
            </a:bodyPr>
            <a:lstStyle/>
            <a:p>
              <a:r>
                <a:rPr lang="nl-NL" dirty="0"/>
                <a:t>Complex van FSGS factor en remmer</a:t>
              </a:r>
            </a:p>
          </p:txBody>
        </p:sp>
      </p:grpSp>
    </p:spTree>
    <p:extLst>
      <p:ext uri="{BB962C8B-B14F-4D97-AF65-F5344CB8AC3E}">
        <p14:creationId xmlns:p14="http://schemas.microsoft.com/office/powerpoint/2010/main" val="209652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itel 1"/>
          <p:cNvSpPr txBox="1">
            <a:spLocks/>
          </p:cNvSpPr>
          <p:nvPr/>
        </p:nvSpPr>
        <p:spPr>
          <a:xfrm>
            <a:off x="522000" y="375320"/>
            <a:ext cx="8100000" cy="533400"/>
          </a:xfrm>
          <a:prstGeom prst="rect">
            <a:avLst/>
          </a:prstGeom>
        </p:spPr>
        <p:txBody>
          <a:bodyPr vert="horz" lIns="0" tIns="0" rIns="0" bIns="0" rtlCol="0" anchor="ctr">
            <a:noAutofit/>
          </a:bodyPr>
          <a:lstStyle/>
          <a:p>
            <a:pPr marL="0" marR="0" lvl="0" indent="0" algn="ctr" defTabSz="914400" rtl="0" eaLnBrk="1" fontAlgn="auto" latinLnBrk="0" hangingPunct="1">
              <a:lnSpc>
                <a:spcPts val="4200"/>
              </a:lnSpc>
              <a:spcBef>
                <a:spcPct val="0"/>
              </a:spcBef>
              <a:spcAft>
                <a:spcPts val="0"/>
              </a:spcAft>
              <a:buClrTx/>
              <a:buSzTx/>
              <a:buFontTx/>
              <a:buNone/>
              <a:tabLst/>
              <a:defRPr/>
            </a:pPr>
            <a:r>
              <a:rPr kumimoji="0" lang="nl-NL" sz="2800" b="1" i="0" u="none" strike="noStrike" kern="1200" cap="none" spc="0" normalizeH="0" baseline="0" noProof="0" dirty="0">
                <a:ln>
                  <a:noFill/>
                </a:ln>
                <a:solidFill>
                  <a:schemeClr val="tx2"/>
                </a:solidFill>
                <a:effectLst/>
                <a:uLnTx/>
                <a:uFillTx/>
                <a:latin typeface="+mj-lt"/>
                <a:ea typeface="+mj-ea"/>
                <a:cs typeface="+mj-cs"/>
              </a:rPr>
              <a:t>Albumine remt </a:t>
            </a:r>
            <a:r>
              <a:rPr kumimoji="0" lang="nl-NL" sz="2800" b="1" i="0" u="none" strike="noStrike" kern="1200" cap="none" spc="0" normalizeH="0" baseline="0" noProof="0" dirty="0" err="1">
                <a:ln>
                  <a:noFill/>
                </a:ln>
                <a:solidFill>
                  <a:schemeClr val="tx2"/>
                </a:solidFill>
                <a:effectLst/>
                <a:uLnTx/>
                <a:uFillTx/>
                <a:latin typeface="+mj-lt"/>
                <a:ea typeface="+mj-ea"/>
                <a:cs typeface="+mj-cs"/>
              </a:rPr>
              <a:t>podocytschade</a:t>
            </a:r>
            <a:r>
              <a:rPr kumimoji="0" lang="nl-NL" sz="2800" b="1" i="0" u="none" strike="noStrike" kern="1200" cap="none" spc="0" normalizeH="0" baseline="0" noProof="0" dirty="0">
                <a:ln>
                  <a:noFill/>
                </a:ln>
                <a:solidFill>
                  <a:schemeClr val="tx2"/>
                </a:solidFill>
                <a:effectLst/>
                <a:uLnTx/>
                <a:uFillTx/>
                <a:latin typeface="+mj-lt"/>
                <a:ea typeface="+mj-ea"/>
                <a:cs typeface="+mj-cs"/>
              </a:rPr>
              <a:t> door FSGS plasma</a:t>
            </a:r>
          </a:p>
        </p:txBody>
      </p:sp>
      <p:pic>
        <p:nvPicPr>
          <p:cNvPr id="4" name="Afbeelding 3">
            <a:extLst>
              <a:ext uri="{FF2B5EF4-FFF2-40B4-BE49-F238E27FC236}">
                <a16:creationId xmlns:a16="http://schemas.microsoft.com/office/drawing/2014/main" id="{D052AC0A-E4FC-4920-B260-775EE39941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106" r="44542"/>
          <a:stretch/>
        </p:blipFill>
        <p:spPr>
          <a:xfrm>
            <a:off x="2087800" y="1484784"/>
            <a:ext cx="4572432" cy="5184576"/>
          </a:xfrm>
          <a:prstGeom prst="rect">
            <a:avLst/>
          </a:prstGeom>
        </p:spPr>
      </p:pic>
    </p:spTree>
    <p:extLst>
      <p:ext uri="{BB962C8B-B14F-4D97-AF65-F5344CB8AC3E}">
        <p14:creationId xmlns:p14="http://schemas.microsoft.com/office/powerpoint/2010/main" val="6194658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A2496C-8401-49DA-BB05-274D14DC696A}"/>
              </a:ext>
            </a:extLst>
          </p:cNvPr>
          <p:cNvSpPr>
            <a:spLocks noGrp="1"/>
          </p:cNvSpPr>
          <p:nvPr>
            <p:ph type="title"/>
          </p:nvPr>
        </p:nvSpPr>
        <p:spPr/>
        <p:txBody>
          <a:bodyPr/>
          <a:lstStyle/>
          <a:p>
            <a:r>
              <a:rPr lang="nl-NL" sz="3600" dirty="0" err="1"/>
              <a:t>Celschade</a:t>
            </a:r>
            <a:r>
              <a:rPr lang="nl-NL" sz="3600" dirty="0"/>
              <a:t> mogelijk door vrije vetzuren</a:t>
            </a:r>
          </a:p>
        </p:txBody>
      </p:sp>
      <p:sp>
        <p:nvSpPr>
          <p:cNvPr id="4" name="Tijdelijke aanduiding voor datum 3">
            <a:extLst>
              <a:ext uri="{FF2B5EF4-FFF2-40B4-BE49-F238E27FC236}">
                <a16:creationId xmlns:a16="http://schemas.microsoft.com/office/drawing/2014/main" id="{059FC9A7-3FC8-4CA1-A9CA-D240E01BC104}"/>
              </a:ext>
            </a:extLst>
          </p:cNvPr>
          <p:cNvSpPr>
            <a:spLocks noGrp="1"/>
          </p:cNvSpPr>
          <p:nvPr>
            <p:ph type="dt" sz="half" idx="10"/>
          </p:nvPr>
        </p:nvSpPr>
        <p:spPr/>
        <p:txBody>
          <a:bodyPr/>
          <a:lstStyle/>
          <a:p>
            <a:r>
              <a:rPr lang="nl-NL"/>
              <a:t>03-06-2023</a:t>
            </a:r>
          </a:p>
        </p:txBody>
      </p:sp>
      <p:sp>
        <p:nvSpPr>
          <p:cNvPr id="5" name="Tijdelijke aanduiding voor voettekst 4">
            <a:extLst>
              <a:ext uri="{FF2B5EF4-FFF2-40B4-BE49-F238E27FC236}">
                <a16:creationId xmlns:a16="http://schemas.microsoft.com/office/drawing/2014/main" id="{FAE9C933-8128-4505-8683-0E87F490709C}"/>
              </a:ext>
            </a:extLst>
          </p:cNvPr>
          <p:cNvSpPr>
            <a:spLocks noGrp="1"/>
          </p:cNvSpPr>
          <p:nvPr>
            <p:ph type="ftr" sz="quarter" idx="11"/>
          </p:nvPr>
        </p:nvSpPr>
        <p:spPr/>
        <p:txBody>
          <a:bodyPr/>
          <a:lstStyle/>
          <a:p>
            <a:r>
              <a:rPr lang="nl-NL"/>
              <a:t>Nefrotisch Syndroom</a:t>
            </a:r>
          </a:p>
        </p:txBody>
      </p:sp>
      <p:pic>
        <p:nvPicPr>
          <p:cNvPr id="6" name="Afbeelding 5">
            <a:extLst>
              <a:ext uri="{FF2B5EF4-FFF2-40B4-BE49-F238E27FC236}">
                <a16:creationId xmlns:a16="http://schemas.microsoft.com/office/drawing/2014/main" id="{5F9CF25F-6D7A-4AEE-AAEF-036F7F4B058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94869" y="2204864"/>
            <a:ext cx="4943956" cy="3267256"/>
          </a:xfrm>
          <a:prstGeom prst="rect">
            <a:avLst/>
          </a:prstGeom>
        </p:spPr>
      </p:pic>
      <p:sp>
        <p:nvSpPr>
          <p:cNvPr id="7" name="Tekstvak 6">
            <a:extLst>
              <a:ext uri="{FF2B5EF4-FFF2-40B4-BE49-F238E27FC236}">
                <a16:creationId xmlns:a16="http://schemas.microsoft.com/office/drawing/2014/main" id="{3A9608EA-9C8C-4B1C-B758-0DB0D0D3932B}"/>
              </a:ext>
            </a:extLst>
          </p:cNvPr>
          <p:cNvSpPr txBox="1"/>
          <p:nvPr/>
        </p:nvSpPr>
        <p:spPr>
          <a:xfrm>
            <a:off x="6423569" y="2598622"/>
            <a:ext cx="1332416" cy="830997"/>
          </a:xfrm>
          <a:prstGeom prst="rect">
            <a:avLst/>
          </a:prstGeom>
          <a:noFill/>
        </p:spPr>
        <p:txBody>
          <a:bodyPr wrap="none" rtlCol="0">
            <a:spAutoFit/>
          </a:bodyPr>
          <a:lstStyle/>
          <a:p>
            <a:r>
              <a:rPr lang="nl-NL" sz="1200" dirty="0"/>
              <a:t>PF plasma </a:t>
            </a:r>
            <a:r>
              <a:rPr lang="nl-NL" sz="1200" dirty="0" err="1"/>
              <a:t>heparin</a:t>
            </a:r>
            <a:endParaRPr lang="nl-NL" sz="1200" dirty="0"/>
          </a:p>
          <a:p>
            <a:r>
              <a:rPr lang="nl-NL" sz="1200" dirty="0"/>
              <a:t>PF plasma </a:t>
            </a:r>
            <a:r>
              <a:rPr lang="nl-NL" sz="1200" dirty="0" err="1"/>
              <a:t>citrate</a:t>
            </a:r>
            <a:endParaRPr lang="nl-NL" sz="1200" dirty="0"/>
          </a:p>
          <a:p>
            <a:r>
              <a:rPr lang="nl-NL" sz="1200" dirty="0" err="1"/>
              <a:t>Heparin</a:t>
            </a:r>
            <a:r>
              <a:rPr lang="nl-NL" sz="1200" dirty="0"/>
              <a:t> plasma</a:t>
            </a:r>
          </a:p>
          <a:p>
            <a:r>
              <a:rPr lang="nl-NL" sz="1200" dirty="0"/>
              <a:t>Serum</a:t>
            </a:r>
          </a:p>
        </p:txBody>
      </p:sp>
    </p:spTree>
    <p:extLst>
      <p:ext uri="{BB962C8B-B14F-4D97-AF65-F5344CB8AC3E}">
        <p14:creationId xmlns:p14="http://schemas.microsoft.com/office/powerpoint/2010/main" val="7387775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12776"/>
            <a:ext cx="8100000" cy="4896544"/>
          </a:xfrm>
        </p:spPr>
        <p:txBody>
          <a:bodyPr/>
          <a:lstStyle/>
          <a:p>
            <a:pPr>
              <a:buFont typeface="Symbol" charset="0"/>
              <a:buChar char=""/>
            </a:pPr>
            <a:endParaRPr lang="en-US" sz="2400" dirty="0"/>
          </a:p>
          <a:p>
            <a:pPr>
              <a:buFont typeface="Symbol" charset="0"/>
              <a:buChar char=""/>
            </a:pPr>
            <a:r>
              <a:rPr lang="en-US" sz="2400" dirty="0" err="1"/>
              <a:t>Behandeling</a:t>
            </a:r>
            <a:r>
              <a:rPr lang="en-US" sz="2400" dirty="0"/>
              <a:t> van het </a:t>
            </a:r>
            <a:r>
              <a:rPr lang="en-US" sz="2400" dirty="0" err="1"/>
              <a:t>nefrotisch</a:t>
            </a:r>
            <a:r>
              <a:rPr lang="en-US" sz="2400" dirty="0"/>
              <a:t> </a:t>
            </a:r>
            <a:r>
              <a:rPr lang="en-US" sz="2400" dirty="0" err="1"/>
              <a:t>syndroom</a:t>
            </a:r>
            <a:r>
              <a:rPr lang="en-US" sz="2400" dirty="0"/>
              <a:t> </a:t>
            </a:r>
            <a:r>
              <a:rPr lang="en-US" sz="2400" dirty="0" err="1"/>
              <a:t>gaat</a:t>
            </a:r>
            <a:r>
              <a:rPr lang="en-US" sz="2400" dirty="0"/>
              <a:t> </a:t>
            </a:r>
            <a:r>
              <a:rPr lang="en-US" sz="2400" dirty="0" err="1"/>
              <a:t>vaak</a:t>
            </a:r>
            <a:r>
              <a:rPr lang="en-US" sz="2400" dirty="0"/>
              <a:t> </a:t>
            </a:r>
            <a:r>
              <a:rPr lang="en-US" sz="2400" dirty="0" err="1"/>
              <a:t>vrijwel</a:t>
            </a:r>
            <a:r>
              <a:rPr lang="en-US" sz="2400" dirty="0"/>
              <a:t> </a:t>
            </a:r>
            <a:r>
              <a:rPr lang="en-US" sz="2400" dirty="0" err="1"/>
              <a:t>altijd</a:t>
            </a:r>
            <a:r>
              <a:rPr lang="en-US" sz="2400" dirty="0"/>
              <a:t> </a:t>
            </a:r>
            <a:r>
              <a:rPr lang="en-US" sz="2400" dirty="0" err="1"/>
              <a:t>gepaard</a:t>
            </a:r>
            <a:r>
              <a:rPr lang="en-US" sz="2400" dirty="0"/>
              <a:t> met </a:t>
            </a:r>
            <a:r>
              <a:rPr lang="en-US" sz="2400" dirty="0" err="1"/>
              <a:t>specifieke</a:t>
            </a:r>
            <a:r>
              <a:rPr lang="en-US" sz="2400" dirty="0"/>
              <a:t> </a:t>
            </a:r>
            <a:r>
              <a:rPr lang="en-US" sz="2400" dirty="0" err="1"/>
              <a:t>dieetvoorschriften</a:t>
            </a:r>
            <a:r>
              <a:rPr lang="en-US" sz="2400" dirty="0"/>
              <a:t> </a:t>
            </a:r>
          </a:p>
          <a:p>
            <a:pPr>
              <a:buFont typeface="Symbol" charset="0"/>
              <a:buChar char=""/>
            </a:pPr>
            <a:endParaRPr lang="en-US" sz="2400" dirty="0"/>
          </a:p>
          <a:p>
            <a:pPr>
              <a:buFont typeface="Symbol" charset="0"/>
              <a:buChar char=""/>
            </a:pPr>
            <a:r>
              <a:rPr lang="en-US" sz="2400" dirty="0" err="1"/>
              <a:t>Veranderingen</a:t>
            </a:r>
            <a:r>
              <a:rPr lang="en-US" sz="2400" dirty="0"/>
              <a:t> in </a:t>
            </a:r>
            <a:r>
              <a:rPr lang="en-US" sz="2400" dirty="0" err="1"/>
              <a:t>dieet</a:t>
            </a:r>
            <a:r>
              <a:rPr lang="en-US" sz="2400" dirty="0"/>
              <a:t> </a:t>
            </a:r>
            <a:r>
              <a:rPr lang="en-US" sz="2400" dirty="0" err="1"/>
              <a:t>kunnen</a:t>
            </a:r>
            <a:r>
              <a:rPr lang="en-US" sz="2400" dirty="0"/>
              <a:t> </a:t>
            </a:r>
            <a:r>
              <a:rPr lang="en-US" sz="2400" dirty="0" err="1"/>
              <a:t>grote</a:t>
            </a:r>
            <a:r>
              <a:rPr lang="en-US" sz="2400" dirty="0"/>
              <a:t> </a:t>
            </a:r>
            <a:r>
              <a:rPr lang="en-US" sz="2400" dirty="0" err="1"/>
              <a:t>effecten</a:t>
            </a:r>
            <a:r>
              <a:rPr lang="en-US" sz="2400" dirty="0"/>
              <a:t> </a:t>
            </a:r>
            <a:r>
              <a:rPr lang="en-US" sz="2400" dirty="0" err="1"/>
              <a:t>hebben</a:t>
            </a:r>
            <a:r>
              <a:rPr lang="en-US" sz="2400" dirty="0"/>
              <a:t> en </a:t>
            </a:r>
            <a:r>
              <a:rPr lang="en-US" sz="2400" dirty="0" err="1"/>
              <a:t>bijdragen</a:t>
            </a:r>
            <a:r>
              <a:rPr lang="en-US" sz="2400" dirty="0"/>
              <a:t> </a:t>
            </a:r>
            <a:r>
              <a:rPr lang="en-US" sz="2400" dirty="0" err="1"/>
              <a:t>aan</a:t>
            </a:r>
            <a:r>
              <a:rPr lang="en-US" sz="2400" dirty="0"/>
              <a:t> </a:t>
            </a:r>
            <a:r>
              <a:rPr lang="en-US" sz="2400" dirty="0" err="1"/>
              <a:t>spontane</a:t>
            </a:r>
            <a:r>
              <a:rPr lang="en-US" sz="2400" dirty="0"/>
              <a:t> </a:t>
            </a:r>
            <a:r>
              <a:rPr lang="en-US" sz="2400" dirty="0" err="1"/>
              <a:t>remissies</a:t>
            </a:r>
            <a:endParaRPr lang="en-US" sz="2400" dirty="0"/>
          </a:p>
          <a:p>
            <a:pPr>
              <a:buFont typeface="Symbol" charset="0"/>
              <a:buChar char=""/>
            </a:pPr>
            <a:endParaRPr lang="en-US" sz="2400" dirty="0"/>
          </a:p>
          <a:p>
            <a:pPr>
              <a:buFont typeface="Symbol" charset="0"/>
              <a:buChar char=""/>
            </a:pPr>
            <a:r>
              <a:rPr lang="en-US" sz="2400" dirty="0" err="1"/>
              <a:t>Standaard</a:t>
            </a:r>
            <a:r>
              <a:rPr lang="en-US" sz="2400" dirty="0"/>
              <a:t> consult </a:t>
            </a:r>
            <a:r>
              <a:rPr lang="en-US" sz="2400" dirty="0" err="1"/>
              <a:t>diëtetiek</a:t>
            </a:r>
            <a:r>
              <a:rPr lang="en-US" sz="2400" dirty="0"/>
              <a:t> </a:t>
            </a:r>
            <a:r>
              <a:rPr lang="en-US" sz="2400" dirty="0" err="1"/>
              <a:t>volgens</a:t>
            </a:r>
            <a:r>
              <a:rPr lang="en-US" sz="2400" dirty="0"/>
              <a:t> </a:t>
            </a:r>
            <a:r>
              <a:rPr lang="en-US" sz="2400" dirty="0" err="1"/>
              <a:t>recente</a:t>
            </a:r>
            <a:r>
              <a:rPr lang="en-US" sz="2400" dirty="0"/>
              <a:t> </a:t>
            </a:r>
            <a:r>
              <a:rPr lang="en-US" sz="2400" dirty="0" err="1"/>
              <a:t>zorgstandaard</a:t>
            </a:r>
            <a:r>
              <a:rPr lang="en-US" sz="2400" dirty="0"/>
              <a:t> </a:t>
            </a:r>
            <a:r>
              <a:rPr lang="en-US" sz="2400" dirty="0" err="1"/>
              <a:t>geindiceerd</a:t>
            </a:r>
            <a:r>
              <a:rPr lang="en-US" sz="2400" dirty="0"/>
              <a:t>, </a:t>
            </a:r>
            <a:r>
              <a:rPr lang="en-US" sz="2400" dirty="0" err="1"/>
              <a:t>implementatie</a:t>
            </a:r>
            <a:r>
              <a:rPr lang="en-US" sz="2400" dirty="0"/>
              <a:t> </a:t>
            </a:r>
            <a:r>
              <a:rPr lang="en-US" sz="2400" dirty="0" err="1"/>
              <a:t>hiervan</a:t>
            </a:r>
            <a:r>
              <a:rPr lang="en-US" sz="2400" dirty="0"/>
              <a:t> </a:t>
            </a:r>
            <a:r>
              <a:rPr lang="en-US" sz="2400" dirty="0" err="1"/>
              <a:t>nog</a:t>
            </a:r>
            <a:r>
              <a:rPr lang="en-US" sz="2400" dirty="0"/>
              <a:t> </a:t>
            </a:r>
            <a:r>
              <a:rPr lang="en-US" sz="2400" dirty="0" err="1"/>
              <a:t>niet</a:t>
            </a:r>
            <a:r>
              <a:rPr lang="en-US" sz="2400" dirty="0"/>
              <a:t> </a:t>
            </a:r>
            <a:r>
              <a:rPr lang="en-US" sz="2400" dirty="0" err="1"/>
              <a:t>gerealiseerd</a:t>
            </a:r>
            <a:r>
              <a:rPr lang="en-US" sz="2400" dirty="0"/>
              <a:t>?</a:t>
            </a:r>
          </a:p>
          <a:p>
            <a:pPr marL="0" indent="0">
              <a:buNone/>
            </a:pPr>
            <a:endParaRPr lang="en-US" sz="2400" dirty="0"/>
          </a:p>
          <a:p>
            <a:pPr>
              <a:buFont typeface="Symbol" charset="0"/>
              <a:buChar char=""/>
            </a:pPr>
            <a:endParaRPr lang="en-US" dirty="0"/>
          </a:p>
          <a:p>
            <a:endParaRPr lang="en-US" dirty="0"/>
          </a:p>
          <a:p>
            <a:endParaRPr lang="en-US" dirty="0"/>
          </a:p>
        </p:txBody>
      </p:sp>
      <p:sp>
        <p:nvSpPr>
          <p:cNvPr id="5" name="Rectangle 4"/>
          <p:cNvSpPr/>
          <p:nvPr/>
        </p:nvSpPr>
        <p:spPr>
          <a:xfrm>
            <a:off x="395536" y="1700808"/>
            <a:ext cx="8496944" cy="432048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Afbeelding 6" descr="logo_work_in_progress2.jpg"/>
          <p:cNvPicPr>
            <a:picLocks noChangeAspect="1"/>
          </p:cNvPicPr>
          <p:nvPr/>
        </p:nvPicPr>
        <p:blipFill>
          <a:blip r:embed="rId3" cstate="print"/>
          <a:stretch>
            <a:fillRect/>
          </a:stretch>
        </p:blipFill>
        <p:spPr>
          <a:xfrm>
            <a:off x="1907704" y="1484784"/>
            <a:ext cx="4896544" cy="4536504"/>
          </a:xfrm>
          <a:prstGeom prst="rect">
            <a:avLst/>
          </a:prstGeom>
        </p:spPr>
      </p:pic>
      <p:sp>
        <p:nvSpPr>
          <p:cNvPr id="6" name="Tijdelijke aanduiding voor datum 5">
            <a:extLst>
              <a:ext uri="{FF2B5EF4-FFF2-40B4-BE49-F238E27FC236}">
                <a16:creationId xmlns:a16="http://schemas.microsoft.com/office/drawing/2014/main" id="{7454C0B8-0CC9-4358-83C9-29D46C5570E4}"/>
              </a:ext>
            </a:extLst>
          </p:cNvPr>
          <p:cNvSpPr>
            <a:spLocks noGrp="1"/>
          </p:cNvSpPr>
          <p:nvPr>
            <p:ph type="dt" sz="half" idx="10"/>
          </p:nvPr>
        </p:nvSpPr>
        <p:spPr/>
        <p:txBody>
          <a:bodyPr/>
          <a:lstStyle/>
          <a:p>
            <a:r>
              <a:rPr lang="nl-NL"/>
              <a:t>03-06-2023</a:t>
            </a:r>
          </a:p>
        </p:txBody>
      </p:sp>
      <p:sp>
        <p:nvSpPr>
          <p:cNvPr id="7" name="Tijdelijke aanduiding voor voettekst 6">
            <a:extLst>
              <a:ext uri="{FF2B5EF4-FFF2-40B4-BE49-F238E27FC236}">
                <a16:creationId xmlns:a16="http://schemas.microsoft.com/office/drawing/2014/main" id="{E15244E6-536C-42F2-9043-E97ED6E75333}"/>
              </a:ext>
            </a:extLst>
          </p:cNvPr>
          <p:cNvSpPr>
            <a:spLocks noGrp="1"/>
          </p:cNvSpPr>
          <p:nvPr>
            <p:ph type="ftr" sz="quarter" idx="11"/>
          </p:nvPr>
        </p:nvSpPr>
        <p:spPr/>
        <p:txBody>
          <a:bodyPr/>
          <a:lstStyle/>
          <a:p>
            <a:r>
              <a:rPr lang="nl-NL"/>
              <a:t>Nefrotisch Syndroom</a:t>
            </a:r>
          </a:p>
        </p:txBody>
      </p:sp>
    </p:spTree>
    <p:extLst>
      <p:ext uri="{BB962C8B-B14F-4D97-AF65-F5344CB8AC3E}">
        <p14:creationId xmlns:p14="http://schemas.microsoft.com/office/powerpoint/2010/main" val="330533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F7F06C3-0235-4ADB-9FB5-746A769D0C8F}"/>
              </a:ext>
            </a:extLst>
          </p:cNvPr>
          <p:cNvPicPr>
            <a:picLocks noChangeAspect="1" noChangeArrowheads="1"/>
          </p:cNvPicPr>
          <p:nvPr/>
        </p:nvPicPr>
        <p:blipFill rotWithShape="1">
          <a:blip r:embed="rId2" cstate="print">
            <a:clrChange>
              <a:clrFrom>
                <a:srgbClr val="FFFFFF"/>
              </a:clrFrom>
              <a:clrTo>
                <a:srgbClr val="FFFFFF">
                  <a:alpha val="0"/>
                </a:srgbClr>
              </a:clrTo>
            </a:clrChange>
            <a:alphaModFix amt="20000"/>
          </a:blip>
          <a:srcRect t="10422"/>
          <a:stretch/>
        </p:blipFill>
        <p:spPr bwMode="auto">
          <a:xfrm>
            <a:off x="539552" y="1441387"/>
            <a:ext cx="8064896" cy="4077027"/>
          </a:xfrm>
          <a:prstGeom prst="rect">
            <a:avLst/>
          </a:prstGeom>
          <a:noFill/>
          <a:ln w="9525">
            <a:noFill/>
            <a:miter lim="800000"/>
            <a:headEnd/>
            <a:tailEnd/>
          </a:ln>
        </p:spPr>
      </p:pic>
      <p:pic>
        <p:nvPicPr>
          <p:cNvPr id="5" name="Picture 3">
            <a:extLst>
              <a:ext uri="{FF2B5EF4-FFF2-40B4-BE49-F238E27FC236}">
                <a16:creationId xmlns:a16="http://schemas.microsoft.com/office/drawing/2014/main" id="{08441F97-7C24-441B-AB3D-6750BF4A2F78}"/>
              </a:ext>
            </a:extLst>
          </p:cNvPr>
          <p:cNvPicPr>
            <a:picLocks noChangeAspect="1" noChangeArrowheads="1"/>
          </p:cNvPicPr>
          <p:nvPr/>
        </p:nvPicPr>
        <p:blipFill>
          <a:blip r:embed="rId3" cstate="print"/>
          <a:srcRect l="5771" t="56501" r="43667" b="15249"/>
          <a:stretch>
            <a:fillRect/>
          </a:stretch>
        </p:blipFill>
        <p:spPr bwMode="auto">
          <a:xfrm>
            <a:off x="2835502" y="2926329"/>
            <a:ext cx="3472999" cy="631454"/>
          </a:xfrm>
          <a:prstGeom prst="rect">
            <a:avLst/>
          </a:prstGeom>
          <a:noFill/>
          <a:ln w="9525">
            <a:noFill/>
            <a:miter lim="800000"/>
            <a:headEnd/>
            <a:tailEnd/>
          </a:ln>
        </p:spPr>
      </p:pic>
      <p:pic>
        <p:nvPicPr>
          <p:cNvPr id="10" name="Picture 3">
            <a:extLst>
              <a:ext uri="{FF2B5EF4-FFF2-40B4-BE49-F238E27FC236}">
                <a16:creationId xmlns:a16="http://schemas.microsoft.com/office/drawing/2014/main" id="{F7ED8AC4-E099-427E-AE8C-F208BAE2F829}"/>
              </a:ext>
            </a:extLst>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653898" y="3600144"/>
            <a:ext cx="1404156" cy="1917089"/>
          </a:xfrm>
          <a:prstGeom prst="rect">
            <a:avLst/>
          </a:prstGeom>
          <a:noFill/>
          <a:ln w="9525">
            <a:noFill/>
            <a:miter lim="800000"/>
            <a:headEnd/>
            <a:tailEnd/>
          </a:ln>
        </p:spPr>
      </p:pic>
      <p:pic>
        <p:nvPicPr>
          <p:cNvPr id="11" name="Picture 4">
            <a:extLst>
              <a:ext uri="{FF2B5EF4-FFF2-40B4-BE49-F238E27FC236}">
                <a16:creationId xmlns:a16="http://schemas.microsoft.com/office/drawing/2014/main" id="{DF193E44-DBE6-4EAE-AE31-7BB0C8EF9A7E}"/>
              </a:ext>
            </a:extLst>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600016" y="4077072"/>
            <a:ext cx="1378265" cy="1444470"/>
          </a:xfrm>
          <a:prstGeom prst="rect">
            <a:avLst/>
          </a:prstGeom>
          <a:noFill/>
          <a:ln w="9525">
            <a:noFill/>
            <a:miter lim="800000"/>
            <a:headEnd/>
            <a:tailEnd/>
          </a:ln>
        </p:spPr>
      </p:pic>
      <p:pic>
        <p:nvPicPr>
          <p:cNvPr id="12" name="Picture 4">
            <a:extLst>
              <a:ext uri="{FF2B5EF4-FFF2-40B4-BE49-F238E27FC236}">
                <a16:creationId xmlns:a16="http://schemas.microsoft.com/office/drawing/2014/main" id="{46D03B58-85EB-4843-846E-0396261BED53}"/>
              </a:ext>
            </a:extLst>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flipH="1">
            <a:off x="1825584" y="4077072"/>
            <a:ext cx="1378265" cy="1444470"/>
          </a:xfrm>
          <a:prstGeom prst="rect">
            <a:avLst/>
          </a:prstGeom>
          <a:noFill/>
          <a:ln w="9525">
            <a:noFill/>
            <a:miter lim="800000"/>
            <a:headEnd/>
            <a:tailEnd/>
          </a:ln>
        </p:spPr>
      </p:pic>
      <p:pic>
        <p:nvPicPr>
          <p:cNvPr id="13" name="Graphic 12">
            <a:extLst>
              <a:ext uri="{FF2B5EF4-FFF2-40B4-BE49-F238E27FC236}">
                <a16:creationId xmlns:a16="http://schemas.microsoft.com/office/drawing/2014/main" id="{E6B1D7AD-4AEE-4420-A888-B8ADF070575F}"/>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r="57409"/>
          <a:stretch/>
        </p:blipFill>
        <p:spPr>
          <a:xfrm>
            <a:off x="539553" y="2452692"/>
            <a:ext cx="597137" cy="832293"/>
          </a:xfrm>
          <a:prstGeom prst="rect">
            <a:avLst/>
          </a:prstGeom>
        </p:spPr>
      </p:pic>
      <p:sp>
        <p:nvSpPr>
          <p:cNvPr id="14" name="Tekstvak 13">
            <a:extLst>
              <a:ext uri="{FF2B5EF4-FFF2-40B4-BE49-F238E27FC236}">
                <a16:creationId xmlns:a16="http://schemas.microsoft.com/office/drawing/2014/main" id="{1659A6D8-EA05-4494-A38A-1877C10D3167}"/>
              </a:ext>
            </a:extLst>
          </p:cNvPr>
          <p:cNvSpPr txBox="1"/>
          <p:nvPr/>
        </p:nvSpPr>
        <p:spPr>
          <a:xfrm>
            <a:off x="1100587" y="2600772"/>
            <a:ext cx="949299" cy="577081"/>
          </a:xfrm>
          <a:prstGeom prst="rect">
            <a:avLst/>
          </a:prstGeom>
          <a:noFill/>
        </p:spPr>
        <p:txBody>
          <a:bodyPr wrap="none" rtlCol="0">
            <a:spAutoFit/>
          </a:bodyPr>
          <a:lstStyle/>
          <a:p>
            <a:r>
              <a:rPr lang="nl-NL" sz="1050" b="1" dirty="0">
                <a:solidFill>
                  <a:schemeClr val="accent1"/>
                </a:solidFill>
              </a:rPr>
              <a:t>nierpatiënten</a:t>
            </a:r>
          </a:p>
          <a:p>
            <a:r>
              <a:rPr lang="nl-NL" sz="1050" b="1" dirty="0">
                <a:solidFill>
                  <a:schemeClr val="accent1"/>
                </a:solidFill>
              </a:rPr>
              <a:t>vereniging</a:t>
            </a:r>
          </a:p>
          <a:p>
            <a:r>
              <a:rPr lang="nl-NL" sz="1050" b="1" dirty="0" err="1">
                <a:solidFill>
                  <a:schemeClr val="accent1"/>
                </a:solidFill>
              </a:rPr>
              <a:t>nederland</a:t>
            </a:r>
            <a:endParaRPr lang="nl-NL" sz="1050" b="1" dirty="0">
              <a:solidFill>
                <a:schemeClr val="accent1"/>
              </a:solidFill>
            </a:endParaRPr>
          </a:p>
        </p:txBody>
      </p:sp>
      <p:pic>
        <p:nvPicPr>
          <p:cNvPr id="19" name="Picture 2" descr="NierpatiëntenVereniging Radboud">
            <a:extLst>
              <a:ext uri="{FF2B5EF4-FFF2-40B4-BE49-F238E27FC236}">
                <a16:creationId xmlns:a16="http://schemas.microsoft.com/office/drawing/2014/main" id="{691FCB32-AEBD-440C-8536-4669D063FD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553" y="3356992"/>
            <a:ext cx="1467245" cy="440174"/>
          </a:xfrm>
          <a:prstGeom prst="rect">
            <a:avLst/>
          </a:prstGeom>
          <a:noFill/>
          <a:effectLst>
            <a:innerShdw blurRad="63500" dist="50800" dir="27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20" name="Grafik 13" descr="Ein Bild, das Text enthält.&#10;&#10;Automatisch generierte Beschreibung">
            <a:extLst>
              <a:ext uri="{FF2B5EF4-FFF2-40B4-BE49-F238E27FC236}">
                <a16:creationId xmlns:a16="http://schemas.microsoft.com/office/drawing/2014/main" id="{CDCA58ED-4BE3-4972-A0DA-60A6098161BB}"/>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5856062" y="1870648"/>
            <a:ext cx="2388347" cy="1084300"/>
          </a:xfrm>
          <a:prstGeom prst="rect">
            <a:avLst/>
          </a:prstGeom>
        </p:spPr>
      </p:pic>
      <p:pic>
        <p:nvPicPr>
          <p:cNvPr id="23" name="Afbeelding 22">
            <a:extLst>
              <a:ext uri="{FF2B5EF4-FFF2-40B4-BE49-F238E27FC236}">
                <a16:creationId xmlns:a16="http://schemas.microsoft.com/office/drawing/2014/main" id="{FE0DE8CF-BF67-4131-B661-653DD399194C}"/>
              </a:ext>
            </a:extLst>
          </p:cNvPr>
          <p:cNvPicPr>
            <a:picLocks noChangeAspect="1"/>
          </p:cNvPicPr>
          <p:nvPr/>
        </p:nvPicPr>
        <p:blipFill rotWithShape="1">
          <a:blip r:embed="rId10">
            <a:clrChange>
              <a:clrFrom>
                <a:srgbClr val="FFFFFF"/>
              </a:clrFrom>
              <a:clrTo>
                <a:srgbClr val="FFFFFF">
                  <a:alpha val="0"/>
                </a:srgbClr>
              </a:clrTo>
            </a:clrChange>
          </a:blip>
          <a:srcRect l="27162" r="28738"/>
          <a:stretch/>
        </p:blipFill>
        <p:spPr>
          <a:xfrm>
            <a:off x="539552" y="3953670"/>
            <a:ext cx="1484004" cy="627458"/>
          </a:xfrm>
          <a:prstGeom prst="rect">
            <a:avLst/>
          </a:prstGeom>
        </p:spPr>
      </p:pic>
      <p:sp>
        <p:nvSpPr>
          <p:cNvPr id="17" name="PIJL-LINKS en -RECHTS 7">
            <a:extLst>
              <a:ext uri="{FF2B5EF4-FFF2-40B4-BE49-F238E27FC236}">
                <a16:creationId xmlns:a16="http://schemas.microsoft.com/office/drawing/2014/main" id="{3D2F1DCD-61B4-4D01-8362-0A16DD4BACFE}"/>
              </a:ext>
            </a:extLst>
          </p:cNvPr>
          <p:cNvSpPr/>
          <p:nvPr/>
        </p:nvSpPr>
        <p:spPr>
          <a:xfrm rot="21163169">
            <a:off x="3215142" y="4887162"/>
            <a:ext cx="594066" cy="21602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8" name="PIJL-LINKS en -RECHTS 8">
            <a:extLst>
              <a:ext uri="{FF2B5EF4-FFF2-40B4-BE49-F238E27FC236}">
                <a16:creationId xmlns:a16="http://schemas.microsoft.com/office/drawing/2014/main" id="{2AE47552-1D3E-4102-AE2E-11CA2756C411}"/>
              </a:ext>
            </a:extLst>
          </p:cNvPr>
          <p:cNvSpPr/>
          <p:nvPr/>
        </p:nvSpPr>
        <p:spPr>
          <a:xfrm rot="436831" flipH="1">
            <a:off x="4961336" y="4869928"/>
            <a:ext cx="594066" cy="21602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1" name="Titel 1">
            <a:extLst>
              <a:ext uri="{FF2B5EF4-FFF2-40B4-BE49-F238E27FC236}">
                <a16:creationId xmlns:a16="http://schemas.microsoft.com/office/drawing/2014/main" id="{71E32553-0B04-4019-9EF7-5B5D41B929FD}"/>
              </a:ext>
            </a:extLst>
          </p:cNvPr>
          <p:cNvSpPr>
            <a:spLocks noGrp="1"/>
          </p:cNvSpPr>
          <p:nvPr>
            <p:ph type="title"/>
          </p:nvPr>
        </p:nvSpPr>
        <p:spPr>
          <a:xfrm>
            <a:off x="539552" y="1644399"/>
            <a:ext cx="8622000" cy="533400"/>
          </a:xfrm>
        </p:spPr>
        <p:txBody>
          <a:bodyPr/>
          <a:lstStyle/>
          <a:p>
            <a:r>
              <a:rPr lang="nl-NL" dirty="0"/>
              <a:t>Radboudumc Expertisecentrum Zeldzame Nierziekten</a:t>
            </a:r>
          </a:p>
        </p:txBody>
      </p:sp>
    </p:spTree>
    <p:extLst>
      <p:ext uri="{BB962C8B-B14F-4D97-AF65-F5344CB8AC3E}">
        <p14:creationId xmlns:p14="http://schemas.microsoft.com/office/powerpoint/2010/main" val="671327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457200" y="548680"/>
            <a:ext cx="8686800" cy="536575"/>
          </a:xfrm>
          <a:prstGeom prst="rect">
            <a:avLst/>
          </a:prstGeom>
          <a:noFill/>
          <a:ln w="9525">
            <a:noFill/>
            <a:miter lim="800000"/>
            <a:headEnd/>
            <a:tailEnd/>
          </a:ln>
        </p:spPr>
        <p:txBody>
          <a:bodyPr anchor="ctr"/>
          <a:lstStyle/>
          <a:p>
            <a:pPr marL="342900" indent="-342900" eaLnBrk="0" hangingPunct="0">
              <a:defRPr/>
            </a:pPr>
            <a:r>
              <a:rPr kumimoji="1" lang="nl-NL" sz="2800" b="1" kern="0" dirty="0">
                <a:solidFill>
                  <a:schemeClr val="tx2"/>
                </a:solidFill>
                <a:latin typeface="+mj-lt"/>
                <a:ea typeface="ＭＳ Ｐゴシック" charset="-128"/>
                <a:cs typeface="+mj-cs"/>
              </a:rPr>
              <a:t>Nefrotisch syndroom: symptomen en voorkomen</a:t>
            </a:r>
            <a:endParaRPr kumimoji="1" lang="en-US" sz="3600" b="1" kern="0" dirty="0">
              <a:solidFill>
                <a:schemeClr val="tx2"/>
              </a:solidFill>
              <a:latin typeface="+mj-lt"/>
              <a:ea typeface="ＭＳ Ｐゴシック" charset="-128"/>
              <a:cs typeface="+mj-cs"/>
            </a:endParaRPr>
          </a:p>
        </p:txBody>
      </p:sp>
      <p:sp>
        <p:nvSpPr>
          <p:cNvPr id="8196" name="Tijdelijke aanduiding voor inhoud 5"/>
          <p:cNvSpPr>
            <a:spLocks noGrp="1"/>
          </p:cNvSpPr>
          <p:nvPr>
            <p:ph idx="1"/>
          </p:nvPr>
        </p:nvSpPr>
        <p:spPr>
          <a:xfrm>
            <a:off x="467544" y="1412776"/>
            <a:ext cx="7772400" cy="4114800"/>
          </a:xfrm>
        </p:spPr>
        <p:txBody>
          <a:bodyPr/>
          <a:lstStyle/>
          <a:p>
            <a:r>
              <a:rPr lang="en-US" sz="2400" dirty="0" err="1">
                <a:ea typeface="ＭＳ Ｐゴシック" pitchFamily="34" charset="-128"/>
              </a:rPr>
              <a:t>Voorkomen</a:t>
            </a:r>
            <a:r>
              <a:rPr lang="en-US" sz="2400" dirty="0">
                <a:ea typeface="ＭＳ Ｐゴシック" pitchFamily="34" charset="-128"/>
              </a:rPr>
              <a:t> ( </a:t>
            </a:r>
            <a:r>
              <a:rPr lang="en-US" sz="2400" dirty="0" err="1">
                <a:ea typeface="ＭＳ Ｐゴシック" pitchFamily="34" charset="-128"/>
              </a:rPr>
              <a:t>incidentie</a:t>
            </a:r>
            <a:r>
              <a:rPr lang="en-US" sz="2400" dirty="0">
                <a:ea typeface="ＭＳ Ｐゴシック" pitchFamily="34" charset="-128"/>
              </a:rPr>
              <a:t>) </a:t>
            </a:r>
            <a:r>
              <a:rPr lang="en-US" sz="2400" dirty="0" err="1">
                <a:ea typeface="ＭＳ Ｐゴシック" pitchFamily="34" charset="-128"/>
              </a:rPr>
              <a:t>ong</a:t>
            </a:r>
            <a:r>
              <a:rPr lang="en-US" sz="2400" dirty="0">
                <a:ea typeface="ＭＳ Ｐゴシック" pitchFamily="34" charset="-128"/>
              </a:rPr>
              <a:t>. 50 per </a:t>
            </a:r>
            <a:r>
              <a:rPr lang="en-US" sz="2400" dirty="0" err="1">
                <a:ea typeface="ＭＳ Ｐゴシック" pitchFamily="34" charset="-128"/>
              </a:rPr>
              <a:t>miljoen</a:t>
            </a:r>
            <a:r>
              <a:rPr lang="en-US" sz="2400" dirty="0">
                <a:ea typeface="ＭＳ Ｐゴシック" pitchFamily="34" charset="-128"/>
              </a:rPr>
              <a:t>/per </a:t>
            </a:r>
            <a:r>
              <a:rPr lang="en-US" sz="2400" dirty="0" err="1">
                <a:ea typeface="ＭＳ Ｐゴシック" pitchFamily="34" charset="-128"/>
              </a:rPr>
              <a:t>jaar</a:t>
            </a:r>
            <a:endParaRPr lang="en-US" sz="2400" dirty="0">
              <a:ea typeface="ＭＳ Ｐゴシック" pitchFamily="34" charset="-128"/>
            </a:endParaRPr>
          </a:p>
          <a:p>
            <a:endParaRPr lang="en-US" sz="2400" dirty="0">
              <a:ea typeface="ＭＳ Ｐゴシック" pitchFamily="34" charset="-128"/>
            </a:endParaRPr>
          </a:p>
          <a:p>
            <a:endParaRPr lang="en-US" sz="2400" dirty="0">
              <a:ea typeface="ＭＳ Ｐゴシック" pitchFamily="34" charset="-128"/>
            </a:endParaRPr>
          </a:p>
          <a:p>
            <a:r>
              <a:rPr lang="en-US" sz="2400" dirty="0" err="1">
                <a:ea typeface="ＭＳ Ｐゴシック" pitchFamily="34" charset="-128"/>
              </a:rPr>
              <a:t>Verschillende</a:t>
            </a:r>
            <a:r>
              <a:rPr lang="en-US" sz="2400" dirty="0">
                <a:ea typeface="ＭＳ Ｐゴシック" pitchFamily="34" charset="-128"/>
              </a:rPr>
              <a:t> </a:t>
            </a:r>
            <a:r>
              <a:rPr lang="en-US" sz="2400" dirty="0" err="1">
                <a:ea typeface="ＭＳ Ｐゴシック" pitchFamily="34" charset="-128"/>
              </a:rPr>
              <a:t>leeftijdsgroepen</a:t>
            </a:r>
            <a:r>
              <a:rPr lang="en-US" sz="2400" dirty="0">
                <a:ea typeface="ＭＳ Ｐゴシック" pitchFamily="34" charset="-128"/>
              </a:rPr>
              <a:t>:</a:t>
            </a:r>
          </a:p>
          <a:p>
            <a:pPr lvl="1"/>
            <a:r>
              <a:rPr lang="en-US" sz="2400" dirty="0" err="1">
                <a:ea typeface="ＭＳ Ｐゴシック" pitchFamily="34" charset="-128"/>
              </a:rPr>
              <a:t>Kinderen</a:t>
            </a:r>
            <a:r>
              <a:rPr lang="en-US" sz="2400" dirty="0">
                <a:ea typeface="ＭＳ Ｐゴシック" pitchFamily="34" charset="-128"/>
              </a:rPr>
              <a:t> 0-10 </a:t>
            </a:r>
            <a:r>
              <a:rPr lang="en-US" sz="2400" dirty="0" err="1">
                <a:ea typeface="ＭＳ Ｐゴシック" pitchFamily="34" charset="-128"/>
              </a:rPr>
              <a:t>jaar</a:t>
            </a:r>
            <a:r>
              <a:rPr lang="en-US" sz="2400" dirty="0">
                <a:ea typeface="ＭＳ Ｐゴシック" pitchFamily="34" charset="-128"/>
              </a:rPr>
              <a:t> </a:t>
            </a:r>
          </a:p>
          <a:p>
            <a:pPr lvl="1"/>
            <a:r>
              <a:rPr lang="en-US" sz="2400" dirty="0" err="1">
                <a:ea typeface="ＭＳ Ｐゴシック" pitchFamily="34" charset="-128"/>
              </a:rPr>
              <a:t>Volwassenen</a:t>
            </a:r>
            <a:r>
              <a:rPr lang="en-US" sz="2400" dirty="0">
                <a:ea typeface="ＭＳ Ｐゴシック" pitchFamily="34" charset="-128"/>
              </a:rPr>
              <a:t> 30-40 </a:t>
            </a:r>
            <a:r>
              <a:rPr lang="en-US" sz="2400" dirty="0" err="1">
                <a:ea typeface="ＭＳ Ｐゴシック" pitchFamily="34" charset="-128"/>
              </a:rPr>
              <a:t>jaar</a:t>
            </a:r>
            <a:endParaRPr lang="en-US" sz="2400" dirty="0">
              <a:ea typeface="ＭＳ Ｐゴシック" pitchFamily="34" charset="-128"/>
            </a:endParaRPr>
          </a:p>
          <a:p>
            <a:pPr lvl="1"/>
            <a:r>
              <a:rPr lang="en-US" sz="2400" dirty="0" err="1">
                <a:ea typeface="ＭＳ Ｐゴシック" pitchFamily="34" charset="-128"/>
              </a:rPr>
              <a:t>Volwassen</a:t>
            </a:r>
            <a:r>
              <a:rPr lang="en-US" sz="2400" dirty="0">
                <a:ea typeface="ＭＳ Ｐゴシック" pitchFamily="34" charset="-128"/>
              </a:rPr>
              <a:t> &gt;60</a:t>
            </a:r>
          </a:p>
          <a:p>
            <a:pPr lvl="1"/>
            <a:endParaRPr lang="en-US" sz="2400" dirty="0">
              <a:ea typeface="ＭＳ Ｐゴシック" pitchFamily="34" charset="-128"/>
            </a:endParaRPr>
          </a:p>
          <a:p>
            <a:endParaRPr lang="en-US" sz="2400" dirty="0">
              <a:ea typeface="ＭＳ Ｐゴシック" pitchFamily="34" charset="-128"/>
            </a:endParaRPr>
          </a:p>
          <a:p>
            <a:r>
              <a:rPr lang="en-US" sz="2400" dirty="0" err="1">
                <a:ea typeface="ＭＳ Ｐゴシック" pitchFamily="34" charset="-128"/>
              </a:rPr>
              <a:t>Ontstaat</a:t>
            </a:r>
            <a:r>
              <a:rPr lang="en-US" sz="2400" dirty="0">
                <a:ea typeface="ＭＳ Ｐゴシック" pitchFamily="34" charset="-128"/>
              </a:rPr>
              <a:t> </a:t>
            </a:r>
            <a:r>
              <a:rPr lang="en-US" sz="2400" dirty="0" err="1">
                <a:ea typeface="ＭＳ Ｐゴシック" pitchFamily="34" charset="-128"/>
              </a:rPr>
              <a:t>meestal</a:t>
            </a:r>
            <a:r>
              <a:rPr lang="en-US" sz="2400" dirty="0">
                <a:ea typeface="ＭＳ Ｐゴシック" pitchFamily="34" charset="-128"/>
              </a:rPr>
              <a:t> </a:t>
            </a:r>
            <a:r>
              <a:rPr lang="en-US" sz="2400" dirty="0" err="1">
                <a:ea typeface="ＭＳ Ｐゴシック" pitchFamily="34" charset="-128"/>
              </a:rPr>
              <a:t>vrij</a:t>
            </a:r>
            <a:r>
              <a:rPr lang="en-US" sz="2400" dirty="0">
                <a:ea typeface="ＭＳ Ｐゴシック" pitchFamily="34" charset="-128"/>
              </a:rPr>
              <a:t> </a:t>
            </a:r>
            <a:r>
              <a:rPr lang="en-US" sz="2400" dirty="0" err="1">
                <a:ea typeface="ＭＳ Ｐゴシック" pitchFamily="34" charset="-128"/>
              </a:rPr>
              <a:t>acuut</a:t>
            </a:r>
            <a:r>
              <a:rPr lang="en-US" sz="2400" dirty="0">
                <a:ea typeface="ＭＳ Ｐゴシック" pitchFamily="34" charset="-128"/>
              </a:rPr>
              <a:t> in loop van </a:t>
            </a:r>
            <a:r>
              <a:rPr lang="en-US" sz="2400" dirty="0" err="1">
                <a:ea typeface="ＭＳ Ｐゴシック" pitchFamily="34" charset="-128"/>
              </a:rPr>
              <a:t>dagen</a:t>
            </a:r>
            <a:r>
              <a:rPr lang="en-US" sz="2400" dirty="0">
                <a:ea typeface="ＭＳ Ｐゴシック" pitchFamily="34" charset="-128"/>
              </a:rPr>
              <a:t> tot </a:t>
            </a:r>
            <a:r>
              <a:rPr lang="en-US" sz="2400" dirty="0" err="1">
                <a:ea typeface="ＭＳ Ｐゴシック" pitchFamily="34" charset="-128"/>
              </a:rPr>
              <a:t>weken</a:t>
            </a:r>
            <a:endParaRPr lang="en-US" sz="2400" dirty="0">
              <a:ea typeface="ＭＳ Ｐゴシック" pitchFamily="34" charset="-128"/>
            </a:endParaRPr>
          </a:p>
          <a:p>
            <a:endParaRPr lang="en-US" sz="2400" dirty="0">
              <a:ea typeface="ＭＳ Ｐゴシック" pitchFamily="34" charset="-128"/>
            </a:endParaRPr>
          </a:p>
          <a:p>
            <a:r>
              <a:rPr lang="en-US" sz="2400" dirty="0">
                <a:ea typeface="ＭＳ Ｐゴシック" pitchFamily="34" charset="-128"/>
              </a:rPr>
              <a:t>Diagnose </a:t>
            </a:r>
            <a:r>
              <a:rPr lang="en-US" sz="2400" dirty="0" err="1">
                <a:ea typeface="ＭＳ Ｐゴシック" pitchFamily="34" charset="-128"/>
              </a:rPr>
              <a:t>regelmatig</a:t>
            </a:r>
            <a:r>
              <a:rPr lang="en-US" sz="2400" dirty="0">
                <a:ea typeface="ＭＳ Ｐゴシック" pitchFamily="34" charset="-128"/>
              </a:rPr>
              <a:t> met </a:t>
            </a:r>
            <a:r>
              <a:rPr lang="en-US" sz="2400" dirty="0" err="1">
                <a:ea typeface="ＭＳ Ｐゴシック" pitchFamily="34" charset="-128"/>
              </a:rPr>
              <a:t>vertraging</a:t>
            </a:r>
            <a:r>
              <a:rPr lang="en-US" sz="2400" dirty="0">
                <a:ea typeface="ＭＳ Ｐゴシック" pitchFamily="34" charset="-128"/>
              </a:rPr>
              <a:t> </a:t>
            </a:r>
            <a:r>
              <a:rPr lang="en-US" sz="2400" dirty="0" err="1">
                <a:ea typeface="ＭＳ Ｐゴシック" pitchFamily="34" charset="-128"/>
              </a:rPr>
              <a:t>gesteld</a:t>
            </a:r>
            <a:r>
              <a:rPr lang="en-US" sz="2400" dirty="0">
                <a:ea typeface="ＭＳ Ｐゴシック" pitchFamily="34" charset="-128"/>
              </a:rPr>
              <a:t>: </a:t>
            </a:r>
            <a:r>
              <a:rPr lang="en-US" sz="2400" dirty="0" err="1">
                <a:ea typeface="ＭＳ Ｐゴシック" pitchFamily="34" charset="-128"/>
              </a:rPr>
              <a:t>patiënten</a:t>
            </a:r>
            <a:r>
              <a:rPr lang="en-US" sz="2400" dirty="0">
                <a:ea typeface="ＭＳ Ｐゴシック" pitchFamily="34" charset="-128"/>
              </a:rPr>
              <a:t> </a:t>
            </a:r>
            <a:r>
              <a:rPr lang="en-US" sz="2400" dirty="0" err="1">
                <a:ea typeface="ＭＳ Ｐゴシック" pitchFamily="34" charset="-128"/>
              </a:rPr>
              <a:t>komen</a:t>
            </a:r>
            <a:r>
              <a:rPr lang="en-US" sz="2400" dirty="0">
                <a:ea typeface="ＭＳ Ｐゴシック" pitchFamily="34" charset="-128"/>
              </a:rPr>
              <a:t> </a:t>
            </a:r>
            <a:r>
              <a:rPr lang="en-US" sz="2400" dirty="0" err="1">
                <a:ea typeface="ＭＳ Ｐゴシック" pitchFamily="34" charset="-128"/>
              </a:rPr>
              <a:t>bijv</a:t>
            </a:r>
            <a:r>
              <a:rPr lang="en-US" sz="2400" dirty="0">
                <a:ea typeface="ＭＳ Ｐゴシック" pitchFamily="34" charset="-128"/>
              </a:rPr>
              <a:t>. via </a:t>
            </a:r>
            <a:r>
              <a:rPr lang="en-US" sz="2400" dirty="0" err="1">
                <a:ea typeface="ＭＳ Ｐゴシック" pitchFamily="34" charset="-128"/>
              </a:rPr>
              <a:t>dermatoloog</a:t>
            </a:r>
            <a:r>
              <a:rPr lang="en-US" sz="2400" dirty="0">
                <a:ea typeface="ＭＳ Ｐゴシック" pitchFamily="34" charset="-128"/>
              </a:rPr>
              <a:t>/ </a:t>
            </a:r>
            <a:r>
              <a:rPr lang="en-US" sz="2400" dirty="0" err="1">
                <a:ea typeface="ＭＳ Ｐゴシック" pitchFamily="34" charset="-128"/>
              </a:rPr>
              <a:t>cardioloog</a:t>
            </a:r>
            <a:endParaRPr lang="en-US" sz="2400" dirty="0">
              <a:ea typeface="ＭＳ Ｐゴシック" pitchFamily="34" charset="-128"/>
            </a:endParaRPr>
          </a:p>
          <a:p>
            <a:endParaRPr lang="nl-NL" dirty="0">
              <a:ea typeface="ＭＳ Ｐゴシック" pitchFamily="34" charset="-128"/>
            </a:endParaRPr>
          </a:p>
        </p:txBody>
      </p:sp>
      <p:sp>
        <p:nvSpPr>
          <p:cNvPr id="7" name="Tijdelijke aanduiding voor voettekst 2"/>
          <p:cNvSpPr>
            <a:spLocks noGrp="1"/>
          </p:cNvSpPr>
          <p:nvPr>
            <p:ph type="ftr" sz="quarter" idx="10"/>
          </p:nvPr>
        </p:nvSpPr>
        <p:spPr>
          <a:xfrm>
            <a:off x="2790000" y="6414409"/>
            <a:ext cx="3960000" cy="152400"/>
          </a:xfrm>
        </p:spPr>
        <p:txBody>
          <a:bodyPr/>
          <a:lstStyle/>
          <a:p>
            <a:pPr>
              <a:defRPr/>
            </a:pPr>
            <a:r>
              <a:rPr lang="nl-NL"/>
              <a:t>Nefrotisch Syndroom</a:t>
            </a:r>
            <a:endParaRPr lang="nl-NL" dirty="0"/>
          </a:p>
        </p:txBody>
      </p:sp>
      <p:sp>
        <p:nvSpPr>
          <p:cNvPr id="2" name="Tijdelijke aanduiding voor datum 1">
            <a:extLst>
              <a:ext uri="{FF2B5EF4-FFF2-40B4-BE49-F238E27FC236}">
                <a16:creationId xmlns:a16="http://schemas.microsoft.com/office/drawing/2014/main" id="{6712B453-89CC-40A5-9118-448557BE96C4}"/>
              </a:ext>
            </a:extLst>
          </p:cNvPr>
          <p:cNvSpPr>
            <a:spLocks noGrp="1"/>
          </p:cNvSpPr>
          <p:nvPr>
            <p:ph type="dt" sz="half" idx="10"/>
          </p:nvPr>
        </p:nvSpPr>
        <p:spPr/>
        <p:txBody>
          <a:bodyPr/>
          <a:lstStyle/>
          <a:p>
            <a:r>
              <a:rPr lang="nl-NL"/>
              <a:t>03-06-2023</a:t>
            </a:r>
          </a:p>
        </p:txBody>
      </p:sp>
    </p:spTree>
    <p:extLst>
      <p:ext uri="{BB962C8B-B14F-4D97-AF65-F5344CB8AC3E}">
        <p14:creationId xmlns:p14="http://schemas.microsoft.com/office/powerpoint/2010/main" val="813408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vak 9"/>
          <p:cNvSpPr txBox="1"/>
          <p:nvPr/>
        </p:nvSpPr>
        <p:spPr>
          <a:xfrm>
            <a:off x="467544" y="1124744"/>
            <a:ext cx="7288336" cy="4524315"/>
          </a:xfrm>
          <a:prstGeom prst="rect">
            <a:avLst/>
          </a:prstGeom>
          <a:noFill/>
        </p:spPr>
        <p:txBody>
          <a:bodyPr wrap="square">
            <a:spAutoFit/>
          </a:bodyPr>
          <a:lstStyle/>
          <a:p>
            <a:pPr>
              <a:defRPr/>
            </a:pPr>
            <a:r>
              <a:rPr lang="nl-NL" sz="2400" u="sng" dirty="0">
                <a:latin typeface="+mn-lt"/>
                <a:ea typeface="ＭＳ Ｐゴシック" charset="-128"/>
              </a:rPr>
              <a:t>Primaire nierziekten: </a:t>
            </a:r>
          </a:p>
          <a:p>
            <a:pPr>
              <a:defRPr/>
            </a:pPr>
            <a:endParaRPr lang="nl-NL" sz="2400" u="sng" dirty="0">
              <a:latin typeface="+mn-lt"/>
              <a:ea typeface="ＭＳ Ｐゴシック" charset="-128"/>
            </a:endParaRPr>
          </a:p>
          <a:p>
            <a:pPr>
              <a:buFont typeface="Arial" pitchFamily="34" charset="0"/>
              <a:buChar char="•"/>
              <a:defRPr/>
            </a:pPr>
            <a:r>
              <a:rPr lang="nl-NL" sz="2400" dirty="0">
                <a:latin typeface="+mn-lt"/>
                <a:ea typeface="ＭＳ Ｐゴシック" charset="-128"/>
              </a:rPr>
              <a:t> </a:t>
            </a:r>
            <a:r>
              <a:rPr lang="nl-NL" sz="2400" i="1" dirty="0">
                <a:ea typeface="ＭＳ Ｐゴシック" charset="-128"/>
              </a:rPr>
              <a:t>Minimal Change </a:t>
            </a:r>
            <a:r>
              <a:rPr lang="nl-NL" sz="2400" i="1" dirty="0" err="1">
                <a:ea typeface="ＭＳ Ｐゴシック" charset="-128"/>
              </a:rPr>
              <a:t>Disease</a:t>
            </a:r>
            <a:r>
              <a:rPr lang="nl-NL" sz="2400" i="1" dirty="0">
                <a:ea typeface="ＭＳ Ｐゴシック" charset="-128"/>
              </a:rPr>
              <a:t> (MCD) en</a:t>
            </a:r>
            <a:r>
              <a:rPr lang="nl-NL" sz="2400" dirty="0">
                <a:latin typeface="+mn-lt"/>
                <a:ea typeface="ＭＳ Ｐゴシック" charset="-128"/>
              </a:rPr>
              <a:t> </a:t>
            </a:r>
            <a:r>
              <a:rPr lang="nl-NL" sz="2400" i="1" dirty="0">
                <a:latin typeface="+mn-lt"/>
                <a:ea typeface="ＭＳ Ｐゴシック" charset="-128"/>
              </a:rPr>
              <a:t>Focale Segmentale </a:t>
            </a:r>
            <a:r>
              <a:rPr lang="nl-NL" sz="2400" i="1" dirty="0" err="1">
                <a:latin typeface="+mn-lt"/>
                <a:ea typeface="ＭＳ Ｐゴシック" charset="-128"/>
              </a:rPr>
              <a:t>Glomerulosclerosis</a:t>
            </a:r>
            <a:r>
              <a:rPr lang="nl-NL" sz="2400" i="1" dirty="0">
                <a:latin typeface="+mn-lt"/>
                <a:ea typeface="ＭＳ Ｐゴシック" charset="-128"/>
              </a:rPr>
              <a:t> (FSGS)</a:t>
            </a:r>
            <a:r>
              <a:rPr lang="nl-NL" sz="2400" dirty="0">
                <a:latin typeface="+mn-lt"/>
                <a:ea typeface="ＭＳ Ｐゴシック" charset="-128"/>
              </a:rPr>
              <a:t>: </a:t>
            </a:r>
          </a:p>
          <a:p>
            <a:pPr>
              <a:buFont typeface="Arial" pitchFamily="34" charset="0"/>
              <a:buChar char="•"/>
              <a:defRPr/>
            </a:pPr>
            <a:r>
              <a:rPr lang="nl-NL" sz="2400" dirty="0">
                <a:ea typeface="ＭＳ Ｐゴシック" charset="-128"/>
              </a:rPr>
              <a:t> K</a:t>
            </a:r>
            <a:r>
              <a:rPr lang="nl-NL" sz="2400" dirty="0">
                <a:latin typeface="+mn-lt"/>
                <a:ea typeface="ＭＳ Ｐゴシック" charset="-128"/>
              </a:rPr>
              <a:t>enmerk in biopt is afwijkinge</a:t>
            </a:r>
            <a:r>
              <a:rPr lang="nl-NL" sz="2400" dirty="0">
                <a:ea typeface="ＭＳ Ｐゴシック" charset="-128"/>
              </a:rPr>
              <a:t>n aan </a:t>
            </a:r>
            <a:r>
              <a:rPr lang="nl-NL" sz="2400" dirty="0" err="1">
                <a:ea typeface="ＭＳ Ｐゴシック" charset="-128"/>
              </a:rPr>
              <a:t>podocyten</a:t>
            </a:r>
            <a:endParaRPr lang="nl-NL" sz="2400" dirty="0">
              <a:ea typeface="ＭＳ Ｐゴシック" charset="-128"/>
            </a:endParaRPr>
          </a:p>
          <a:p>
            <a:pPr>
              <a:buFont typeface="Arial" pitchFamily="34" charset="0"/>
              <a:buChar char="•"/>
              <a:defRPr/>
            </a:pPr>
            <a:r>
              <a:rPr lang="nl-NL" sz="2400" dirty="0">
                <a:ea typeface="ＭＳ Ｐゴシック" charset="-128"/>
              </a:rPr>
              <a:t> Exacte oorzaak onbekend, rol van immuunsysteem </a:t>
            </a:r>
          </a:p>
          <a:p>
            <a:pPr>
              <a:buFont typeface="Arial" pitchFamily="34" charset="0"/>
              <a:buChar char="•"/>
              <a:defRPr/>
            </a:pPr>
            <a:r>
              <a:rPr lang="nl-NL" sz="2400" dirty="0">
                <a:ea typeface="ＭＳ Ｐゴシック" charset="-128"/>
              </a:rPr>
              <a:t> </a:t>
            </a:r>
            <a:r>
              <a:rPr lang="nl-NL" sz="2400" dirty="0">
                <a:latin typeface="+mn-lt"/>
                <a:ea typeface="ＭＳ Ｐゴシック" charset="-128"/>
              </a:rPr>
              <a:t>FSGS kan </a:t>
            </a:r>
            <a:r>
              <a:rPr lang="nl-NL" sz="2400" dirty="0">
                <a:ea typeface="ＭＳ Ｐゴシック" charset="-128"/>
              </a:rPr>
              <a:t>diverse oorzaken hebben</a:t>
            </a:r>
            <a:endParaRPr lang="nl-NL" sz="2400" dirty="0">
              <a:latin typeface="+mn-lt"/>
              <a:ea typeface="ＭＳ Ｐゴシック" charset="-128"/>
            </a:endParaRPr>
          </a:p>
          <a:p>
            <a:pPr>
              <a:defRPr/>
            </a:pPr>
            <a:r>
              <a:rPr lang="nl-NL" sz="2400" dirty="0">
                <a:latin typeface="+mn-lt"/>
                <a:ea typeface="ＭＳ Ｐゴシック" charset="-128"/>
              </a:rPr>
              <a:t> </a:t>
            </a:r>
          </a:p>
          <a:p>
            <a:pPr>
              <a:buFont typeface="Arial" pitchFamily="34" charset="0"/>
              <a:buChar char="•"/>
              <a:defRPr/>
            </a:pPr>
            <a:r>
              <a:rPr lang="nl-NL" sz="2400" dirty="0">
                <a:latin typeface="+mn-lt"/>
                <a:ea typeface="ＭＳ Ｐゴシック" charset="-128"/>
              </a:rPr>
              <a:t> </a:t>
            </a:r>
            <a:r>
              <a:rPr lang="nl-NL" sz="2400" i="1" dirty="0" err="1">
                <a:latin typeface="+mn-lt"/>
                <a:ea typeface="ＭＳ Ｐゴシック" charset="-128"/>
              </a:rPr>
              <a:t>Membraneuze</a:t>
            </a:r>
            <a:r>
              <a:rPr lang="nl-NL" sz="2400" i="1" dirty="0">
                <a:latin typeface="+mn-lt"/>
                <a:ea typeface="ＭＳ Ｐゴシック" charset="-128"/>
              </a:rPr>
              <a:t> Nefropathie (MN): </a:t>
            </a:r>
            <a:r>
              <a:rPr lang="nl-NL" sz="2400" dirty="0">
                <a:latin typeface="+mn-lt"/>
                <a:ea typeface="ＭＳ Ｐゴシック" charset="-128"/>
              </a:rPr>
              <a:t>ook hier scheiding primair/auto-immuun en secundair. Meest voorkomende oorzaak NS bij volwassenen in Nederland</a:t>
            </a:r>
          </a:p>
          <a:p>
            <a:pPr>
              <a:buFont typeface="Arial" pitchFamily="34" charset="0"/>
              <a:buChar char="•"/>
              <a:defRPr/>
            </a:pPr>
            <a:endParaRPr lang="nl-NL" sz="2400" dirty="0">
              <a:latin typeface="+mn-lt"/>
              <a:ea typeface="ＭＳ Ｐゴシック" charset="-128"/>
            </a:endParaRPr>
          </a:p>
        </p:txBody>
      </p:sp>
      <p:sp>
        <p:nvSpPr>
          <p:cNvPr id="5" name="Rectangle 2"/>
          <p:cNvSpPr txBox="1">
            <a:spLocks noChangeArrowheads="1"/>
          </p:cNvSpPr>
          <p:nvPr/>
        </p:nvSpPr>
        <p:spPr bwMode="auto">
          <a:xfrm>
            <a:off x="457200" y="620688"/>
            <a:ext cx="8686800" cy="536575"/>
          </a:xfrm>
          <a:prstGeom prst="rect">
            <a:avLst/>
          </a:prstGeom>
          <a:noFill/>
          <a:ln w="9525">
            <a:noFill/>
            <a:miter lim="800000"/>
            <a:headEnd/>
            <a:tailEnd/>
          </a:ln>
        </p:spPr>
        <p:txBody>
          <a:bodyPr anchor="ctr"/>
          <a:lstStyle/>
          <a:p>
            <a:pPr marL="342900" indent="-342900" eaLnBrk="0" hangingPunct="0">
              <a:defRPr/>
            </a:pPr>
            <a:r>
              <a:rPr kumimoji="1" lang="nl-NL" sz="2800" b="1" kern="0" dirty="0">
                <a:solidFill>
                  <a:schemeClr val="tx2"/>
                </a:solidFill>
                <a:latin typeface="+mj-lt"/>
                <a:ea typeface="ＭＳ Ｐゴシック" charset="-128"/>
                <a:cs typeface="+mj-cs"/>
              </a:rPr>
              <a:t>Nefrotisch syndroom: oorzaken </a:t>
            </a:r>
            <a:endParaRPr kumimoji="1" lang="en-US" sz="3600" b="1" kern="0" dirty="0">
              <a:solidFill>
                <a:schemeClr val="tx2"/>
              </a:solidFill>
              <a:latin typeface="+mj-lt"/>
              <a:ea typeface="ＭＳ Ｐゴシック" charset="-128"/>
              <a:cs typeface="+mj-cs"/>
            </a:endParaRPr>
          </a:p>
        </p:txBody>
      </p:sp>
      <p:sp>
        <p:nvSpPr>
          <p:cNvPr id="6" name="Tijdelijke aanduiding voor voettekst 2"/>
          <p:cNvSpPr>
            <a:spLocks noGrp="1"/>
          </p:cNvSpPr>
          <p:nvPr>
            <p:ph type="ftr" sz="quarter" idx="10"/>
          </p:nvPr>
        </p:nvSpPr>
        <p:spPr>
          <a:xfrm>
            <a:off x="2790000" y="6414409"/>
            <a:ext cx="3960000" cy="152400"/>
          </a:xfrm>
        </p:spPr>
        <p:txBody>
          <a:bodyPr/>
          <a:lstStyle/>
          <a:p>
            <a:pPr>
              <a:defRPr/>
            </a:pPr>
            <a:r>
              <a:rPr lang="nl-NL"/>
              <a:t>Nefrotisch Syndroom</a:t>
            </a:r>
            <a:endParaRPr lang="nl-NL" dirty="0"/>
          </a:p>
        </p:txBody>
      </p:sp>
      <p:sp>
        <p:nvSpPr>
          <p:cNvPr id="2" name="Tijdelijke aanduiding voor datum 1">
            <a:extLst>
              <a:ext uri="{FF2B5EF4-FFF2-40B4-BE49-F238E27FC236}">
                <a16:creationId xmlns:a16="http://schemas.microsoft.com/office/drawing/2014/main" id="{6FDD6F5A-5575-4055-AF0E-400036D538FE}"/>
              </a:ext>
            </a:extLst>
          </p:cNvPr>
          <p:cNvSpPr>
            <a:spLocks noGrp="1"/>
          </p:cNvSpPr>
          <p:nvPr>
            <p:ph type="dt" sz="half" idx="10"/>
          </p:nvPr>
        </p:nvSpPr>
        <p:spPr/>
        <p:txBody>
          <a:bodyPr/>
          <a:lstStyle/>
          <a:p>
            <a:r>
              <a:rPr lang="nl-NL"/>
              <a:t>03-06-2023</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D92AC9-0814-4DE3-AFB2-815452513D05}"/>
              </a:ext>
            </a:extLst>
          </p:cNvPr>
          <p:cNvSpPr>
            <a:spLocks noGrp="1"/>
          </p:cNvSpPr>
          <p:nvPr>
            <p:ph type="title"/>
          </p:nvPr>
        </p:nvSpPr>
        <p:spPr>
          <a:xfrm>
            <a:off x="522000" y="737340"/>
            <a:ext cx="8100000" cy="533400"/>
          </a:xfrm>
        </p:spPr>
        <p:txBody>
          <a:bodyPr/>
          <a:lstStyle/>
          <a:p>
            <a:r>
              <a:rPr lang="nl-NL" sz="2800" dirty="0"/>
              <a:t>Nefrotisch syndroom: oorzaken</a:t>
            </a:r>
          </a:p>
        </p:txBody>
      </p:sp>
      <p:sp>
        <p:nvSpPr>
          <p:cNvPr id="4" name="Tijdelijke aanduiding voor datum 3">
            <a:extLst>
              <a:ext uri="{FF2B5EF4-FFF2-40B4-BE49-F238E27FC236}">
                <a16:creationId xmlns:a16="http://schemas.microsoft.com/office/drawing/2014/main" id="{4878F6DC-A809-41FF-BA20-ECFD930170B8}"/>
              </a:ext>
            </a:extLst>
          </p:cNvPr>
          <p:cNvSpPr>
            <a:spLocks noGrp="1"/>
          </p:cNvSpPr>
          <p:nvPr>
            <p:ph type="dt" sz="half" idx="10"/>
          </p:nvPr>
        </p:nvSpPr>
        <p:spPr/>
        <p:txBody>
          <a:bodyPr/>
          <a:lstStyle/>
          <a:p>
            <a:r>
              <a:rPr lang="nl-NL"/>
              <a:t>03-06-2023</a:t>
            </a:r>
          </a:p>
        </p:txBody>
      </p:sp>
      <p:sp>
        <p:nvSpPr>
          <p:cNvPr id="5" name="Tijdelijke aanduiding voor voettekst 4">
            <a:extLst>
              <a:ext uri="{FF2B5EF4-FFF2-40B4-BE49-F238E27FC236}">
                <a16:creationId xmlns:a16="http://schemas.microsoft.com/office/drawing/2014/main" id="{D013276D-4218-4B00-ABB8-E4502DC1ACDE}"/>
              </a:ext>
            </a:extLst>
          </p:cNvPr>
          <p:cNvSpPr>
            <a:spLocks noGrp="1"/>
          </p:cNvSpPr>
          <p:nvPr>
            <p:ph type="ftr" sz="quarter" idx="11"/>
          </p:nvPr>
        </p:nvSpPr>
        <p:spPr/>
        <p:txBody>
          <a:bodyPr/>
          <a:lstStyle/>
          <a:p>
            <a:r>
              <a:rPr lang="nl-NL"/>
              <a:t>Nefrotisch Syndroom</a:t>
            </a:r>
          </a:p>
        </p:txBody>
      </p:sp>
      <p:grpSp>
        <p:nvGrpSpPr>
          <p:cNvPr id="6" name="Group 2">
            <a:extLst>
              <a:ext uri="{FF2B5EF4-FFF2-40B4-BE49-F238E27FC236}">
                <a16:creationId xmlns:a16="http://schemas.microsoft.com/office/drawing/2014/main" id="{8160F7E6-13E1-4A07-BEF4-92AF88AE39ED}"/>
              </a:ext>
            </a:extLst>
          </p:cNvPr>
          <p:cNvGrpSpPr>
            <a:grpSpLocks/>
          </p:cNvGrpSpPr>
          <p:nvPr/>
        </p:nvGrpSpPr>
        <p:grpSpPr bwMode="auto">
          <a:xfrm>
            <a:off x="522000" y="1637768"/>
            <a:ext cx="7927032" cy="3672408"/>
            <a:chOff x="496" y="1304"/>
            <a:chExt cx="5078" cy="2515"/>
          </a:xfrm>
        </p:grpSpPr>
        <p:sp>
          <p:nvSpPr>
            <p:cNvPr id="7" name="Rectangle 3">
              <a:extLst>
                <a:ext uri="{FF2B5EF4-FFF2-40B4-BE49-F238E27FC236}">
                  <a16:creationId xmlns:a16="http://schemas.microsoft.com/office/drawing/2014/main" id="{F282C2BA-ECB4-4943-950C-3F9E9078340A}"/>
                </a:ext>
              </a:extLst>
            </p:cNvPr>
            <p:cNvSpPr>
              <a:spLocks noChangeArrowheads="1"/>
            </p:cNvSpPr>
            <p:nvPr/>
          </p:nvSpPr>
          <p:spPr bwMode="auto">
            <a:xfrm>
              <a:off x="496" y="1304"/>
              <a:ext cx="5078" cy="2515"/>
            </a:xfrm>
            <a:prstGeom prst="rect">
              <a:avLst/>
            </a:prstGeom>
            <a:solidFill>
              <a:srgbClr val="C0C0C0"/>
            </a:solidFill>
            <a:ln w="0">
              <a:solidFill>
                <a:srgbClr val="000000"/>
              </a:solidFill>
              <a:miter lim="800000"/>
              <a:headEnd/>
              <a:tailEnd/>
            </a:ln>
          </p:spPr>
          <p:txBody>
            <a:bodyPr/>
            <a:lstStyle/>
            <a:p>
              <a:endParaRPr lang="nl-NL"/>
            </a:p>
          </p:txBody>
        </p:sp>
        <p:sp>
          <p:nvSpPr>
            <p:cNvPr id="8" name="Rectangle 4">
              <a:extLst>
                <a:ext uri="{FF2B5EF4-FFF2-40B4-BE49-F238E27FC236}">
                  <a16:creationId xmlns:a16="http://schemas.microsoft.com/office/drawing/2014/main" id="{CC473E90-2810-4B2E-9BCA-F47343817561}"/>
                </a:ext>
              </a:extLst>
            </p:cNvPr>
            <p:cNvSpPr>
              <a:spLocks noChangeArrowheads="1"/>
            </p:cNvSpPr>
            <p:nvPr/>
          </p:nvSpPr>
          <p:spPr bwMode="auto">
            <a:xfrm>
              <a:off x="1241" y="1565"/>
              <a:ext cx="4246" cy="1819"/>
            </a:xfrm>
            <a:prstGeom prst="rect">
              <a:avLst/>
            </a:prstGeom>
            <a:solidFill>
              <a:srgbClr val="FFFFFF"/>
            </a:solidFill>
            <a:ln w="9525">
              <a:noFill/>
              <a:miter lim="800000"/>
              <a:headEnd/>
              <a:tailEnd/>
            </a:ln>
          </p:spPr>
          <p:txBody>
            <a:bodyPr/>
            <a:lstStyle/>
            <a:p>
              <a:endParaRPr lang="nl-NL"/>
            </a:p>
          </p:txBody>
        </p:sp>
        <p:grpSp>
          <p:nvGrpSpPr>
            <p:cNvPr id="9" name="Group 5">
              <a:extLst>
                <a:ext uri="{FF2B5EF4-FFF2-40B4-BE49-F238E27FC236}">
                  <a16:creationId xmlns:a16="http://schemas.microsoft.com/office/drawing/2014/main" id="{608FE84D-3667-4A87-945B-C316EE9C6895}"/>
                </a:ext>
              </a:extLst>
            </p:cNvPr>
            <p:cNvGrpSpPr>
              <a:grpSpLocks/>
            </p:cNvGrpSpPr>
            <p:nvPr/>
          </p:nvGrpSpPr>
          <p:grpSpPr bwMode="auto">
            <a:xfrm>
              <a:off x="1415" y="1972"/>
              <a:ext cx="252" cy="1412"/>
              <a:chOff x="1415" y="1972"/>
              <a:chExt cx="252" cy="1412"/>
            </a:xfrm>
          </p:grpSpPr>
          <p:sp>
            <p:nvSpPr>
              <p:cNvPr id="206" name="Rectangle 6">
                <a:extLst>
                  <a:ext uri="{FF2B5EF4-FFF2-40B4-BE49-F238E27FC236}">
                    <a16:creationId xmlns:a16="http://schemas.microsoft.com/office/drawing/2014/main" id="{7A6D244A-974D-4E1A-9A0A-955CE879C0A7}"/>
                  </a:ext>
                </a:extLst>
              </p:cNvPr>
              <p:cNvSpPr>
                <a:spLocks noChangeArrowheads="1"/>
              </p:cNvSpPr>
              <p:nvPr/>
            </p:nvSpPr>
            <p:spPr bwMode="auto">
              <a:xfrm>
                <a:off x="1415" y="1972"/>
                <a:ext cx="10" cy="1412"/>
              </a:xfrm>
              <a:prstGeom prst="rect">
                <a:avLst/>
              </a:prstGeom>
              <a:solidFill>
                <a:srgbClr val="770000"/>
              </a:solidFill>
              <a:ln w="9525">
                <a:noFill/>
                <a:miter lim="800000"/>
                <a:headEnd/>
                <a:tailEnd/>
              </a:ln>
            </p:spPr>
            <p:txBody>
              <a:bodyPr/>
              <a:lstStyle/>
              <a:p>
                <a:endParaRPr lang="nl-NL"/>
              </a:p>
            </p:txBody>
          </p:sp>
          <p:sp>
            <p:nvSpPr>
              <p:cNvPr id="207" name="Rectangle 7">
                <a:extLst>
                  <a:ext uri="{FF2B5EF4-FFF2-40B4-BE49-F238E27FC236}">
                    <a16:creationId xmlns:a16="http://schemas.microsoft.com/office/drawing/2014/main" id="{B553D6BC-0A0F-4CDB-AF63-3EF954454614}"/>
                  </a:ext>
                </a:extLst>
              </p:cNvPr>
              <p:cNvSpPr>
                <a:spLocks noChangeArrowheads="1"/>
              </p:cNvSpPr>
              <p:nvPr/>
            </p:nvSpPr>
            <p:spPr bwMode="auto">
              <a:xfrm>
                <a:off x="1425" y="1972"/>
                <a:ext cx="10" cy="1412"/>
              </a:xfrm>
              <a:prstGeom prst="rect">
                <a:avLst/>
              </a:prstGeom>
              <a:solidFill>
                <a:srgbClr val="7E0000"/>
              </a:solidFill>
              <a:ln w="9525">
                <a:noFill/>
                <a:miter lim="800000"/>
                <a:headEnd/>
                <a:tailEnd/>
              </a:ln>
            </p:spPr>
            <p:txBody>
              <a:bodyPr/>
              <a:lstStyle/>
              <a:p>
                <a:endParaRPr lang="nl-NL"/>
              </a:p>
            </p:txBody>
          </p:sp>
          <p:sp>
            <p:nvSpPr>
              <p:cNvPr id="208" name="Rectangle 8">
                <a:extLst>
                  <a:ext uri="{FF2B5EF4-FFF2-40B4-BE49-F238E27FC236}">
                    <a16:creationId xmlns:a16="http://schemas.microsoft.com/office/drawing/2014/main" id="{2EC120BC-BAF8-4D55-B7AE-D5F45C6B60B0}"/>
                  </a:ext>
                </a:extLst>
              </p:cNvPr>
              <p:cNvSpPr>
                <a:spLocks noChangeArrowheads="1"/>
              </p:cNvSpPr>
              <p:nvPr/>
            </p:nvSpPr>
            <p:spPr bwMode="auto">
              <a:xfrm>
                <a:off x="1435" y="1972"/>
                <a:ext cx="9" cy="1412"/>
              </a:xfrm>
              <a:prstGeom prst="rect">
                <a:avLst/>
              </a:prstGeom>
              <a:solidFill>
                <a:srgbClr val="880000"/>
              </a:solidFill>
              <a:ln w="9525">
                <a:noFill/>
                <a:miter lim="800000"/>
                <a:headEnd/>
                <a:tailEnd/>
              </a:ln>
            </p:spPr>
            <p:txBody>
              <a:bodyPr/>
              <a:lstStyle/>
              <a:p>
                <a:endParaRPr lang="nl-NL"/>
              </a:p>
            </p:txBody>
          </p:sp>
          <p:sp>
            <p:nvSpPr>
              <p:cNvPr id="209" name="Rectangle 9">
                <a:extLst>
                  <a:ext uri="{FF2B5EF4-FFF2-40B4-BE49-F238E27FC236}">
                    <a16:creationId xmlns:a16="http://schemas.microsoft.com/office/drawing/2014/main" id="{7D4F02C9-3F67-4C15-A5A4-5304D981C636}"/>
                  </a:ext>
                </a:extLst>
              </p:cNvPr>
              <p:cNvSpPr>
                <a:spLocks noChangeArrowheads="1"/>
              </p:cNvSpPr>
              <p:nvPr/>
            </p:nvSpPr>
            <p:spPr bwMode="auto">
              <a:xfrm>
                <a:off x="1444" y="1972"/>
                <a:ext cx="10" cy="1412"/>
              </a:xfrm>
              <a:prstGeom prst="rect">
                <a:avLst/>
              </a:prstGeom>
              <a:solidFill>
                <a:srgbClr val="940000"/>
              </a:solidFill>
              <a:ln w="9525">
                <a:noFill/>
                <a:miter lim="800000"/>
                <a:headEnd/>
                <a:tailEnd/>
              </a:ln>
            </p:spPr>
            <p:txBody>
              <a:bodyPr/>
              <a:lstStyle/>
              <a:p>
                <a:endParaRPr lang="nl-NL"/>
              </a:p>
            </p:txBody>
          </p:sp>
          <p:sp>
            <p:nvSpPr>
              <p:cNvPr id="210" name="Rectangle 10">
                <a:extLst>
                  <a:ext uri="{FF2B5EF4-FFF2-40B4-BE49-F238E27FC236}">
                    <a16:creationId xmlns:a16="http://schemas.microsoft.com/office/drawing/2014/main" id="{2A68C953-EBDF-439F-82B4-80B980528B53}"/>
                  </a:ext>
                </a:extLst>
              </p:cNvPr>
              <p:cNvSpPr>
                <a:spLocks noChangeArrowheads="1"/>
              </p:cNvSpPr>
              <p:nvPr/>
            </p:nvSpPr>
            <p:spPr bwMode="auto">
              <a:xfrm>
                <a:off x="1454" y="1972"/>
                <a:ext cx="10" cy="1412"/>
              </a:xfrm>
              <a:prstGeom prst="rect">
                <a:avLst/>
              </a:prstGeom>
              <a:solidFill>
                <a:srgbClr val="A40000"/>
              </a:solidFill>
              <a:ln w="9525">
                <a:noFill/>
                <a:miter lim="800000"/>
                <a:headEnd/>
                <a:tailEnd/>
              </a:ln>
            </p:spPr>
            <p:txBody>
              <a:bodyPr/>
              <a:lstStyle/>
              <a:p>
                <a:endParaRPr lang="nl-NL"/>
              </a:p>
            </p:txBody>
          </p:sp>
          <p:sp>
            <p:nvSpPr>
              <p:cNvPr id="211" name="Rectangle 11">
                <a:extLst>
                  <a:ext uri="{FF2B5EF4-FFF2-40B4-BE49-F238E27FC236}">
                    <a16:creationId xmlns:a16="http://schemas.microsoft.com/office/drawing/2014/main" id="{B7A8AB0A-6A29-4102-B0AC-19F8AAE8CAE6}"/>
                  </a:ext>
                </a:extLst>
              </p:cNvPr>
              <p:cNvSpPr>
                <a:spLocks noChangeArrowheads="1"/>
              </p:cNvSpPr>
              <p:nvPr/>
            </p:nvSpPr>
            <p:spPr bwMode="auto">
              <a:xfrm>
                <a:off x="1464" y="1972"/>
                <a:ext cx="9" cy="1412"/>
              </a:xfrm>
              <a:prstGeom prst="rect">
                <a:avLst/>
              </a:prstGeom>
              <a:solidFill>
                <a:srgbClr val="B50000"/>
              </a:solidFill>
              <a:ln w="9525">
                <a:noFill/>
                <a:miter lim="800000"/>
                <a:headEnd/>
                <a:tailEnd/>
              </a:ln>
            </p:spPr>
            <p:txBody>
              <a:bodyPr/>
              <a:lstStyle/>
              <a:p>
                <a:endParaRPr lang="nl-NL"/>
              </a:p>
            </p:txBody>
          </p:sp>
          <p:sp>
            <p:nvSpPr>
              <p:cNvPr id="212" name="Rectangle 12">
                <a:extLst>
                  <a:ext uri="{FF2B5EF4-FFF2-40B4-BE49-F238E27FC236}">
                    <a16:creationId xmlns:a16="http://schemas.microsoft.com/office/drawing/2014/main" id="{6505D23E-CAC5-4119-A457-5EAA50F519E2}"/>
                  </a:ext>
                </a:extLst>
              </p:cNvPr>
              <p:cNvSpPr>
                <a:spLocks noChangeArrowheads="1"/>
              </p:cNvSpPr>
              <p:nvPr/>
            </p:nvSpPr>
            <p:spPr bwMode="auto">
              <a:xfrm>
                <a:off x="1473" y="1972"/>
                <a:ext cx="10" cy="1412"/>
              </a:xfrm>
              <a:prstGeom prst="rect">
                <a:avLst/>
              </a:prstGeom>
              <a:solidFill>
                <a:srgbClr val="C70000"/>
              </a:solidFill>
              <a:ln w="9525">
                <a:noFill/>
                <a:miter lim="800000"/>
                <a:headEnd/>
                <a:tailEnd/>
              </a:ln>
            </p:spPr>
            <p:txBody>
              <a:bodyPr/>
              <a:lstStyle/>
              <a:p>
                <a:endParaRPr lang="nl-NL"/>
              </a:p>
            </p:txBody>
          </p:sp>
          <p:sp>
            <p:nvSpPr>
              <p:cNvPr id="213" name="Rectangle 13">
                <a:extLst>
                  <a:ext uri="{FF2B5EF4-FFF2-40B4-BE49-F238E27FC236}">
                    <a16:creationId xmlns:a16="http://schemas.microsoft.com/office/drawing/2014/main" id="{48976092-5B29-42FA-8426-FEDD188B7E10}"/>
                  </a:ext>
                </a:extLst>
              </p:cNvPr>
              <p:cNvSpPr>
                <a:spLocks noChangeArrowheads="1"/>
              </p:cNvSpPr>
              <p:nvPr/>
            </p:nvSpPr>
            <p:spPr bwMode="auto">
              <a:xfrm>
                <a:off x="1483" y="1972"/>
                <a:ext cx="10" cy="1412"/>
              </a:xfrm>
              <a:prstGeom prst="rect">
                <a:avLst/>
              </a:prstGeom>
              <a:solidFill>
                <a:srgbClr val="D60000"/>
              </a:solidFill>
              <a:ln w="9525">
                <a:noFill/>
                <a:miter lim="800000"/>
                <a:headEnd/>
                <a:tailEnd/>
              </a:ln>
            </p:spPr>
            <p:txBody>
              <a:bodyPr/>
              <a:lstStyle/>
              <a:p>
                <a:endParaRPr lang="nl-NL"/>
              </a:p>
            </p:txBody>
          </p:sp>
          <p:sp>
            <p:nvSpPr>
              <p:cNvPr id="214" name="Rectangle 14">
                <a:extLst>
                  <a:ext uri="{FF2B5EF4-FFF2-40B4-BE49-F238E27FC236}">
                    <a16:creationId xmlns:a16="http://schemas.microsoft.com/office/drawing/2014/main" id="{B3ADC621-2F57-4578-A55C-5428C57777AB}"/>
                  </a:ext>
                </a:extLst>
              </p:cNvPr>
              <p:cNvSpPr>
                <a:spLocks noChangeArrowheads="1"/>
              </p:cNvSpPr>
              <p:nvPr/>
            </p:nvSpPr>
            <p:spPr bwMode="auto">
              <a:xfrm>
                <a:off x="1493" y="1972"/>
                <a:ext cx="9" cy="1412"/>
              </a:xfrm>
              <a:prstGeom prst="rect">
                <a:avLst/>
              </a:prstGeom>
              <a:solidFill>
                <a:srgbClr val="E30000"/>
              </a:solidFill>
              <a:ln w="9525">
                <a:noFill/>
                <a:miter lim="800000"/>
                <a:headEnd/>
                <a:tailEnd/>
              </a:ln>
            </p:spPr>
            <p:txBody>
              <a:bodyPr/>
              <a:lstStyle/>
              <a:p>
                <a:endParaRPr lang="nl-NL"/>
              </a:p>
            </p:txBody>
          </p:sp>
          <p:sp>
            <p:nvSpPr>
              <p:cNvPr id="215" name="Rectangle 15">
                <a:extLst>
                  <a:ext uri="{FF2B5EF4-FFF2-40B4-BE49-F238E27FC236}">
                    <a16:creationId xmlns:a16="http://schemas.microsoft.com/office/drawing/2014/main" id="{E295DEDF-A0A8-4FEC-A4FC-BDBD38FE489E}"/>
                  </a:ext>
                </a:extLst>
              </p:cNvPr>
              <p:cNvSpPr>
                <a:spLocks noChangeArrowheads="1"/>
              </p:cNvSpPr>
              <p:nvPr/>
            </p:nvSpPr>
            <p:spPr bwMode="auto">
              <a:xfrm>
                <a:off x="1502" y="1972"/>
                <a:ext cx="10" cy="1412"/>
              </a:xfrm>
              <a:prstGeom prst="rect">
                <a:avLst/>
              </a:prstGeom>
              <a:solidFill>
                <a:srgbClr val="EE0000"/>
              </a:solidFill>
              <a:ln w="9525">
                <a:noFill/>
                <a:miter lim="800000"/>
                <a:headEnd/>
                <a:tailEnd/>
              </a:ln>
            </p:spPr>
            <p:txBody>
              <a:bodyPr/>
              <a:lstStyle/>
              <a:p>
                <a:endParaRPr lang="nl-NL"/>
              </a:p>
            </p:txBody>
          </p:sp>
          <p:sp>
            <p:nvSpPr>
              <p:cNvPr id="216" name="Rectangle 16">
                <a:extLst>
                  <a:ext uri="{FF2B5EF4-FFF2-40B4-BE49-F238E27FC236}">
                    <a16:creationId xmlns:a16="http://schemas.microsoft.com/office/drawing/2014/main" id="{7E2594E3-3A2E-417C-8FAC-072598037806}"/>
                  </a:ext>
                </a:extLst>
              </p:cNvPr>
              <p:cNvSpPr>
                <a:spLocks noChangeArrowheads="1"/>
              </p:cNvSpPr>
              <p:nvPr/>
            </p:nvSpPr>
            <p:spPr bwMode="auto">
              <a:xfrm>
                <a:off x="1512" y="1972"/>
                <a:ext cx="10" cy="1412"/>
              </a:xfrm>
              <a:prstGeom prst="rect">
                <a:avLst/>
              </a:prstGeom>
              <a:solidFill>
                <a:srgbClr val="F50000"/>
              </a:solidFill>
              <a:ln w="9525">
                <a:noFill/>
                <a:miter lim="800000"/>
                <a:headEnd/>
                <a:tailEnd/>
              </a:ln>
            </p:spPr>
            <p:txBody>
              <a:bodyPr/>
              <a:lstStyle/>
              <a:p>
                <a:endParaRPr lang="nl-NL"/>
              </a:p>
            </p:txBody>
          </p:sp>
          <p:sp>
            <p:nvSpPr>
              <p:cNvPr id="217" name="Rectangle 17">
                <a:extLst>
                  <a:ext uri="{FF2B5EF4-FFF2-40B4-BE49-F238E27FC236}">
                    <a16:creationId xmlns:a16="http://schemas.microsoft.com/office/drawing/2014/main" id="{67946CE1-EC62-4C01-966C-196701524904}"/>
                  </a:ext>
                </a:extLst>
              </p:cNvPr>
              <p:cNvSpPr>
                <a:spLocks noChangeArrowheads="1"/>
              </p:cNvSpPr>
              <p:nvPr/>
            </p:nvSpPr>
            <p:spPr bwMode="auto">
              <a:xfrm>
                <a:off x="1522" y="1972"/>
                <a:ext cx="9" cy="1412"/>
              </a:xfrm>
              <a:prstGeom prst="rect">
                <a:avLst/>
              </a:prstGeom>
              <a:solidFill>
                <a:srgbClr val="FA0000"/>
              </a:solidFill>
              <a:ln w="9525">
                <a:noFill/>
                <a:miter lim="800000"/>
                <a:headEnd/>
                <a:tailEnd/>
              </a:ln>
            </p:spPr>
            <p:txBody>
              <a:bodyPr/>
              <a:lstStyle/>
              <a:p>
                <a:endParaRPr lang="nl-NL"/>
              </a:p>
            </p:txBody>
          </p:sp>
          <p:sp>
            <p:nvSpPr>
              <p:cNvPr id="218" name="Rectangle 18">
                <a:extLst>
                  <a:ext uri="{FF2B5EF4-FFF2-40B4-BE49-F238E27FC236}">
                    <a16:creationId xmlns:a16="http://schemas.microsoft.com/office/drawing/2014/main" id="{8ED535CB-33E1-46E1-B53C-AB7337D90AE0}"/>
                  </a:ext>
                </a:extLst>
              </p:cNvPr>
              <p:cNvSpPr>
                <a:spLocks noChangeArrowheads="1"/>
              </p:cNvSpPr>
              <p:nvPr/>
            </p:nvSpPr>
            <p:spPr bwMode="auto">
              <a:xfrm>
                <a:off x="1531" y="1972"/>
                <a:ext cx="10" cy="1412"/>
              </a:xfrm>
              <a:prstGeom prst="rect">
                <a:avLst/>
              </a:prstGeom>
              <a:solidFill>
                <a:srgbClr val="FF0000"/>
              </a:solidFill>
              <a:ln w="9525">
                <a:noFill/>
                <a:miter lim="800000"/>
                <a:headEnd/>
                <a:tailEnd/>
              </a:ln>
            </p:spPr>
            <p:txBody>
              <a:bodyPr/>
              <a:lstStyle/>
              <a:p>
                <a:endParaRPr lang="nl-NL"/>
              </a:p>
            </p:txBody>
          </p:sp>
          <p:sp>
            <p:nvSpPr>
              <p:cNvPr id="219" name="Rectangle 19">
                <a:extLst>
                  <a:ext uri="{FF2B5EF4-FFF2-40B4-BE49-F238E27FC236}">
                    <a16:creationId xmlns:a16="http://schemas.microsoft.com/office/drawing/2014/main" id="{652956A1-3B77-4A39-864E-C420FA7D20D3}"/>
                  </a:ext>
                </a:extLst>
              </p:cNvPr>
              <p:cNvSpPr>
                <a:spLocks noChangeArrowheads="1"/>
              </p:cNvSpPr>
              <p:nvPr/>
            </p:nvSpPr>
            <p:spPr bwMode="auto">
              <a:xfrm>
                <a:off x="1541" y="1972"/>
                <a:ext cx="10" cy="1412"/>
              </a:xfrm>
              <a:prstGeom prst="rect">
                <a:avLst/>
              </a:prstGeom>
              <a:solidFill>
                <a:srgbClr val="FF0000"/>
              </a:solidFill>
              <a:ln w="9525">
                <a:noFill/>
                <a:miter lim="800000"/>
                <a:headEnd/>
                <a:tailEnd/>
              </a:ln>
            </p:spPr>
            <p:txBody>
              <a:bodyPr/>
              <a:lstStyle/>
              <a:p>
                <a:endParaRPr lang="nl-NL"/>
              </a:p>
            </p:txBody>
          </p:sp>
          <p:sp>
            <p:nvSpPr>
              <p:cNvPr id="220" name="Rectangle 20">
                <a:extLst>
                  <a:ext uri="{FF2B5EF4-FFF2-40B4-BE49-F238E27FC236}">
                    <a16:creationId xmlns:a16="http://schemas.microsoft.com/office/drawing/2014/main" id="{0C0551DF-3B35-4489-B178-2088C90279FC}"/>
                  </a:ext>
                </a:extLst>
              </p:cNvPr>
              <p:cNvSpPr>
                <a:spLocks noChangeArrowheads="1"/>
              </p:cNvSpPr>
              <p:nvPr/>
            </p:nvSpPr>
            <p:spPr bwMode="auto">
              <a:xfrm>
                <a:off x="1551" y="1972"/>
                <a:ext cx="9" cy="1412"/>
              </a:xfrm>
              <a:prstGeom prst="rect">
                <a:avLst/>
              </a:prstGeom>
              <a:solidFill>
                <a:srgbClr val="FA0000"/>
              </a:solidFill>
              <a:ln w="9525">
                <a:noFill/>
                <a:miter lim="800000"/>
                <a:headEnd/>
                <a:tailEnd/>
              </a:ln>
            </p:spPr>
            <p:txBody>
              <a:bodyPr/>
              <a:lstStyle/>
              <a:p>
                <a:endParaRPr lang="nl-NL"/>
              </a:p>
            </p:txBody>
          </p:sp>
          <p:sp>
            <p:nvSpPr>
              <p:cNvPr id="221" name="Rectangle 21">
                <a:extLst>
                  <a:ext uri="{FF2B5EF4-FFF2-40B4-BE49-F238E27FC236}">
                    <a16:creationId xmlns:a16="http://schemas.microsoft.com/office/drawing/2014/main" id="{93FFDC05-876F-4F5C-9567-3C889580D873}"/>
                  </a:ext>
                </a:extLst>
              </p:cNvPr>
              <p:cNvSpPr>
                <a:spLocks noChangeArrowheads="1"/>
              </p:cNvSpPr>
              <p:nvPr/>
            </p:nvSpPr>
            <p:spPr bwMode="auto">
              <a:xfrm>
                <a:off x="1560" y="1972"/>
                <a:ext cx="10" cy="1412"/>
              </a:xfrm>
              <a:prstGeom prst="rect">
                <a:avLst/>
              </a:prstGeom>
              <a:solidFill>
                <a:srgbClr val="F50000"/>
              </a:solidFill>
              <a:ln w="9525">
                <a:noFill/>
                <a:miter lim="800000"/>
                <a:headEnd/>
                <a:tailEnd/>
              </a:ln>
            </p:spPr>
            <p:txBody>
              <a:bodyPr/>
              <a:lstStyle/>
              <a:p>
                <a:endParaRPr lang="nl-NL"/>
              </a:p>
            </p:txBody>
          </p:sp>
          <p:sp>
            <p:nvSpPr>
              <p:cNvPr id="222" name="Rectangle 22">
                <a:extLst>
                  <a:ext uri="{FF2B5EF4-FFF2-40B4-BE49-F238E27FC236}">
                    <a16:creationId xmlns:a16="http://schemas.microsoft.com/office/drawing/2014/main" id="{49131B7B-F52C-4FB6-8E8C-864C037DFEF2}"/>
                  </a:ext>
                </a:extLst>
              </p:cNvPr>
              <p:cNvSpPr>
                <a:spLocks noChangeArrowheads="1"/>
              </p:cNvSpPr>
              <p:nvPr/>
            </p:nvSpPr>
            <p:spPr bwMode="auto">
              <a:xfrm>
                <a:off x="1570" y="1972"/>
                <a:ext cx="10" cy="1412"/>
              </a:xfrm>
              <a:prstGeom prst="rect">
                <a:avLst/>
              </a:prstGeom>
              <a:solidFill>
                <a:srgbClr val="EE0000"/>
              </a:solidFill>
              <a:ln w="9525">
                <a:noFill/>
                <a:miter lim="800000"/>
                <a:headEnd/>
                <a:tailEnd/>
              </a:ln>
            </p:spPr>
            <p:txBody>
              <a:bodyPr/>
              <a:lstStyle/>
              <a:p>
                <a:endParaRPr lang="nl-NL"/>
              </a:p>
            </p:txBody>
          </p:sp>
          <p:sp>
            <p:nvSpPr>
              <p:cNvPr id="223" name="Rectangle 23">
                <a:extLst>
                  <a:ext uri="{FF2B5EF4-FFF2-40B4-BE49-F238E27FC236}">
                    <a16:creationId xmlns:a16="http://schemas.microsoft.com/office/drawing/2014/main" id="{F1DECAF1-18A9-4FE0-A7F1-30E189FB7898}"/>
                  </a:ext>
                </a:extLst>
              </p:cNvPr>
              <p:cNvSpPr>
                <a:spLocks noChangeArrowheads="1"/>
              </p:cNvSpPr>
              <p:nvPr/>
            </p:nvSpPr>
            <p:spPr bwMode="auto">
              <a:xfrm>
                <a:off x="1580" y="1972"/>
                <a:ext cx="9" cy="1412"/>
              </a:xfrm>
              <a:prstGeom prst="rect">
                <a:avLst/>
              </a:prstGeom>
              <a:solidFill>
                <a:srgbClr val="E30000"/>
              </a:solidFill>
              <a:ln w="9525">
                <a:noFill/>
                <a:miter lim="800000"/>
                <a:headEnd/>
                <a:tailEnd/>
              </a:ln>
            </p:spPr>
            <p:txBody>
              <a:bodyPr/>
              <a:lstStyle/>
              <a:p>
                <a:endParaRPr lang="nl-NL"/>
              </a:p>
            </p:txBody>
          </p:sp>
          <p:sp>
            <p:nvSpPr>
              <p:cNvPr id="224" name="Rectangle 24">
                <a:extLst>
                  <a:ext uri="{FF2B5EF4-FFF2-40B4-BE49-F238E27FC236}">
                    <a16:creationId xmlns:a16="http://schemas.microsoft.com/office/drawing/2014/main" id="{2845F409-72E4-4C7E-9CC5-B897E3D3843A}"/>
                  </a:ext>
                </a:extLst>
              </p:cNvPr>
              <p:cNvSpPr>
                <a:spLocks noChangeArrowheads="1"/>
              </p:cNvSpPr>
              <p:nvPr/>
            </p:nvSpPr>
            <p:spPr bwMode="auto">
              <a:xfrm>
                <a:off x="1589" y="1972"/>
                <a:ext cx="10" cy="1412"/>
              </a:xfrm>
              <a:prstGeom prst="rect">
                <a:avLst/>
              </a:prstGeom>
              <a:solidFill>
                <a:srgbClr val="D60000"/>
              </a:solidFill>
              <a:ln w="9525">
                <a:noFill/>
                <a:miter lim="800000"/>
                <a:headEnd/>
                <a:tailEnd/>
              </a:ln>
            </p:spPr>
            <p:txBody>
              <a:bodyPr/>
              <a:lstStyle/>
              <a:p>
                <a:endParaRPr lang="nl-NL"/>
              </a:p>
            </p:txBody>
          </p:sp>
          <p:sp>
            <p:nvSpPr>
              <p:cNvPr id="225" name="Rectangle 25">
                <a:extLst>
                  <a:ext uri="{FF2B5EF4-FFF2-40B4-BE49-F238E27FC236}">
                    <a16:creationId xmlns:a16="http://schemas.microsoft.com/office/drawing/2014/main" id="{DC4138E2-5FDE-4593-8465-CFBB871948C7}"/>
                  </a:ext>
                </a:extLst>
              </p:cNvPr>
              <p:cNvSpPr>
                <a:spLocks noChangeArrowheads="1"/>
              </p:cNvSpPr>
              <p:nvPr/>
            </p:nvSpPr>
            <p:spPr bwMode="auto">
              <a:xfrm>
                <a:off x="1599" y="1972"/>
                <a:ext cx="10" cy="1412"/>
              </a:xfrm>
              <a:prstGeom prst="rect">
                <a:avLst/>
              </a:prstGeom>
              <a:solidFill>
                <a:srgbClr val="C60000"/>
              </a:solidFill>
              <a:ln w="9525">
                <a:noFill/>
                <a:miter lim="800000"/>
                <a:headEnd/>
                <a:tailEnd/>
              </a:ln>
            </p:spPr>
            <p:txBody>
              <a:bodyPr/>
              <a:lstStyle/>
              <a:p>
                <a:endParaRPr lang="nl-NL"/>
              </a:p>
            </p:txBody>
          </p:sp>
          <p:sp>
            <p:nvSpPr>
              <p:cNvPr id="226" name="Rectangle 26">
                <a:extLst>
                  <a:ext uri="{FF2B5EF4-FFF2-40B4-BE49-F238E27FC236}">
                    <a16:creationId xmlns:a16="http://schemas.microsoft.com/office/drawing/2014/main" id="{3F3AA079-192E-497C-82E2-F030B49FBBDD}"/>
                  </a:ext>
                </a:extLst>
              </p:cNvPr>
              <p:cNvSpPr>
                <a:spLocks noChangeArrowheads="1"/>
              </p:cNvSpPr>
              <p:nvPr/>
            </p:nvSpPr>
            <p:spPr bwMode="auto">
              <a:xfrm>
                <a:off x="1609" y="1972"/>
                <a:ext cx="9" cy="1412"/>
              </a:xfrm>
              <a:prstGeom prst="rect">
                <a:avLst/>
              </a:prstGeom>
              <a:solidFill>
                <a:srgbClr val="B50000"/>
              </a:solidFill>
              <a:ln w="9525">
                <a:noFill/>
                <a:miter lim="800000"/>
                <a:headEnd/>
                <a:tailEnd/>
              </a:ln>
            </p:spPr>
            <p:txBody>
              <a:bodyPr/>
              <a:lstStyle/>
              <a:p>
                <a:endParaRPr lang="nl-NL"/>
              </a:p>
            </p:txBody>
          </p:sp>
          <p:sp>
            <p:nvSpPr>
              <p:cNvPr id="227" name="Rectangle 27">
                <a:extLst>
                  <a:ext uri="{FF2B5EF4-FFF2-40B4-BE49-F238E27FC236}">
                    <a16:creationId xmlns:a16="http://schemas.microsoft.com/office/drawing/2014/main" id="{E83270C1-57DB-4BFE-9B8C-FBD2948425A7}"/>
                  </a:ext>
                </a:extLst>
              </p:cNvPr>
              <p:cNvSpPr>
                <a:spLocks noChangeArrowheads="1"/>
              </p:cNvSpPr>
              <p:nvPr/>
            </p:nvSpPr>
            <p:spPr bwMode="auto">
              <a:xfrm>
                <a:off x="1618" y="1972"/>
                <a:ext cx="10" cy="1412"/>
              </a:xfrm>
              <a:prstGeom prst="rect">
                <a:avLst/>
              </a:prstGeom>
              <a:solidFill>
                <a:srgbClr val="A40000"/>
              </a:solidFill>
              <a:ln w="9525">
                <a:noFill/>
                <a:miter lim="800000"/>
                <a:headEnd/>
                <a:tailEnd/>
              </a:ln>
            </p:spPr>
            <p:txBody>
              <a:bodyPr/>
              <a:lstStyle/>
              <a:p>
                <a:endParaRPr lang="nl-NL"/>
              </a:p>
            </p:txBody>
          </p:sp>
          <p:sp>
            <p:nvSpPr>
              <p:cNvPr id="228" name="Rectangle 28">
                <a:extLst>
                  <a:ext uri="{FF2B5EF4-FFF2-40B4-BE49-F238E27FC236}">
                    <a16:creationId xmlns:a16="http://schemas.microsoft.com/office/drawing/2014/main" id="{68186DD4-EC6C-4CC5-8742-F7083EFC025E}"/>
                  </a:ext>
                </a:extLst>
              </p:cNvPr>
              <p:cNvSpPr>
                <a:spLocks noChangeArrowheads="1"/>
              </p:cNvSpPr>
              <p:nvPr/>
            </p:nvSpPr>
            <p:spPr bwMode="auto">
              <a:xfrm>
                <a:off x="1628" y="1972"/>
                <a:ext cx="10" cy="1412"/>
              </a:xfrm>
              <a:prstGeom prst="rect">
                <a:avLst/>
              </a:prstGeom>
              <a:solidFill>
                <a:srgbClr val="940000"/>
              </a:solidFill>
              <a:ln w="9525">
                <a:noFill/>
                <a:miter lim="800000"/>
                <a:headEnd/>
                <a:tailEnd/>
              </a:ln>
            </p:spPr>
            <p:txBody>
              <a:bodyPr/>
              <a:lstStyle/>
              <a:p>
                <a:endParaRPr lang="nl-NL"/>
              </a:p>
            </p:txBody>
          </p:sp>
          <p:sp>
            <p:nvSpPr>
              <p:cNvPr id="229" name="Rectangle 29">
                <a:extLst>
                  <a:ext uri="{FF2B5EF4-FFF2-40B4-BE49-F238E27FC236}">
                    <a16:creationId xmlns:a16="http://schemas.microsoft.com/office/drawing/2014/main" id="{67FD22F5-221A-467C-86C9-1681A2EA075C}"/>
                  </a:ext>
                </a:extLst>
              </p:cNvPr>
              <p:cNvSpPr>
                <a:spLocks noChangeArrowheads="1"/>
              </p:cNvSpPr>
              <p:nvPr/>
            </p:nvSpPr>
            <p:spPr bwMode="auto">
              <a:xfrm>
                <a:off x="1638" y="1972"/>
                <a:ext cx="9" cy="1412"/>
              </a:xfrm>
              <a:prstGeom prst="rect">
                <a:avLst/>
              </a:prstGeom>
              <a:solidFill>
                <a:srgbClr val="880000"/>
              </a:solidFill>
              <a:ln w="9525">
                <a:noFill/>
                <a:miter lim="800000"/>
                <a:headEnd/>
                <a:tailEnd/>
              </a:ln>
            </p:spPr>
            <p:txBody>
              <a:bodyPr/>
              <a:lstStyle/>
              <a:p>
                <a:endParaRPr lang="nl-NL"/>
              </a:p>
            </p:txBody>
          </p:sp>
          <p:sp>
            <p:nvSpPr>
              <p:cNvPr id="230" name="Rectangle 30">
                <a:extLst>
                  <a:ext uri="{FF2B5EF4-FFF2-40B4-BE49-F238E27FC236}">
                    <a16:creationId xmlns:a16="http://schemas.microsoft.com/office/drawing/2014/main" id="{207BF335-03FB-44B0-B3D8-04B3AD192EF2}"/>
                  </a:ext>
                </a:extLst>
              </p:cNvPr>
              <p:cNvSpPr>
                <a:spLocks noChangeArrowheads="1"/>
              </p:cNvSpPr>
              <p:nvPr/>
            </p:nvSpPr>
            <p:spPr bwMode="auto">
              <a:xfrm>
                <a:off x="1647" y="1972"/>
                <a:ext cx="10" cy="1412"/>
              </a:xfrm>
              <a:prstGeom prst="rect">
                <a:avLst/>
              </a:prstGeom>
              <a:solidFill>
                <a:srgbClr val="7E0000"/>
              </a:solidFill>
              <a:ln w="9525">
                <a:noFill/>
                <a:miter lim="800000"/>
                <a:headEnd/>
                <a:tailEnd/>
              </a:ln>
            </p:spPr>
            <p:txBody>
              <a:bodyPr/>
              <a:lstStyle/>
              <a:p>
                <a:endParaRPr lang="nl-NL"/>
              </a:p>
            </p:txBody>
          </p:sp>
          <p:sp>
            <p:nvSpPr>
              <p:cNvPr id="231" name="Rectangle 31">
                <a:extLst>
                  <a:ext uri="{FF2B5EF4-FFF2-40B4-BE49-F238E27FC236}">
                    <a16:creationId xmlns:a16="http://schemas.microsoft.com/office/drawing/2014/main" id="{35C9794B-AEC3-4218-9C81-F91177D2C5B3}"/>
                  </a:ext>
                </a:extLst>
              </p:cNvPr>
              <p:cNvSpPr>
                <a:spLocks noChangeArrowheads="1"/>
              </p:cNvSpPr>
              <p:nvPr/>
            </p:nvSpPr>
            <p:spPr bwMode="auto">
              <a:xfrm>
                <a:off x="1657" y="1972"/>
                <a:ext cx="10" cy="1412"/>
              </a:xfrm>
              <a:prstGeom prst="rect">
                <a:avLst/>
              </a:prstGeom>
              <a:solidFill>
                <a:srgbClr val="760000"/>
              </a:solidFill>
              <a:ln w="9525">
                <a:noFill/>
                <a:miter lim="800000"/>
                <a:headEnd/>
                <a:tailEnd/>
              </a:ln>
            </p:spPr>
            <p:txBody>
              <a:bodyPr/>
              <a:lstStyle/>
              <a:p>
                <a:endParaRPr lang="nl-NL"/>
              </a:p>
            </p:txBody>
          </p:sp>
        </p:grpSp>
        <p:sp>
          <p:nvSpPr>
            <p:cNvPr id="10" name="Rectangle 32">
              <a:extLst>
                <a:ext uri="{FF2B5EF4-FFF2-40B4-BE49-F238E27FC236}">
                  <a16:creationId xmlns:a16="http://schemas.microsoft.com/office/drawing/2014/main" id="{4E5C744E-FF04-4746-8A74-90A245695C51}"/>
                </a:ext>
              </a:extLst>
            </p:cNvPr>
            <p:cNvSpPr>
              <a:spLocks noChangeArrowheads="1"/>
            </p:cNvSpPr>
            <p:nvPr/>
          </p:nvSpPr>
          <p:spPr bwMode="auto">
            <a:xfrm>
              <a:off x="1415" y="1972"/>
              <a:ext cx="252" cy="1412"/>
            </a:xfrm>
            <a:prstGeom prst="rect">
              <a:avLst/>
            </a:prstGeom>
            <a:noFill/>
            <a:ln w="15875">
              <a:solidFill>
                <a:srgbClr val="000000"/>
              </a:solidFill>
              <a:miter lim="800000"/>
              <a:headEnd/>
              <a:tailEnd/>
            </a:ln>
          </p:spPr>
          <p:txBody>
            <a:bodyPr/>
            <a:lstStyle/>
            <a:p>
              <a:endParaRPr lang="nl-NL"/>
            </a:p>
          </p:txBody>
        </p:sp>
        <p:grpSp>
          <p:nvGrpSpPr>
            <p:cNvPr id="11" name="Group 33">
              <a:extLst>
                <a:ext uri="{FF2B5EF4-FFF2-40B4-BE49-F238E27FC236}">
                  <a16:creationId xmlns:a16="http://schemas.microsoft.com/office/drawing/2014/main" id="{CE98C8F7-4607-4360-8338-CEA6B0BF722A}"/>
                </a:ext>
              </a:extLst>
            </p:cNvPr>
            <p:cNvGrpSpPr>
              <a:grpSpLocks/>
            </p:cNvGrpSpPr>
            <p:nvPr/>
          </p:nvGrpSpPr>
          <p:grpSpPr bwMode="auto">
            <a:xfrm>
              <a:off x="2024" y="2929"/>
              <a:ext cx="242" cy="455"/>
              <a:chOff x="2024" y="2929"/>
              <a:chExt cx="242" cy="455"/>
            </a:xfrm>
          </p:grpSpPr>
          <p:sp>
            <p:nvSpPr>
              <p:cNvPr id="181" name="Rectangle 34">
                <a:extLst>
                  <a:ext uri="{FF2B5EF4-FFF2-40B4-BE49-F238E27FC236}">
                    <a16:creationId xmlns:a16="http://schemas.microsoft.com/office/drawing/2014/main" id="{0B95D7B2-A076-4584-AB6A-E2BDBA4FC46C}"/>
                  </a:ext>
                </a:extLst>
              </p:cNvPr>
              <p:cNvSpPr>
                <a:spLocks noChangeArrowheads="1"/>
              </p:cNvSpPr>
              <p:nvPr/>
            </p:nvSpPr>
            <p:spPr bwMode="auto">
              <a:xfrm>
                <a:off x="2024" y="2929"/>
                <a:ext cx="10" cy="455"/>
              </a:xfrm>
              <a:prstGeom prst="rect">
                <a:avLst/>
              </a:prstGeom>
              <a:solidFill>
                <a:srgbClr val="780000"/>
              </a:solidFill>
              <a:ln w="9525">
                <a:noFill/>
                <a:miter lim="800000"/>
                <a:headEnd/>
                <a:tailEnd/>
              </a:ln>
            </p:spPr>
            <p:txBody>
              <a:bodyPr/>
              <a:lstStyle/>
              <a:p>
                <a:endParaRPr lang="nl-NL"/>
              </a:p>
            </p:txBody>
          </p:sp>
          <p:sp>
            <p:nvSpPr>
              <p:cNvPr id="182" name="Rectangle 35">
                <a:extLst>
                  <a:ext uri="{FF2B5EF4-FFF2-40B4-BE49-F238E27FC236}">
                    <a16:creationId xmlns:a16="http://schemas.microsoft.com/office/drawing/2014/main" id="{35074D4F-86E8-45A8-AD70-1FE6F43665B9}"/>
                  </a:ext>
                </a:extLst>
              </p:cNvPr>
              <p:cNvSpPr>
                <a:spLocks noChangeArrowheads="1"/>
              </p:cNvSpPr>
              <p:nvPr/>
            </p:nvSpPr>
            <p:spPr bwMode="auto">
              <a:xfrm>
                <a:off x="2034" y="2929"/>
                <a:ext cx="10" cy="455"/>
              </a:xfrm>
              <a:prstGeom prst="rect">
                <a:avLst/>
              </a:prstGeom>
              <a:solidFill>
                <a:srgbClr val="7E0000"/>
              </a:solidFill>
              <a:ln w="9525">
                <a:noFill/>
                <a:miter lim="800000"/>
                <a:headEnd/>
                <a:tailEnd/>
              </a:ln>
            </p:spPr>
            <p:txBody>
              <a:bodyPr/>
              <a:lstStyle/>
              <a:p>
                <a:endParaRPr lang="nl-NL"/>
              </a:p>
            </p:txBody>
          </p:sp>
          <p:sp>
            <p:nvSpPr>
              <p:cNvPr id="183" name="Rectangle 36">
                <a:extLst>
                  <a:ext uri="{FF2B5EF4-FFF2-40B4-BE49-F238E27FC236}">
                    <a16:creationId xmlns:a16="http://schemas.microsoft.com/office/drawing/2014/main" id="{19F03EC8-8E35-444A-A2D8-21BDB258DA76}"/>
                  </a:ext>
                </a:extLst>
              </p:cNvPr>
              <p:cNvSpPr>
                <a:spLocks noChangeArrowheads="1"/>
              </p:cNvSpPr>
              <p:nvPr/>
            </p:nvSpPr>
            <p:spPr bwMode="auto">
              <a:xfrm>
                <a:off x="2044" y="2929"/>
                <a:ext cx="9" cy="455"/>
              </a:xfrm>
              <a:prstGeom prst="rect">
                <a:avLst/>
              </a:prstGeom>
              <a:solidFill>
                <a:srgbClr val="890000"/>
              </a:solidFill>
              <a:ln w="9525">
                <a:noFill/>
                <a:miter lim="800000"/>
                <a:headEnd/>
                <a:tailEnd/>
              </a:ln>
            </p:spPr>
            <p:txBody>
              <a:bodyPr/>
              <a:lstStyle/>
              <a:p>
                <a:endParaRPr lang="nl-NL"/>
              </a:p>
            </p:txBody>
          </p:sp>
          <p:sp>
            <p:nvSpPr>
              <p:cNvPr id="184" name="Rectangle 37">
                <a:extLst>
                  <a:ext uri="{FF2B5EF4-FFF2-40B4-BE49-F238E27FC236}">
                    <a16:creationId xmlns:a16="http://schemas.microsoft.com/office/drawing/2014/main" id="{B5223DD8-7AFA-42AD-AAEF-1D12312BC3A0}"/>
                  </a:ext>
                </a:extLst>
              </p:cNvPr>
              <p:cNvSpPr>
                <a:spLocks noChangeArrowheads="1"/>
              </p:cNvSpPr>
              <p:nvPr/>
            </p:nvSpPr>
            <p:spPr bwMode="auto">
              <a:xfrm>
                <a:off x="2053" y="2929"/>
                <a:ext cx="10" cy="455"/>
              </a:xfrm>
              <a:prstGeom prst="rect">
                <a:avLst/>
              </a:prstGeom>
              <a:solidFill>
                <a:srgbClr val="960000"/>
              </a:solidFill>
              <a:ln w="9525">
                <a:noFill/>
                <a:miter lim="800000"/>
                <a:headEnd/>
                <a:tailEnd/>
              </a:ln>
            </p:spPr>
            <p:txBody>
              <a:bodyPr/>
              <a:lstStyle/>
              <a:p>
                <a:endParaRPr lang="nl-NL"/>
              </a:p>
            </p:txBody>
          </p:sp>
          <p:sp>
            <p:nvSpPr>
              <p:cNvPr id="185" name="Rectangle 38">
                <a:extLst>
                  <a:ext uri="{FF2B5EF4-FFF2-40B4-BE49-F238E27FC236}">
                    <a16:creationId xmlns:a16="http://schemas.microsoft.com/office/drawing/2014/main" id="{A3333109-44D8-4EF3-B611-1900879825AB}"/>
                  </a:ext>
                </a:extLst>
              </p:cNvPr>
              <p:cNvSpPr>
                <a:spLocks noChangeArrowheads="1"/>
              </p:cNvSpPr>
              <p:nvPr/>
            </p:nvSpPr>
            <p:spPr bwMode="auto">
              <a:xfrm>
                <a:off x="2063" y="2929"/>
                <a:ext cx="10" cy="455"/>
              </a:xfrm>
              <a:prstGeom prst="rect">
                <a:avLst/>
              </a:prstGeom>
              <a:solidFill>
                <a:srgbClr val="A70000"/>
              </a:solidFill>
              <a:ln w="9525">
                <a:noFill/>
                <a:miter lim="800000"/>
                <a:headEnd/>
                <a:tailEnd/>
              </a:ln>
            </p:spPr>
            <p:txBody>
              <a:bodyPr/>
              <a:lstStyle/>
              <a:p>
                <a:endParaRPr lang="nl-NL"/>
              </a:p>
            </p:txBody>
          </p:sp>
          <p:sp>
            <p:nvSpPr>
              <p:cNvPr id="186" name="Rectangle 39">
                <a:extLst>
                  <a:ext uri="{FF2B5EF4-FFF2-40B4-BE49-F238E27FC236}">
                    <a16:creationId xmlns:a16="http://schemas.microsoft.com/office/drawing/2014/main" id="{2ACE7914-E1C2-46E3-A904-03C81F5CD446}"/>
                  </a:ext>
                </a:extLst>
              </p:cNvPr>
              <p:cNvSpPr>
                <a:spLocks noChangeArrowheads="1"/>
              </p:cNvSpPr>
              <p:nvPr/>
            </p:nvSpPr>
            <p:spPr bwMode="auto">
              <a:xfrm>
                <a:off x="2073" y="2929"/>
                <a:ext cx="10" cy="455"/>
              </a:xfrm>
              <a:prstGeom prst="rect">
                <a:avLst/>
              </a:prstGeom>
              <a:solidFill>
                <a:srgbClr val="B90000"/>
              </a:solidFill>
              <a:ln w="9525">
                <a:noFill/>
                <a:miter lim="800000"/>
                <a:headEnd/>
                <a:tailEnd/>
              </a:ln>
            </p:spPr>
            <p:txBody>
              <a:bodyPr/>
              <a:lstStyle/>
              <a:p>
                <a:endParaRPr lang="nl-NL"/>
              </a:p>
            </p:txBody>
          </p:sp>
          <p:sp>
            <p:nvSpPr>
              <p:cNvPr id="187" name="Rectangle 40">
                <a:extLst>
                  <a:ext uri="{FF2B5EF4-FFF2-40B4-BE49-F238E27FC236}">
                    <a16:creationId xmlns:a16="http://schemas.microsoft.com/office/drawing/2014/main" id="{E573C62E-C55D-4314-A696-8942DB2E2E6D}"/>
                  </a:ext>
                </a:extLst>
              </p:cNvPr>
              <p:cNvSpPr>
                <a:spLocks noChangeArrowheads="1"/>
              </p:cNvSpPr>
              <p:nvPr/>
            </p:nvSpPr>
            <p:spPr bwMode="auto">
              <a:xfrm>
                <a:off x="2083" y="2929"/>
                <a:ext cx="9" cy="455"/>
              </a:xfrm>
              <a:prstGeom prst="rect">
                <a:avLst/>
              </a:prstGeom>
              <a:solidFill>
                <a:srgbClr val="CB0000"/>
              </a:solidFill>
              <a:ln w="9525">
                <a:noFill/>
                <a:miter lim="800000"/>
                <a:headEnd/>
                <a:tailEnd/>
              </a:ln>
            </p:spPr>
            <p:txBody>
              <a:bodyPr/>
              <a:lstStyle/>
              <a:p>
                <a:endParaRPr lang="nl-NL"/>
              </a:p>
            </p:txBody>
          </p:sp>
          <p:sp>
            <p:nvSpPr>
              <p:cNvPr id="188" name="Rectangle 41">
                <a:extLst>
                  <a:ext uri="{FF2B5EF4-FFF2-40B4-BE49-F238E27FC236}">
                    <a16:creationId xmlns:a16="http://schemas.microsoft.com/office/drawing/2014/main" id="{4FCAD78C-8B8C-47EC-8176-C3682FA1E523}"/>
                  </a:ext>
                </a:extLst>
              </p:cNvPr>
              <p:cNvSpPr>
                <a:spLocks noChangeArrowheads="1"/>
              </p:cNvSpPr>
              <p:nvPr/>
            </p:nvSpPr>
            <p:spPr bwMode="auto">
              <a:xfrm>
                <a:off x="2092" y="2929"/>
                <a:ext cx="10" cy="455"/>
              </a:xfrm>
              <a:prstGeom prst="rect">
                <a:avLst/>
              </a:prstGeom>
              <a:solidFill>
                <a:srgbClr val="DA0000"/>
              </a:solidFill>
              <a:ln w="9525">
                <a:noFill/>
                <a:miter lim="800000"/>
                <a:headEnd/>
                <a:tailEnd/>
              </a:ln>
            </p:spPr>
            <p:txBody>
              <a:bodyPr/>
              <a:lstStyle/>
              <a:p>
                <a:endParaRPr lang="nl-NL"/>
              </a:p>
            </p:txBody>
          </p:sp>
          <p:sp>
            <p:nvSpPr>
              <p:cNvPr id="189" name="Rectangle 42">
                <a:extLst>
                  <a:ext uri="{FF2B5EF4-FFF2-40B4-BE49-F238E27FC236}">
                    <a16:creationId xmlns:a16="http://schemas.microsoft.com/office/drawing/2014/main" id="{DF72A76C-E677-4D82-A5B8-BC5773527595}"/>
                  </a:ext>
                </a:extLst>
              </p:cNvPr>
              <p:cNvSpPr>
                <a:spLocks noChangeArrowheads="1"/>
              </p:cNvSpPr>
              <p:nvPr/>
            </p:nvSpPr>
            <p:spPr bwMode="auto">
              <a:xfrm>
                <a:off x="2102" y="2929"/>
                <a:ext cx="10" cy="455"/>
              </a:xfrm>
              <a:prstGeom prst="rect">
                <a:avLst/>
              </a:prstGeom>
              <a:solidFill>
                <a:srgbClr val="E70000"/>
              </a:solidFill>
              <a:ln w="9525">
                <a:noFill/>
                <a:miter lim="800000"/>
                <a:headEnd/>
                <a:tailEnd/>
              </a:ln>
            </p:spPr>
            <p:txBody>
              <a:bodyPr/>
              <a:lstStyle/>
              <a:p>
                <a:endParaRPr lang="nl-NL"/>
              </a:p>
            </p:txBody>
          </p:sp>
          <p:sp>
            <p:nvSpPr>
              <p:cNvPr id="190" name="Rectangle 43">
                <a:extLst>
                  <a:ext uri="{FF2B5EF4-FFF2-40B4-BE49-F238E27FC236}">
                    <a16:creationId xmlns:a16="http://schemas.microsoft.com/office/drawing/2014/main" id="{802D0807-5ED6-488D-8206-2AAA2C426C97}"/>
                  </a:ext>
                </a:extLst>
              </p:cNvPr>
              <p:cNvSpPr>
                <a:spLocks noChangeArrowheads="1"/>
              </p:cNvSpPr>
              <p:nvPr/>
            </p:nvSpPr>
            <p:spPr bwMode="auto">
              <a:xfrm>
                <a:off x="2112" y="2929"/>
                <a:ext cx="9" cy="455"/>
              </a:xfrm>
              <a:prstGeom prst="rect">
                <a:avLst/>
              </a:prstGeom>
              <a:solidFill>
                <a:srgbClr val="F10000"/>
              </a:solidFill>
              <a:ln w="9525">
                <a:noFill/>
                <a:miter lim="800000"/>
                <a:headEnd/>
                <a:tailEnd/>
              </a:ln>
            </p:spPr>
            <p:txBody>
              <a:bodyPr/>
              <a:lstStyle/>
              <a:p>
                <a:endParaRPr lang="nl-NL"/>
              </a:p>
            </p:txBody>
          </p:sp>
          <p:sp>
            <p:nvSpPr>
              <p:cNvPr id="191" name="Rectangle 44">
                <a:extLst>
                  <a:ext uri="{FF2B5EF4-FFF2-40B4-BE49-F238E27FC236}">
                    <a16:creationId xmlns:a16="http://schemas.microsoft.com/office/drawing/2014/main" id="{9B5ABD15-64DE-42C6-995C-04CA4A4C2A05}"/>
                  </a:ext>
                </a:extLst>
              </p:cNvPr>
              <p:cNvSpPr>
                <a:spLocks noChangeArrowheads="1"/>
              </p:cNvSpPr>
              <p:nvPr/>
            </p:nvSpPr>
            <p:spPr bwMode="auto">
              <a:xfrm>
                <a:off x="2121" y="2929"/>
                <a:ext cx="10" cy="455"/>
              </a:xfrm>
              <a:prstGeom prst="rect">
                <a:avLst/>
              </a:prstGeom>
              <a:solidFill>
                <a:srgbClr val="F80000"/>
              </a:solidFill>
              <a:ln w="9525">
                <a:noFill/>
                <a:miter lim="800000"/>
                <a:headEnd/>
                <a:tailEnd/>
              </a:ln>
            </p:spPr>
            <p:txBody>
              <a:bodyPr/>
              <a:lstStyle/>
              <a:p>
                <a:endParaRPr lang="nl-NL"/>
              </a:p>
            </p:txBody>
          </p:sp>
          <p:sp>
            <p:nvSpPr>
              <p:cNvPr id="192" name="Rectangle 45">
                <a:extLst>
                  <a:ext uri="{FF2B5EF4-FFF2-40B4-BE49-F238E27FC236}">
                    <a16:creationId xmlns:a16="http://schemas.microsoft.com/office/drawing/2014/main" id="{45832A76-C26B-4123-9852-3A2311106D0F}"/>
                  </a:ext>
                </a:extLst>
              </p:cNvPr>
              <p:cNvSpPr>
                <a:spLocks noChangeArrowheads="1"/>
              </p:cNvSpPr>
              <p:nvPr/>
            </p:nvSpPr>
            <p:spPr bwMode="auto">
              <a:xfrm>
                <a:off x="2131" y="2929"/>
                <a:ext cx="10" cy="455"/>
              </a:xfrm>
              <a:prstGeom prst="rect">
                <a:avLst/>
              </a:prstGeom>
              <a:solidFill>
                <a:srgbClr val="FC0000"/>
              </a:solidFill>
              <a:ln w="9525">
                <a:noFill/>
                <a:miter lim="800000"/>
                <a:headEnd/>
                <a:tailEnd/>
              </a:ln>
            </p:spPr>
            <p:txBody>
              <a:bodyPr/>
              <a:lstStyle/>
              <a:p>
                <a:endParaRPr lang="nl-NL"/>
              </a:p>
            </p:txBody>
          </p:sp>
          <p:sp>
            <p:nvSpPr>
              <p:cNvPr id="193" name="Rectangle 46">
                <a:extLst>
                  <a:ext uri="{FF2B5EF4-FFF2-40B4-BE49-F238E27FC236}">
                    <a16:creationId xmlns:a16="http://schemas.microsoft.com/office/drawing/2014/main" id="{CBCDB4D5-1815-48F4-B4EB-65B14A561112}"/>
                  </a:ext>
                </a:extLst>
              </p:cNvPr>
              <p:cNvSpPr>
                <a:spLocks noChangeArrowheads="1"/>
              </p:cNvSpPr>
              <p:nvPr/>
            </p:nvSpPr>
            <p:spPr bwMode="auto">
              <a:xfrm>
                <a:off x="2141" y="2929"/>
                <a:ext cx="9" cy="455"/>
              </a:xfrm>
              <a:prstGeom prst="rect">
                <a:avLst/>
              </a:prstGeom>
              <a:solidFill>
                <a:srgbClr val="FF0000"/>
              </a:solidFill>
              <a:ln w="9525">
                <a:noFill/>
                <a:miter lim="800000"/>
                <a:headEnd/>
                <a:tailEnd/>
              </a:ln>
            </p:spPr>
            <p:txBody>
              <a:bodyPr/>
              <a:lstStyle/>
              <a:p>
                <a:endParaRPr lang="nl-NL"/>
              </a:p>
            </p:txBody>
          </p:sp>
          <p:sp>
            <p:nvSpPr>
              <p:cNvPr id="194" name="Rectangle 47">
                <a:extLst>
                  <a:ext uri="{FF2B5EF4-FFF2-40B4-BE49-F238E27FC236}">
                    <a16:creationId xmlns:a16="http://schemas.microsoft.com/office/drawing/2014/main" id="{3795714A-24FB-49F1-BF09-08DDC69A8F66}"/>
                  </a:ext>
                </a:extLst>
              </p:cNvPr>
              <p:cNvSpPr>
                <a:spLocks noChangeArrowheads="1"/>
              </p:cNvSpPr>
              <p:nvPr/>
            </p:nvSpPr>
            <p:spPr bwMode="auto">
              <a:xfrm>
                <a:off x="2150" y="2929"/>
                <a:ext cx="10" cy="455"/>
              </a:xfrm>
              <a:prstGeom prst="rect">
                <a:avLst/>
              </a:prstGeom>
              <a:solidFill>
                <a:srgbClr val="FF0000"/>
              </a:solidFill>
              <a:ln w="9525">
                <a:noFill/>
                <a:miter lim="800000"/>
                <a:headEnd/>
                <a:tailEnd/>
              </a:ln>
            </p:spPr>
            <p:txBody>
              <a:bodyPr/>
              <a:lstStyle/>
              <a:p>
                <a:endParaRPr lang="nl-NL"/>
              </a:p>
            </p:txBody>
          </p:sp>
          <p:sp>
            <p:nvSpPr>
              <p:cNvPr id="195" name="Rectangle 48">
                <a:extLst>
                  <a:ext uri="{FF2B5EF4-FFF2-40B4-BE49-F238E27FC236}">
                    <a16:creationId xmlns:a16="http://schemas.microsoft.com/office/drawing/2014/main" id="{844E045A-761F-482A-ABA5-142A77A04C10}"/>
                  </a:ext>
                </a:extLst>
              </p:cNvPr>
              <p:cNvSpPr>
                <a:spLocks noChangeArrowheads="1"/>
              </p:cNvSpPr>
              <p:nvPr/>
            </p:nvSpPr>
            <p:spPr bwMode="auto">
              <a:xfrm>
                <a:off x="2160" y="2929"/>
                <a:ext cx="10" cy="455"/>
              </a:xfrm>
              <a:prstGeom prst="rect">
                <a:avLst/>
              </a:prstGeom>
              <a:solidFill>
                <a:srgbClr val="F80000"/>
              </a:solidFill>
              <a:ln w="9525">
                <a:noFill/>
                <a:miter lim="800000"/>
                <a:headEnd/>
                <a:tailEnd/>
              </a:ln>
            </p:spPr>
            <p:txBody>
              <a:bodyPr/>
              <a:lstStyle/>
              <a:p>
                <a:endParaRPr lang="nl-NL"/>
              </a:p>
            </p:txBody>
          </p:sp>
          <p:sp>
            <p:nvSpPr>
              <p:cNvPr id="196" name="Rectangle 49">
                <a:extLst>
                  <a:ext uri="{FF2B5EF4-FFF2-40B4-BE49-F238E27FC236}">
                    <a16:creationId xmlns:a16="http://schemas.microsoft.com/office/drawing/2014/main" id="{71FF6F00-9558-46A5-9B5E-B9AAF6FF4C84}"/>
                  </a:ext>
                </a:extLst>
              </p:cNvPr>
              <p:cNvSpPr>
                <a:spLocks noChangeArrowheads="1"/>
              </p:cNvSpPr>
              <p:nvPr/>
            </p:nvSpPr>
            <p:spPr bwMode="auto">
              <a:xfrm>
                <a:off x="2170" y="2929"/>
                <a:ext cx="9" cy="455"/>
              </a:xfrm>
              <a:prstGeom prst="rect">
                <a:avLst/>
              </a:prstGeom>
              <a:solidFill>
                <a:srgbClr val="F10000"/>
              </a:solidFill>
              <a:ln w="9525">
                <a:noFill/>
                <a:miter lim="800000"/>
                <a:headEnd/>
                <a:tailEnd/>
              </a:ln>
            </p:spPr>
            <p:txBody>
              <a:bodyPr/>
              <a:lstStyle/>
              <a:p>
                <a:endParaRPr lang="nl-NL"/>
              </a:p>
            </p:txBody>
          </p:sp>
          <p:sp>
            <p:nvSpPr>
              <p:cNvPr id="197" name="Rectangle 50">
                <a:extLst>
                  <a:ext uri="{FF2B5EF4-FFF2-40B4-BE49-F238E27FC236}">
                    <a16:creationId xmlns:a16="http://schemas.microsoft.com/office/drawing/2014/main" id="{52317612-EB98-4158-B6FC-46B7BC3BC5E8}"/>
                  </a:ext>
                </a:extLst>
              </p:cNvPr>
              <p:cNvSpPr>
                <a:spLocks noChangeArrowheads="1"/>
              </p:cNvSpPr>
              <p:nvPr/>
            </p:nvSpPr>
            <p:spPr bwMode="auto">
              <a:xfrm>
                <a:off x="2179" y="2929"/>
                <a:ext cx="10" cy="455"/>
              </a:xfrm>
              <a:prstGeom prst="rect">
                <a:avLst/>
              </a:prstGeom>
              <a:solidFill>
                <a:srgbClr val="E70000"/>
              </a:solidFill>
              <a:ln w="9525">
                <a:noFill/>
                <a:miter lim="800000"/>
                <a:headEnd/>
                <a:tailEnd/>
              </a:ln>
            </p:spPr>
            <p:txBody>
              <a:bodyPr/>
              <a:lstStyle/>
              <a:p>
                <a:endParaRPr lang="nl-NL"/>
              </a:p>
            </p:txBody>
          </p:sp>
          <p:sp>
            <p:nvSpPr>
              <p:cNvPr id="198" name="Rectangle 51">
                <a:extLst>
                  <a:ext uri="{FF2B5EF4-FFF2-40B4-BE49-F238E27FC236}">
                    <a16:creationId xmlns:a16="http://schemas.microsoft.com/office/drawing/2014/main" id="{A7A1866E-B214-45F4-A1AF-8645A68994C9}"/>
                  </a:ext>
                </a:extLst>
              </p:cNvPr>
              <p:cNvSpPr>
                <a:spLocks noChangeArrowheads="1"/>
              </p:cNvSpPr>
              <p:nvPr/>
            </p:nvSpPr>
            <p:spPr bwMode="auto">
              <a:xfrm>
                <a:off x="2189" y="2929"/>
                <a:ext cx="10" cy="455"/>
              </a:xfrm>
              <a:prstGeom prst="rect">
                <a:avLst/>
              </a:prstGeom>
              <a:solidFill>
                <a:srgbClr val="DA0000"/>
              </a:solidFill>
              <a:ln w="9525">
                <a:noFill/>
                <a:miter lim="800000"/>
                <a:headEnd/>
                <a:tailEnd/>
              </a:ln>
            </p:spPr>
            <p:txBody>
              <a:bodyPr/>
              <a:lstStyle/>
              <a:p>
                <a:endParaRPr lang="nl-NL"/>
              </a:p>
            </p:txBody>
          </p:sp>
          <p:sp>
            <p:nvSpPr>
              <p:cNvPr id="199" name="Rectangle 52">
                <a:extLst>
                  <a:ext uri="{FF2B5EF4-FFF2-40B4-BE49-F238E27FC236}">
                    <a16:creationId xmlns:a16="http://schemas.microsoft.com/office/drawing/2014/main" id="{BC29B9C5-0EAA-4EB3-BCAD-976358B21A0C}"/>
                  </a:ext>
                </a:extLst>
              </p:cNvPr>
              <p:cNvSpPr>
                <a:spLocks noChangeArrowheads="1"/>
              </p:cNvSpPr>
              <p:nvPr/>
            </p:nvSpPr>
            <p:spPr bwMode="auto">
              <a:xfrm>
                <a:off x="2199" y="2929"/>
                <a:ext cx="9" cy="455"/>
              </a:xfrm>
              <a:prstGeom prst="rect">
                <a:avLst/>
              </a:prstGeom>
              <a:solidFill>
                <a:srgbClr val="CB0000"/>
              </a:solidFill>
              <a:ln w="9525">
                <a:noFill/>
                <a:miter lim="800000"/>
                <a:headEnd/>
                <a:tailEnd/>
              </a:ln>
            </p:spPr>
            <p:txBody>
              <a:bodyPr/>
              <a:lstStyle/>
              <a:p>
                <a:endParaRPr lang="nl-NL"/>
              </a:p>
            </p:txBody>
          </p:sp>
          <p:sp>
            <p:nvSpPr>
              <p:cNvPr id="200" name="Rectangle 53">
                <a:extLst>
                  <a:ext uri="{FF2B5EF4-FFF2-40B4-BE49-F238E27FC236}">
                    <a16:creationId xmlns:a16="http://schemas.microsoft.com/office/drawing/2014/main" id="{CE320935-B39D-466A-BEEC-F33F75153DB1}"/>
                  </a:ext>
                </a:extLst>
              </p:cNvPr>
              <p:cNvSpPr>
                <a:spLocks noChangeArrowheads="1"/>
              </p:cNvSpPr>
              <p:nvPr/>
            </p:nvSpPr>
            <p:spPr bwMode="auto">
              <a:xfrm>
                <a:off x="2208" y="2929"/>
                <a:ext cx="10" cy="455"/>
              </a:xfrm>
              <a:prstGeom prst="rect">
                <a:avLst/>
              </a:prstGeom>
              <a:solidFill>
                <a:srgbClr val="B90000"/>
              </a:solidFill>
              <a:ln w="9525">
                <a:noFill/>
                <a:miter lim="800000"/>
                <a:headEnd/>
                <a:tailEnd/>
              </a:ln>
            </p:spPr>
            <p:txBody>
              <a:bodyPr/>
              <a:lstStyle/>
              <a:p>
                <a:endParaRPr lang="nl-NL"/>
              </a:p>
            </p:txBody>
          </p:sp>
          <p:sp>
            <p:nvSpPr>
              <p:cNvPr id="201" name="Rectangle 54">
                <a:extLst>
                  <a:ext uri="{FF2B5EF4-FFF2-40B4-BE49-F238E27FC236}">
                    <a16:creationId xmlns:a16="http://schemas.microsoft.com/office/drawing/2014/main" id="{A77C532C-E352-4584-87CD-4AC500B8FBDC}"/>
                  </a:ext>
                </a:extLst>
              </p:cNvPr>
              <p:cNvSpPr>
                <a:spLocks noChangeArrowheads="1"/>
              </p:cNvSpPr>
              <p:nvPr/>
            </p:nvSpPr>
            <p:spPr bwMode="auto">
              <a:xfrm>
                <a:off x="2218" y="2929"/>
                <a:ext cx="10" cy="455"/>
              </a:xfrm>
              <a:prstGeom prst="rect">
                <a:avLst/>
              </a:prstGeom>
              <a:solidFill>
                <a:srgbClr val="A70000"/>
              </a:solidFill>
              <a:ln w="9525">
                <a:noFill/>
                <a:miter lim="800000"/>
                <a:headEnd/>
                <a:tailEnd/>
              </a:ln>
            </p:spPr>
            <p:txBody>
              <a:bodyPr/>
              <a:lstStyle/>
              <a:p>
                <a:endParaRPr lang="nl-NL"/>
              </a:p>
            </p:txBody>
          </p:sp>
          <p:sp>
            <p:nvSpPr>
              <p:cNvPr id="202" name="Rectangle 55">
                <a:extLst>
                  <a:ext uri="{FF2B5EF4-FFF2-40B4-BE49-F238E27FC236}">
                    <a16:creationId xmlns:a16="http://schemas.microsoft.com/office/drawing/2014/main" id="{869D7FC9-FA47-4698-8F3A-4E15A4CC9A6D}"/>
                  </a:ext>
                </a:extLst>
              </p:cNvPr>
              <p:cNvSpPr>
                <a:spLocks noChangeArrowheads="1"/>
              </p:cNvSpPr>
              <p:nvPr/>
            </p:nvSpPr>
            <p:spPr bwMode="auto">
              <a:xfrm>
                <a:off x="2228" y="2929"/>
                <a:ext cx="9" cy="455"/>
              </a:xfrm>
              <a:prstGeom prst="rect">
                <a:avLst/>
              </a:prstGeom>
              <a:solidFill>
                <a:srgbClr val="960000"/>
              </a:solidFill>
              <a:ln w="9525">
                <a:noFill/>
                <a:miter lim="800000"/>
                <a:headEnd/>
                <a:tailEnd/>
              </a:ln>
            </p:spPr>
            <p:txBody>
              <a:bodyPr/>
              <a:lstStyle/>
              <a:p>
                <a:endParaRPr lang="nl-NL"/>
              </a:p>
            </p:txBody>
          </p:sp>
          <p:sp>
            <p:nvSpPr>
              <p:cNvPr id="203" name="Rectangle 56">
                <a:extLst>
                  <a:ext uri="{FF2B5EF4-FFF2-40B4-BE49-F238E27FC236}">
                    <a16:creationId xmlns:a16="http://schemas.microsoft.com/office/drawing/2014/main" id="{2546C7AB-C94F-4176-94FD-CFE519BB17BD}"/>
                  </a:ext>
                </a:extLst>
              </p:cNvPr>
              <p:cNvSpPr>
                <a:spLocks noChangeArrowheads="1"/>
              </p:cNvSpPr>
              <p:nvPr/>
            </p:nvSpPr>
            <p:spPr bwMode="auto">
              <a:xfrm>
                <a:off x="2237" y="2929"/>
                <a:ext cx="10" cy="455"/>
              </a:xfrm>
              <a:prstGeom prst="rect">
                <a:avLst/>
              </a:prstGeom>
              <a:solidFill>
                <a:srgbClr val="890000"/>
              </a:solidFill>
              <a:ln w="9525">
                <a:noFill/>
                <a:miter lim="800000"/>
                <a:headEnd/>
                <a:tailEnd/>
              </a:ln>
            </p:spPr>
            <p:txBody>
              <a:bodyPr/>
              <a:lstStyle/>
              <a:p>
                <a:endParaRPr lang="nl-NL"/>
              </a:p>
            </p:txBody>
          </p:sp>
          <p:sp>
            <p:nvSpPr>
              <p:cNvPr id="204" name="Rectangle 57">
                <a:extLst>
                  <a:ext uri="{FF2B5EF4-FFF2-40B4-BE49-F238E27FC236}">
                    <a16:creationId xmlns:a16="http://schemas.microsoft.com/office/drawing/2014/main" id="{BA8EA1FB-01EC-477B-A02F-DA0ED96A4513}"/>
                  </a:ext>
                </a:extLst>
              </p:cNvPr>
              <p:cNvSpPr>
                <a:spLocks noChangeArrowheads="1"/>
              </p:cNvSpPr>
              <p:nvPr/>
            </p:nvSpPr>
            <p:spPr bwMode="auto">
              <a:xfrm>
                <a:off x="2247" y="2929"/>
                <a:ext cx="10" cy="455"/>
              </a:xfrm>
              <a:prstGeom prst="rect">
                <a:avLst/>
              </a:prstGeom>
              <a:solidFill>
                <a:srgbClr val="7E0000"/>
              </a:solidFill>
              <a:ln w="9525">
                <a:noFill/>
                <a:miter lim="800000"/>
                <a:headEnd/>
                <a:tailEnd/>
              </a:ln>
            </p:spPr>
            <p:txBody>
              <a:bodyPr/>
              <a:lstStyle/>
              <a:p>
                <a:endParaRPr lang="nl-NL"/>
              </a:p>
            </p:txBody>
          </p:sp>
          <p:sp>
            <p:nvSpPr>
              <p:cNvPr id="205" name="Rectangle 58">
                <a:extLst>
                  <a:ext uri="{FF2B5EF4-FFF2-40B4-BE49-F238E27FC236}">
                    <a16:creationId xmlns:a16="http://schemas.microsoft.com/office/drawing/2014/main" id="{4F6BE66A-5824-4A61-841B-9447E6044C99}"/>
                  </a:ext>
                </a:extLst>
              </p:cNvPr>
              <p:cNvSpPr>
                <a:spLocks noChangeArrowheads="1"/>
              </p:cNvSpPr>
              <p:nvPr/>
            </p:nvSpPr>
            <p:spPr bwMode="auto">
              <a:xfrm>
                <a:off x="2257" y="2929"/>
                <a:ext cx="9" cy="455"/>
              </a:xfrm>
              <a:prstGeom prst="rect">
                <a:avLst/>
              </a:prstGeom>
              <a:solidFill>
                <a:srgbClr val="760000"/>
              </a:solidFill>
              <a:ln w="9525">
                <a:noFill/>
                <a:miter lim="800000"/>
                <a:headEnd/>
                <a:tailEnd/>
              </a:ln>
            </p:spPr>
            <p:txBody>
              <a:bodyPr/>
              <a:lstStyle/>
              <a:p>
                <a:endParaRPr lang="nl-NL"/>
              </a:p>
            </p:txBody>
          </p:sp>
        </p:grpSp>
        <p:sp>
          <p:nvSpPr>
            <p:cNvPr id="12" name="Rectangle 59">
              <a:extLst>
                <a:ext uri="{FF2B5EF4-FFF2-40B4-BE49-F238E27FC236}">
                  <a16:creationId xmlns:a16="http://schemas.microsoft.com/office/drawing/2014/main" id="{A62D22BB-86A8-42F9-B3FA-145BCB48AE41}"/>
                </a:ext>
              </a:extLst>
            </p:cNvPr>
            <p:cNvSpPr>
              <a:spLocks noChangeArrowheads="1"/>
            </p:cNvSpPr>
            <p:nvPr/>
          </p:nvSpPr>
          <p:spPr bwMode="auto">
            <a:xfrm>
              <a:off x="2024" y="2929"/>
              <a:ext cx="242" cy="455"/>
            </a:xfrm>
            <a:prstGeom prst="rect">
              <a:avLst/>
            </a:prstGeom>
            <a:noFill/>
            <a:ln w="15875">
              <a:solidFill>
                <a:srgbClr val="000000"/>
              </a:solidFill>
              <a:miter lim="800000"/>
              <a:headEnd/>
              <a:tailEnd/>
            </a:ln>
          </p:spPr>
          <p:txBody>
            <a:bodyPr/>
            <a:lstStyle/>
            <a:p>
              <a:endParaRPr lang="nl-NL"/>
            </a:p>
          </p:txBody>
        </p:sp>
        <p:grpSp>
          <p:nvGrpSpPr>
            <p:cNvPr id="13" name="Group 60">
              <a:extLst>
                <a:ext uri="{FF2B5EF4-FFF2-40B4-BE49-F238E27FC236}">
                  <a16:creationId xmlns:a16="http://schemas.microsoft.com/office/drawing/2014/main" id="{B5DAB6B1-B27F-4E99-8295-615FC628EF05}"/>
                </a:ext>
              </a:extLst>
            </p:cNvPr>
            <p:cNvGrpSpPr>
              <a:grpSpLocks/>
            </p:cNvGrpSpPr>
            <p:nvPr/>
          </p:nvGrpSpPr>
          <p:grpSpPr bwMode="auto">
            <a:xfrm>
              <a:off x="2624" y="2658"/>
              <a:ext cx="252" cy="726"/>
              <a:chOff x="2624" y="2658"/>
              <a:chExt cx="252" cy="726"/>
            </a:xfrm>
          </p:grpSpPr>
          <p:sp>
            <p:nvSpPr>
              <p:cNvPr id="155" name="Rectangle 61">
                <a:extLst>
                  <a:ext uri="{FF2B5EF4-FFF2-40B4-BE49-F238E27FC236}">
                    <a16:creationId xmlns:a16="http://schemas.microsoft.com/office/drawing/2014/main" id="{751D1DD5-E72F-4089-AA04-D3BEA52EDD32}"/>
                  </a:ext>
                </a:extLst>
              </p:cNvPr>
              <p:cNvSpPr>
                <a:spLocks noChangeArrowheads="1"/>
              </p:cNvSpPr>
              <p:nvPr/>
            </p:nvSpPr>
            <p:spPr bwMode="auto">
              <a:xfrm>
                <a:off x="2624" y="2658"/>
                <a:ext cx="10" cy="726"/>
              </a:xfrm>
              <a:prstGeom prst="rect">
                <a:avLst/>
              </a:prstGeom>
              <a:solidFill>
                <a:srgbClr val="770000"/>
              </a:solidFill>
              <a:ln w="9525">
                <a:noFill/>
                <a:miter lim="800000"/>
                <a:headEnd/>
                <a:tailEnd/>
              </a:ln>
            </p:spPr>
            <p:txBody>
              <a:bodyPr/>
              <a:lstStyle/>
              <a:p>
                <a:endParaRPr lang="nl-NL"/>
              </a:p>
            </p:txBody>
          </p:sp>
          <p:sp>
            <p:nvSpPr>
              <p:cNvPr id="156" name="Rectangle 62">
                <a:extLst>
                  <a:ext uri="{FF2B5EF4-FFF2-40B4-BE49-F238E27FC236}">
                    <a16:creationId xmlns:a16="http://schemas.microsoft.com/office/drawing/2014/main" id="{9F73FAAD-2BCF-490E-B13C-AB392822379C}"/>
                  </a:ext>
                </a:extLst>
              </p:cNvPr>
              <p:cNvSpPr>
                <a:spLocks noChangeArrowheads="1"/>
              </p:cNvSpPr>
              <p:nvPr/>
            </p:nvSpPr>
            <p:spPr bwMode="auto">
              <a:xfrm>
                <a:off x="2634" y="2658"/>
                <a:ext cx="9" cy="726"/>
              </a:xfrm>
              <a:prstGeom prst="rect">
                <a:avLst/>
              </a:prstGeom>
              <a:solidFill>
                <a:srgbClr val="7E0000"/>
              </a:solidFill>
              <a:ln w="9525">
                <a:noFill/>
                <a:miter lim="800000"/>
                <a:headEnd/>
                <a:tailEnd/>
              </a:ln>
            </p:spPr>
            <p:txBody>
              <a:bodyPr/>
              <a:lstStyle/>
              <a:p>
                <a:endParaRPr lang="nl-NL"/>
              </a:p>
            </p:txBody>
          </p:sp>
          <p:sp>
            <p:nvSpPr>
              <p:cNvPr id="157" name="Rectangle 63">
                <a:extLst>
                  <a:ext uri="{FF2B5EF4-FFF2-40B4-BE49-F238E27FC236}">
                    <a16:creationId xmlns:a16="http://schemas.microsoft.com/office/drawing/2014/main" id="{F80BBF79-3053-4848-8100-6ECB861531C1}"/>
                  </a:ext>
                </a:extLst>
              </p:cNvPr>
              <p:cNvSpPr>
                <a:spLocks noChangeArrowheads="1"/>
              </p:cNvSpPr>
              <p:nvPr/>
            </p:nvSpPr>
            <p:spPr bwMode="auto">
              <a:xfrm>
                <a:off x="2643" y="2658"/>
                <a:ext cx="10" cy="726"/>
              </a:xfrm>
              <a:prstGeom prst="rect">
                <a:avLst/>
              </a:prstGeom>
              <a:solidFill>
                <a:srgbClr val="880000"/>
              </a:solidFill>
              <a:ln w="9525">
                <a:noFill/>
                <a:miter lim="800000"/>
                <a:headEnd/>
                <a:tailEnd/>
              </a:ln>
            </p:spPr>
            <p:txBody>
              <a:bodyPr/>
              <a:lstStyle/>
              <a:p>
                <a:endParaRPr lang="nl-NL"/>
              </a:p>
            </p:txBody>
          </p:sp>
          <p:sp>
            <p:nvSpPr>
              <p:cNvPr id="158" name="Rectangle 64">
                <a:extLst>
                  <a:ext uri="{FF2B5EF4-FFF2-40B4-BE49-F238E27FC236}">
                    <a16:creationId xmlns:a16="http://schemas.microsoft.com/office/drawing/2014/main" id="{8F120544-3C3D-41F0-AE10-E10193DC086A}"/>
                  </a:ext>
                </a:extLst>
              </p:cNvPr>
              <p:cNvSpPr>
                <a:spLocks noChangeArrowheads="1"/>
              </p:cNvSpPr>
              <p:nvPr/>
            </p:nvSpPr>
            <p:spPr bwMode="auto">
              <a:xfrm>
                <a:off x="2653" y="2658"/>
                <a:ext cx="10" cy="726"/>
              </a:xfrm>
              <a:prstGeom prst="rect">
                <a:avLst/>
              </a:prstGeom>
              <a:solidFill>
                <a:srgbClr val="940000"/>
              </a:solidFill>
              <a:ln w="9525">
                <a:noFill/>
                <a:miter lim="800000"/>
                <a:headEnd/>
                <a:tailEnd/>
              </a:ln>
            </p:spPr>
            <p:txBody>
              <a:bodyPr/>
              <a:lstStyle/>
              <a:p>
                <a:endParaRPr lang="nl-NL"/>
              </a:p>
            </p:txBody>
          </p:sp>
          <p:sp>
            <p:nvSpPr>
              <p:cNvPr id="159" name="Rectangle 65">
                <a:extLst>
                  <a:ext uri="{FF2B5EF4-FFF2-40B4-BE49-F238E27FC236}">
                    <a16:creationId xmlns:a16="http://schemas.microsoft.com/office/drawing/2014/main" id="{996D48B8-8884-48E1-A9DA-743A84FA2184}"/>
                  </a:ext>
                </a:extLst>
              </p:cNvPr>
              <p:cNvSpPr>
                <a:spLocks noChangeArrowheads="1"/>
              </p:cNvSpPr>
              <p:nvPr/>
            </p:nvSpPr>
            <p:spPr bwMode="auto">
              <a:xfrm>
                <a:off x="2663" y="2658"/>
                <a:ext cx="9" cy="726"/>
              </a:xfrm>
              <a:prstGeom prst="rect">
                <a:avLst/>
              </a:prstGeom>
              <a:solidFill>
                <a:srgbClr val="A40000"/>
              </a:solidFill>
              <a:ln w="9525">
                <a:noFill/>
                <a:miter lim="800000"/>
                <a:headEnd/>
                <a:tailEnd/>
              </a:ln>
            </p:spPr>
            <p:txBody>
              <a:bodyPr/>
              <a:lstStyle/>
              <a:p>
                <a:endParaRPr lang="nl-NL"/>
              </a:p>
            </p:txBody>
          </p:sp>
          <p:sp>
            <p:nvSpPr>
              <p:cNvPr id="160" name="Rectangle 66">
                <a:extLst>
                  <a:ext uri="{FF2B5EF4-FFF2-40B4-BE49-F238E27FC236}">
                    <a16:creationId xmlns:a16="http://schemas.microsoft.com/office/drawing/2014/main" id="{5607C2BC-4ACA-4C0C-AA1A-AE18086EE664}"/>
                  </a:ext>
                </a:extLst>
              </p:cNvPr>
              <p:cNvSpPr>
                <a:spLocks noChangeArrowheads="1"/>
              </p:cNvSpPr>
              <p:nvPr/>
            </p:nvSpPr>
            <p:spPr bwMode="auto">
              <a:xfrm>
                <a:off x="2672" y="2658"/>
                <a:ext cx="10" cy="726"/>
              </a:xfrm>
              <a:prstGeom prst="rect">
                <a:avLst/>
              </a:prstGeom>
              <a:solidFill>
                <a:srgbClr val="B50000"/>
              </a:solidFill>
              <a:ln w="9525">
                <a:noFill/>
                <a:miter lim="800000"/>
                <a:headEnd/>
                <a:tailEnd/>
              </a:ln>
            </p:spPr>
            <p:txBody>
              <a:bodyPr/>
              <a:lstStyle/>
              <a:p>
                <a:endParaRPr lang="nl-NL"/>
              </a:p>
            </p:txBody>
          </p:sp>
          <p:sp>
            <p:nvSpPr>
              <p:cNvPr id="161" name="Rectangle 67">
                <a:extLst>
                  <a:ext uri="{FF2B5EF4-FFF2-40B4-BE49-F238E27FC236}">
                    <a16:creationId xmlns:a16="http://schemas.microsoft.com/office/drawing/2014/main" id="{F012BB4F-3116-4C96-95D6-1E2973F890A5}"/>
                  </a:ext>
                </a:extLst>
              </p:cNvPr>
              <p:cNvSpPr>
                <a:spLocks noChangeArrowheads="1"/>
              </p:cNvSpPr>
              <p:nvPr/>
            </p:nvSpPr>
            <p:spPr bwMode="auto">
              <a:xfrm>
                <a:off x="2682" y="2658"/>
                <a:ext cx="10" cy="726"/>
              </a:xfrm>
              <a:prstGeom prst="rect">
                <a:avLst/>
              </a:prstGeom>
              <a:solidFill>
                <a:srgbClr val="C70000"/>
              </a:solidFill>
              <a:ln w="9525">
                <a:noFill/>
                <a:miter lim="800000"/>
                <a:headEnd/>
                <a:tailEnd/>
              </a:ln>
            </p:spPr>
            <p:txBody>
              <a:bodyPr/>
              <a:lstStyle/>
              <a:p>
                <a:endParaRPr lang="nl-NL"/>
              </a:p>
            </p:txBody>
          </p:sp>
          <p:sp>
            <p:nvSpPr>
              <p:cNvPr id="162" name="Rectangle 68">
                <a:extLst>
                  <a:ext uri="{FF2B5EF4-FFF2-40B4-BE49-F238E27FC236}">
                    <a16:creationId xmlns:a16="http://schemas.microsoft.com/office/drawing/2014/main" id="{C83E3E32-260B-472E-AB74-1226E10AA348}"/>
                  </a:ext>
                </a:extLst>
              </p:cNvPr>
              <p:cNvSpPr>
                <a:spLocks noChangeArrowheads="1"/>
              </p:cNvSpPr>
              <p:nvPr/>
            </p:nvSpPr>
            <p:spPr bwMode="auto">
              <a:xfrm>
                <a:off x="2692" y="2658"/>
                <a:ext cx="9" cy="726"/>
              </a:xfrm>
              <a:prstGeom prst="rect">
                <a:avLst/>
              </a:prstGeom>
              <a:solidFill>
                <a:srgbClr val="D60000"/>
              </a:solidFill>
              <a:ln w="9525">
                <a:noFill/>
                <a:miter lim="800000"/>
                <a:headEnd/>
                <a:tailEnd/>
              </a:ln>
            </p:spPr>
            <p:txBody>
              <a:bodyPr/>
              <a:lstStyle/>
              <a:p>
                <a:endParaRPr lang="nl-NL"/>
              </a:p>
            </p:txBody>
          </p:sp>
          <p:sp>
            <p:nvSpPr>
              <p:cNvPr id="163" name="Rectangle 69">
                <a:extLst>
                  <a:ext uri="{FF2B5EF4-FFF2-40B4-BE49-F238E27FC236}">
                    <a16:creationId xmlns:a16="http://schemas.microsoft.com/office/drawing/2014/main" id="{ACDEA043-BEBF-4F87-BCD9-6515FF4B85A5}"/>
                  </a:ext>
                </a:extLst>
              </p:cNvPr>
              <p:cNvSpPr>
                <a:spLocks noChangeArrowheads="1"/>
              </p:cNvSpPr>
              <p:nvPr/>
            </p:nvSpPr>
            <p:spPr bwMode="auto">
              <a:xfrm>
                <a:off x="2701" y="2658"/>
                <a:ext cx="10" cy="726"/>
              </a:xfrm>
              <a:prstGeom prst="rect">
                <a:avLst/>
              </a:prstGeom>
              <a:solidFill>
                <a:srgbClr val="E30000"/>
              </a:solidFill>
              <a:ln w="9525">
                <a:noFill/>
                <a:miter lim="800000"/>
                <a:headEnd/>
                <a:tailEnd/>
              </a:ln>
            </p:spPr>
            <p:txBody>
              <a:bodyPr/>
              <a:lstStyle/>
              <a:p>
                <a:endParaRPr lang="nl-NL"/>
              </a:p>
            </p:txBody>
          </p:sp>
          <p:sp>
            <p:nvSpPr>
              <p:cNvPr id="164" name="Rectangle 70">
                <a:extLst>
                  <a:ext uri="{FF2B5EF4-FFF2-40B4-BE49-F238E27FC236}">
                    <a16:creationId xmlns:a16="http://schemas.microsoft.com/office/drawing/2014/main" id="{5BFA34F3-CEAE-42B7-BFCE-D39043DA34F5}"/>
                  </a:ext>
                </a:extLst>
              </p:cNvPr>
              <p:cNvSpPr>
                <a:spLocks noChangeArrowheads="1"/>
              </p:cNvSpPr>
              <p:nvPr/>
            </p:nvSpPr>
            <p:spPr bwMode="auto">
              <a:xfrm>
                <a:off x="2711" y="2658"/>
                <a:ext cx="10" cy="726"/>
              </a:xfrm>
              <a:prstGeom prst="rect">
                <a:avLst/>
              </a:prstGeom>
              <a:solidFill>
                <a:srgbClr val="EE0000"/>
              </a:solidFill>
              <a:ln w="9525">
                <a:noFill/>
                <a:miter lim="800000"/>
                <a:headEnd/>
                <a:tailEnd/>
              </a:ln>
            </p:spPr>
            <p:txBody>
              <a:bodyPr/>
              <a:lstStyle/>
              <a:p>
                <a:endParaRPr lang="nl-NL"/>
              </a:p>
            </p:txBody>
          </p:sp>
          <p:sp>
            <p:nvSpPr>
              <p:cNvPr id="165" name="Rectangle 71">
                <a:extLst>
                  <a:ext uri="{FF2B5EF4-FFF2-40B4-BE49-F238E27FC236}">
                    <a16:creationId xmlns:a16="http://schemas.microsoft.com/office/drawing/2014/main" id="{79DA6374-4EE5-4541-B7AD-AB50D049041C}"/>
                  </a:ext>
                </a:extLst>
              </p:cNvPr>
              <p:cNvSpPr>
                <a:spLocks noChangeArrowheads="1"/>
              </p:cNvSpPr>
              <p:nvPr/>
            </p:nvSpPr>
            <p:spPr bwMode="auto">
              <a:xfrm>
                <a:off x="2721" y="2658"/>
                <a:ext cx="10" cy="726"/>
              </a:xfrm>
              <a:prstGeom prst="rect">
                <a:avLst/>
              </a:prstGeom>
              <a:solidFill>
                <a:srgbClr val="F50000"/>
              </a:solidFill>
              <a:ln w="9525">
                <a:noFill/>
                <a:miter lim="800000"/>
                <a:headEnd/>
                <a:tailEnd/>
              </a:ln>
            </p:spPr>
            <p:txBody>
              <a:bodyPr/>
              <a:lstStyle/>
              <a:p>
                <a:endParaRPr lang="nl-NL"/>
              </a:p>
            </p:txBody>
          </p:sp>
          <p:sp>
            <p:nvSpPr>
              <p:cNvPr id="166" name="Rectangle 72">
                <a:extLst>
                  <a:ext uri="{FF2B5EF4-FFF2-40B4-BE49-F238E27FC236}">
                    <a16:creationId xmlns:a16="http://schemas.microsoft.com/office/drawing/2014/main" id="{2E6FF49C-9D66-40EB-976A-03795BCFA4D1}"/>
                  </a:ext>
                </a:extLst>
              </p:cNvPr>
              <p:cNvSpPr>
                <a:spLocks noChangeArrowheads="1"/>
              </p:cNvSpPr>
              <p:nvPr/>
            </p:nvSpPr>
            <p:spPr bwMode="auto">
              <a:xfrm>
                <a:off x="2731" y="2658"/>
                <a:ext cx="9" cy="726"/>
              </a:xfrm>
              <a:prstGeom prst="rect">
                <a:avLst/>
              </a:prstGeom>
              <a:solidFill>
                <a:srgbClr val="FA0000"/>
              </a:solidFill>
              <a:ln w="9525">
                <a:noFill/>
                <a:miter lim="800000"/>
                <a:headEnd/>
                <a:tailEnd/>
              </a:ln>
            </p:spPr>
            <p:txBody>
              <a:bodyPr/>
              <a:lstStyle/>
              <a:p>
                <a:endParaRPr lang="nl-NL"/>
              </a:p>
            </p:txBody>
          </p:sp>
          <p:sp>
            <p:nvSpPr>
              <p:cNvPr id="167" name="Rectangle 73">
                <a:extLst>
                  <a:ext uri="{FF2B5EF4-FFF2-40B4-BE49-F238E27FC236}">
                    <a16:creationId xmlns:a16="http://schemas.microsoft.com/office/drawing/2014/main" id="{925A9B22-036F-4D8B-9190-E73B7ED99F91}"/>
                  </a:ext>
                </a:extLst>
              </p:cNvPr>
              <p:cNvSpPr>
                <a:spLocks noChangeArrowheads="1"/>
              </p:cNvSpPr>
              <p:nvPr/>
            </p:nvSpPr>
            <p:spPr bwMode="auto">
              <a:xfrm>
                <a:off x="2740" y="2658"/>
                <a:ext cx="10" cy="726"/>
              </a:xfrm>
              <a:prstGeom prst="rect">
                <a:avLst/>
              </a:prstGeom>
              <a:solidFill>
                <a:srgbClr val="FF0000"/>
              </a:solidFill>
              <a:ln w="9525">
                <a:noFill/>
                <a:miter lim="800000"/>
                <a:headEnd/>
                <a:tailEnd/>
              </a:ln>
            </p:spPr>
            <p:txBody>
              <a:bodyPr/>
              <a:lstStyle/>
              <a:p>
                <a:endParaRPr lang="nl-NL"/>
              </a:p>
            </p:txBody>
          </p:sp>
          <p:sp>
            <p:nvSpPr>
              <p:cNvPr id="168" name="Rectangle 74">
                <a:extLst>
                  <a:ext uri="{FF2B5EF4-FFF2-40B4-BE49-F238E27FC236}">
                    <a16:creationId xmlns:a16="http://schemas.microsoft.com/office/drawing/2014/main" id="{ADFBBDE7-B087-4D25-84AB-9AA055995ACE}"/>
                  </a:ext>
                </a:extLst>
              </p:cNvPr>
              <p:cNvSpPr>
                <a:spLocks noChangeArrowheads="1"/>
              </p:cNvSpPr>
              <p:nvPr/>
            </p:nvSpPr>
            <p:spPr bwMode="auto">
              <a:xfrm>
                <a:off x="2750" y="2658"/>
                <a:ext cx="10" cy="726"/>
              </a:xfrm>
              <a:prstGeom prst="rect">
                <a:avLst/>
              </a:prstGeom>
              <a:solidFill>
                <a:srgbClr val="FF0000"/>
              </a:solidFill>
              <a:ln w="9525">
                <a:noFill/>
                <a:miter lim="800000"/>
                <a:headEnd/>
                <a:tailEnd/>
              </a:ln>
            </p:spPr>
            <p:txBody>
              <a:bodyPr/>
              <a:lstStyle/>
              <a:p>
                <a:endParaRPr lang="nl-NL"/>
              </a:p>
            </p:txBody>
          </p:sp>
          <p:sp>
            <p:nvSpPr>
              <p:cNvPr id="169" name="Rectangle 75">
                <a:extLst>
                  <a:ext uri="{FF2B5EF4-FFF2-40B4-BE49-F238E27FC236}">
                    <a16:creationId xmlns:a16="http://schemas.microsoft.com/office/drawing/2014/main" id="{4114E9EA-CFD2-4828-8C58-1E95E1070004}"/>
                  </a:ext>
                </a:extLst>
              </p:cNvPr>
              <p:cNvSpPr>
                <a:spLocks noChangeArrowheads="1"/>
              </p:cNvSpPr>
              <p:nvPr/>
            </p:nvSpPr>
            <p:spPr bwMode="auto">
              <a:xfrm>
                <a:off x="2760" y="2658"/>
                <a:ext cx="9" cy="726"/>
              </a:xfrm>
              <a:prstGeom prst="rect">
                <a:avLst/>
              </a:prstGeom>
              <a:solidFill>
                <a:srgbClr val="FA0000"/>
              </a:solidFill>
              <a:ln w="9525">
                <a:noFill/>
                <a:miter lim="800000"/>
                <a:headEnd/>
                <a:tailEnd/>
              </a:ln>
            </p:spPr>
            <p:txBody>
              <a:bodyPr/>
              <a:lstStyle/>
              <a:p>
                <a:endParaRPr lang="nl-NL"/>
              </a:p>
            </p:txBody>
          </p:sp>
          <p:sp>
            <p:nvSpPr>
              <p:cNvPr id="170" name="Rectangle 76">
                <a:extLst>
                  <a:ext uri="{FF2B5EF4-FFF2-40B4-BE49-F238E27FC236}">
                    <a16:creationId xmlns:a16="http://schemas.microsoft.com/office/drawing/2014/main" id="{6795FEA7-181B-4348-ACA0-EA9663443392}"/>
                  </a:ext>
                </a:extLst>
              </p:cNvPr>
              <p:cNvSpPr>
                <a:spLocks noChangeArrowheads="1"/>
              </p:cNvSpPr>
              <p:nvPr/>
            </p:nvSpPr>
            <p:spPr bwMode="auto">
              <a:xfrm>
                <a:off x="2769" y="2658"/>
                <a:ext cx="10" cy="726"/>
              </a:xfrm>
              <a:prstGeom prst="rect">
                <a:avLst/>
              </a:prstGeom>
              <a:solidFill>
                <a:srgbClr val="F50000"/>
              </a:solidFill>
              <a:ln w="9525">
                <a:noFill/>
                <a:miter lim="800000"/>
                <a:headEnd/>
                <a:tailEnd/>
              </a:ln>
            </p:spPr>
            <p:txBody>
              <a:bodyPr/>
              <a:lstStyle/>
              <a:p>
                <a:endParaRPr lang="nl-NL"/>
              </a:p>
            </p:txBody>
          </p:sp>
          <p:sp>
            <p:nvSpPr>
              <p:cNvPr id="171" name="Rectangle 77">
                <a:extLst>
                  <a:ext uri="{FF2B5EF4-FFF2-40B4-BE49-F238E27FC236}">
                    <a16:creationId xmlns:a16="http://schemas.microsoft.com/office/drawing/2014/main" id="{0D42BDA7-1675-4CC6-84E4-6E5282141217}"/>
                  </a:ext>
                </a:extLst>
              </p:cNvPr>
              <p:cNvSpPr>
                <a:spLocks noChangeArrowheads="1"/>
              </p:cNvSpPr>
              <p:nvPr/>
            </p:nvSpPr>
            <p:spPr bwMode="auto">
              <a:xfrm>
                <a:off x="2779" y="2658"/>
                <a:ext cx="10" cy="726"/>
              </a:xfrm>
              <a:prstGeom prst="rect">
                <a:avLst/>
              </a:prstGeom>
              <a:solidFill>
                <a:srgbClr val="EE0000"/>
              </a:solidFill>
              <a:ln w="9525">
                <a:noFill/>
                <a:miter lim="800000"/>
                <a:headEnd/>
                <a:tailEnd/>
              </a:ln>
            </p:spPr>
            <p:txBody>
              <a:bodyPr/>
              <a:lstStyle/>
              <a:p>
                <a:endParaRPr lang="nl-NL"/>
              </a:p>
            </p:txBody>
          </p:sp>
          <p:sp>
            <p:nvSpPr>
              <p:cNvPr id="172" name="Rectangle 78">
                <a:extLst>
                  <a:ext uri="{FF2B5EF4-FFF2-40B4-BE49-F238E27FC236}">
                    <a16:creationId xmlns:a16="http://schemas.microsoft.com/office/drawing/2014/main" id="{4DEFCE39-2679-43AF-BE0E-8C2791FC516F}"/>
                  </a:ext>
                </a:extLst>
              </p:cNvPr>
              <p:cNvSpPr>
                <a:spLocks noChangeArrowheads="1"/>
              </p:cNvSpPr>
              <p:nvPr/>
            </p:nvSpPr>
            <p:spPr bwMode="auto">
              <a:xfrm>
                <a:off x="2789" y="2658"/>
                <a:ext cx="9" cy="726"/>
              </a:xfrm>
              <a:prstGeom prst="rect">
                <a:avLst/>
              </a:prstGeom>
              <a:solidFill>
                <a:srgbClr val="E30000"/>
              </a:solidFill>
              <a:ln w="9525">
                <a:noFill/>
                <a:miter lim="800000"/>
                <a:headEnd/>
                <a:tailEnd/>
              </a:ln>
            </p:spPr>
            <p:txBody>
              <a:bodyPr/>
              <a:lstStyle/>
              <a:p>
                <a:endParaRPr lang="nl-NL"/>
              </a:p>
            </p:txBody>
          </p:sp>
          <p:sp>
            <p:nvSpPr>
              <p:cNvPr id="173" name="Rectangle 79">
                <a:extLst>
                  <a:ext uri="{FF2B5EF4-FFF2-40B4-BE49-F238E27FC236}">
                    <a16:creationId xmlns:a16="http://schemas.microsoft.com/office/drawing/2014/main" id="{5E004D94-3C6D-40C4-867D-9CF6F88FECA5}"/>
                  </a:ext>
                </a:extLst>
              </p:cNvPr>
              <p:cNvSpPr>
                <a:spLocks noChangeArrowheads="1"/>
              </p:cNvSpPr>
              <p:nvPr/>
            </p:nvSpPr>
            <p:spPr bwMode="auto">
              <a:xfrm>
                <a:off x="2798" y="2658"/>
                <a:ext cx="10" cy="726"/>
              </a:xfrm>
              <a:prstGeom prst="rect">
                <a:avLst/>
              </a:prstGeom>
              <a:solidFill>
                <a:srgbClr val="D60000"/>
              </a:solidFill>
              <a:ln w="9525">
                <a:noFill/>
                <a:miter lim="800000"/>
                <a:headEnd/>
                <a:tailEnd/>
              </a:ln>
            </p:spPr>
            <p:txBody>
              <a:bodyPr/>
              <a:lstStyle/>
              <a:p>
                <a:endParaRPr lang="nl-NL"/>
              </a:p>
            </p:txBody>
          </p:sp>
          <p:sp>
            <p:nvSpPr>
              <p:cNvPr id="174" name="Rectangle 80">
                <a:extLst>
                  <a:ext uri="{FF2B5EF4-FFF2-40B4-BE49-F238E27FC236}">
                    <a16:creationId xmlns:a16="http://schemas.microsoft.com/office/drawing/2014/main" id="{A1C7AB81-A017-44AF-8815-24BFBC0FD206}"/>
                  </a:ext>
                </a:extLst>
              </p:cNvPr>
              <p:cNvSpPr>
                <a:spLocks noChangeArrowheads="1"/>
              </p:cNvSpPr>
              <p:nvPr/>
            </p:nvSpPr>
            <p:spPr bwMode="auto">
              <a:xfrm>
                <a:off x="2808" y="2658"/>
                <a:ext cx="10" cy="726"/>
              </a:xfrm>
              <a:prstGeom prst="rect">
                <a:avLst/>
              </a:prstGeom>
              <a:solidFill>
                <a:srgbClr val="C60000"/>
              </a:solidFill>
              <a:ln w="9525">
                <a:noFill/>
                <a:miter lim="800000"/>
                <a:headEnd/>
                <a:tailEnd/>
              </a:ln>
            </p:spPr>
            <p:txBody>
              <a:bodyPr/>
              <a:lstStyle/>
              <a:p>
                <a:endParaRPr lang="nl-NL"/>
              </a:p>
            </p:txBody>
          </p:sp>
          <p:sp>
            <p:nvSpPr>
              <p:cNvPr id="175" name="Rectangle 81">
                <a:extLst>
                  <a:ext uri="{FF2B5EF4-FFF2-40B4-BE49-F238E27FC236}">
                    <a16:creationId xmlns:a16="http://schemas.microsoft.com/office/drawing/2014/main" id="{FB39D0EF-C70E-43A3-B1A6-FD82CAE0222E}"/>
                  </a:ext>
                </a:extLst>
              </p:cNvPr>
              <p:cNvSpPr>
                <a:spLocks noChangeArrowheads="1"/>
              </p:cNvSpPr>
              <p:nvPr/>
            </p:nvSpPr>
            <p:spPr bwMode="auto">
              <a:xfrm>
                <a:off x="2818" y="2658"/>
                <a:ext cx="9" cy="726"/>
              </a:xfrm>
              <a:prstGeom prst="rect">
                <a:avLst/>
              </a:prstGeom>
              <a:solidFill>
                <a:srgbClr val="B50000"/>
              </a:solidFill>
              <a:ln w="9525">
                <a:noFill/>
                <a:miter lim="800000"/>
                <a:headEnd/>
                <a:tailEnd/>
              </a:ln>
            </p:spPr>
            <p:txBody>
              <a:bodyPr/>
              <a:lstStyle/>
              <a:p>
                <a:endParaRPr lang="nl-NL"/>
              </a:p>
            </p:txBody>
          </p:sp>
          <p:sp>
            <p:nvSpPr>
              <p:cNvPr id="176" name="Rectangle 82">
                <a:extLst>
                  <a:ext uri="{FF2B5EF4-FFF2-40B4-BE49-F238E27FC236}">
                    <a16:creationId xmlns:a16="http://schemas.microsoft.com/office/drawing/2014/main" id="{90AD0BE1-B514-469E-A036-A97AC2F704A6}"/>
                  </a:ext>
                </a:extLst>
              </p:cNvPr>
              <p:cNvSpPr>
                <a:spLocks noChangeArrowheads="1"/>
              </p:cNvSpPr>
              <p:nvPr/>
            </p:nvSpPr>
            <p:spPr bwMode="auto">
              <a:xfrm>
                <a:off x="2827" y="2658"/>
                <a:ext cx="10" cy="726"/>
              </a:xfrm>
              <a:prstGeom prst="rect">
                <a:avLst/>
              </a:prstGeom>
              <a:solidFill>
                <a:srgbClr val="A40000"/>
              </a:solidFill>
              <a:ln w="9525">
                <a:noFill/>
                <a:miter lim="800000"/>
                <a:headEnd/>
                <a:tailEnd/>
              </a:ln>
            </p:spPr>
            <p:txBody>
              <a:bodyPr/>
              <a:lstStyle/>
              <a:p>
                <a:endParaRPr lang="nl-NL"/>
              </a:p>
            </p:txBody>
          </p:sp>
          <p:sp>
            <p:nvSpPr>
              <p:cNvPr id="177" name="Rectangle 83">
                <a:extLst>
                  <a:ext uri="{FF2B5EF4-FFF2-40B4-BE49-F238E27FC236}">
                    <a16:creationId xmlns:a16="http://schemas.microsoft.com/office/drawing/2014/main" id="{F743E26B-1BCD-419E-AC92-5065DAAA8741}"/>
                  </a:ext>
                </a:extLst>
              </p:cNvPr>
              <p:cNvSpPr>
                <a:spLocks noChangeArrowheads="1"/>
              </p:cNvSpPr>
              <p:nvPr/>
            </p:nvSpPr>
            <p:spPr bwMode="auto">
              <a:xfrm>
                <a:off x="2837" y="2658"/>
                <a:ext cx="10" cy="726"/>
              </a:xfrm>
              <a:prstGeom prst="rect">
                <a:avLst/>
              </a:prstGeom>
              <a:solidFill>
                <a:srgbClr val="940000"/>
              </a:solidFill>
              <a:ln w="9525">
                <a:noFill/>
                <a:miter lim="800000"/>
                <a:headEnd/>
                <a:tailEnd/>
              </a:ln>
            </p:spPr>
            <p:txBody>
              <a:bodyPr/>
              <a:lstStyle/>
              <a:p>
                <a:endParaRPr lang="nl-NL"/>
              </a:p>
            </p:txBody>
          </p:sp>
          <p:sp>
            <p:nvSpPr>
              <p:cNvPr id="178" name="Rectangle 84">
                <a:extLst>
                  <a:ext uri="{FF2B5EF4-FFF2-40B4-BE49-F238E27FC236}">
                    <a16:creationId xmlns:a16="http://schemas.microsoft.com/office/drawing/2014/main" id="{D0A5E6AA-D1F0-4589-8301-C10BE103F10D}"/>
                  </a:ext>
                </a:extLst>
              </p:cNvPr>
              <p:cNvSpPr>
                <a:spLocks noChangeArrowheads="1"/>
              </p:cNvSpPr>
              <p:nvPr/>
            </p:nvSpPr>
            <p:spPr bwMode="auto">
              <a:xfrm>
                <a:off x="2847" y="2658"/>
                <a:ext cx="9" cy="726"/>
              </a:xfrm>
              <a:prstGeom prst="rect">
                <a:avLst/>
              </a:prstGeom>
              <a:solidFill>
                <a:srgbClr val="880000"/>
              </a:solidFill>
              <a:ln w="9525">
                <a:noFill/>
                <a:miter lim="800000"/>
                <a:headEnd/>
                <a:tailEnd/>
              </a:ln>
            </p:spPr>
            <p:txBody>
              <a:bodyPr/>
              <a:lstStyle/>
              <a:p>
                <a:endParaRPr lang="nl-NL"/>
              </a:p>
            </p:txBody>
          </p:sp>
          <p:sp>
            <p:nvSpPr>
              <p:cNvPr id="179" name="Rectangle 85">
                <a:extLst>
                  <a:ext uri="{FF2B5EF4-FFF2-40B4-BE49-F238E27FC236}">
                    <a16:creationId xmlns:a16="http://schemas.microsoft.com/office/drawing/2014/main" id="{8EFF962E-D720-41FE-9FA9-911D87B51FF7}"/>
                  </a:ext>
                </a:extLst>
              </p:cNvPr>
              <p:cNvSpPr>
                <a:spLocks noChangeArrowheads="1"/>
              </p:cNvSpPr>
              <p:nvPr/>
            </p:nvSpPr>
            <p:spPr bwMode="auto">
              <a:xfrm>
                <a:off x="2856" y="2658"/>
                <a:ext cx="10" cy="726"/>
              </a:xfrm>
              <a:prstGeom prst="rect">
                <a:avLst/>
              </a:prstGeom>
              <a:solidFill>
                <a:srgbClr val="7E0000"/>
              </a:solidFill>
              <a:ln w="9525">
                <a:noFill/>
                <a:miter lim="800000"/>
                <a:headEnd/>
                <a:tailEnd/>
              </a:ln>
            </p:spPr>
            <p:txBody>
              <a:bodyPr/>
              <a:lstStyle/>
              <a:p>
                <a:endParaRPr lang="nl-NL"/>
              </a:p>
            </p:txBody>
          </p:sp>
          <p:sp>
            <p:nvSpPr>
              <p:cNvPr id="180" name="Rectangle 86">
                <a:extLst>
                  <a:ext uri="{FF2B5EF4-FFF2-40B4-BE49-F238E27FC236}">
                    <a16:creationId xmlns:a16="http://schemas.microsoft.com/office/drawing/2014/main" id="{F09987BF-1A92-442B-9D35-166539C50D5D}"/>
                  </a:ext>
                </a:extLst>
              </p:cNvPr>
              <p:cNvSpPr>
                <a:spLocks noChangeArrowheads="1"/>
              </p:cNvSpPr>
              <p:nvPr/>
            </p:nvSpPr>
            <p:spPr bwMode="auto">
              <a:xfrm>
                <a:off x="2866" y="2658"/>
                <a:ext cx="10" cy="726"/>
              </a:xfrm>
              <a:prstGeom prst="rect">
                <a:avLst/>
              </a:prstGeom>
              <a:solidFill>
                <a:srgbClr val="760000"/>
              </a:solidFill>
              <a:ln w="9525">
                <a:noFill/>
                <a:miter lim="800000"/>
                <a:headEnd/>
                <a:tailEnd/>
              </a:ln>
            </p:spPr>
            <p:txBody>
              <a:bodyPr/>
              <a:lstStyle/>
              <a:p>
                <a:endParaRPr lang="nl-NL"/>
              </a:p>
            </p:txBody>
          </p:sp>
        </p:grpSp>
        <p:sp>
          <p:nvSpPr>
            <p:cNvPr id="14" name="Rectangle 87">
              <a:extLst>
                <a:ext uri="{FF2B5EF4-FFF2-40B4-BE49-F238E27FC236}">
                  <a16:creationId xmlns:a16="http://schemas.microsoft.com/office/drawing/2014/main" id="{1C43C153-BC91-44B4-A24C-8C5E9D0BB9C4}"/>
                </a:ext>
              </a:extLst>
            </p:cNvPr>
            <p:cNvSpPr>
              <a:spLocks noChangeArrowheads="1"/>
            </p:cNvSpPr>
            <p:nvPr/>
          </p:nvSpPr>
          <p:spPr bwMode="auto">
            <a:xfrm>
              <a:off x="2624" y="2658"/>
              <a:ext cx="252" cy="726"/>
            </a:xfrm>
            <a:prstGeom prst="rect">
              <a:avLst/>
            </a:prstGeom>
            <a:noFill/>
            <a:ln w="15875">
              <a:solidFill>
                <a:srgbClr val="000000"/>
              </a:solidFill>
              <a:miter lim="800000"/>
              <a:headEnd/>
              <a:tailEnd/>
            </a:ln>
          </p:spPr>
          <p:txBody>
            <a:bodyPr/>
            <a:lstStyle/>
            <a:p>
              <a:endParaRPr lang="nl-NL"/>
            </a:p>
          </p:txBody>
        </p:sp>
        <p:grpSp>
          <p:nvGrpSpPr>
            <p:cNvPr id="15" name="Group 88">
              <a:extLst>
                <a:ext uri="{FF2B5EF4-FFF2-40B4-BE49-F238E27FC236}">
                  <a16:creationId xmlns:a16="http://schemas.microsoft.com/office/drawing/2014/main" id="{22B523E0-A1DC-4D48-B5B9-85970549F062}"/>
                </a:ext>
              </a:extLst>
            </p:cNvPr>
            <p:cNvGrpSpPr>
              <a:grpSpLocks/>
            </p:cNvGrpSpPr>
            <p:nvPr/>
          </p:nvGrpSpPr>
          <p:grpSpPr bwMode="auto">
            <a:xfrm>
              <a:off x="3233" y="2977"/>
              <a:ext cx="252" cy="407"/>
              <a:chOff x="3233" y="2977"/>
              <a:chExt cx="252" cy="407"/>
            </a:xfrm>
          </p:grpSpPr>
          <p:sp>
            <p:nvSpPr>
              <p:cNvPr id="129" name="Rectangle 89">
                <a:extLst>
                  <a:ext uri="{FF2B5EF4-FFF2-40B4-BE49-F238E27FC236}">
                    <a16:creationId xmlns:a16="http://schemas.microsoft.com/office/drawing/2014/main" id="{6D5DF703-FEAC-44E8-B67B-7E73DAC1BCCF}"/>
                  </a:ext>
                </a:extLst>
              </p:cNvPr>
              <p:cNvSpPr>
                <a:spLocks noChangeArrowheads="1"/>
              </p:cNvSpPr>
              <p:nvPr/>
            </p:nvSpPr>
            <p:spPr bwMode="auto">
              <a:xfrm>
                <a:off x="3233" y="2977"/>
                <a:ext cx="10" cy="407"/>
              </a:xfrm>
              <a:prstGeom prst="rect">
                <a:avLst/>
              </a:prstGeom>
              <a:solidFill>
                <a:srgbClr val="770000"/>
              </a:solidFill>
              <a:ln w="9525">
                <a:noFill/>
                <a:miter lim="800000"/>
                <a:headEnd/>
                <a:tailEnd/>
              </a:ln>
            </p:spPr>
            <p:txBody>
              <a:bodyPr/>
              <a:lstStyle/>
              <a:p>
                <a:endParaRPr lang="nl-NL"/>
              </a:p>
            </p:txBody>
          </p:sp>
          <p:sp>
            <p:nvSpPr>
              <p:cNvPr id="130" name="Rectangle 90">
                <a:extLst>
                  <a:ext uri="{FF2B5EF4-FFF2-40B4-BE49-F238E27FC236}">
                    <a16:creationId xmlns:a16="http://schemas.microsoft.com/office/drawing/2014/main" id="{029C8335-DD73-4173-A85E-BB3BEBB60468}"/>
                  </a:ext>
                </a:extLst>
              </p:cNvPr>
              <p:cNvSpPr>
                <a:spLocks noChangeArrowheads="1"/>
              </p:cNvSpPr>
              <p:nvPr/>
            </p:nvSpPr>
            <p:spPr bwMode="auto">
              <a:xfrm>
                <a:off x="3243" y="2977"/>
                <a:ext cx="10" cy="407"/>
              </a:xfrm>
              <a:prstGeom prst="rect">
                <a:avLst/>
              </a:prstGeom>
              <a:solidFill>
                <a:srgbClr val="7E0000"/>
              </a:solidFill>
              <a:ln w="9525">
                <a:noFill/>
                <a:miter lim="800000"/>
                <a:headEnd/>
                <a:tailEnd/>
              </a:ln>
            </p:spPr>
            <p:txBody>
              <a:bodyPr/>
              <a:lstStyle/>
              <a:p>
                <a:endParaRPr lang="nl-NL"/>
              </a:p>
            </p:txBody>
          </p:sp>
          <p:sp>
            <p:nvSpPr>
              <p:cNvPr id="131" name="Rectangle 91">
                <a:extLst>
                  <a:ext uri="{FF2B5EF4-FFF2-40B4-BE49-F238E27FC236}">
                    <a16:creationId xmlns:a16="http://schemas.microsoft.com/office/drawing/2014/main" id="{5100ABCD-F382-4D3E-96C0-F726BBEB3395}"/>
                  </a:ext>
                </a:extLst>
              </p:cNvPr>
              <p:cNvSpPr>
                <a:spLocks noChangeArrowheads="1"/>
              </p:cNvSpPr>
              <p:nvPr/>
            </p:nvSpPr>
            <p:spPr bwMode="auto">
              <a:xfrm>
                <a:off x="3253" y="2977"/>
                <a:ext cx="9" cy="407"/>
              </a:xfrm>
              <a:prstGeom prst="rect">
                <a:avLst/>
              </a:prstGeom>
              <a:solidFill>
                <a:srgbClr val="880000"/>
              </a:solidFill>
              <a:ln w="9525">
                <a:noFill/>
                <a:miter lim="800000"/>
                <a:headEnd/>
                <a:tailEnd/>
              </a:ln>
            </p:spPr>
            <p:txBody>
              <a:bodyPr/>
              <a:lstStyle/>
              <a:p>
                <a:endParaRPr lang="nl-NL"/>
              </a:p>
            </p:txBody>
          </p:sp>
          <p:sp>
            <p:nvSpPr>
              <p:cNvPr id="132" name="Rectangle 92">
                <a:extLst>
                  <a:ext uri="{FF2B5EF4-FFF2-40B4-BE49-F238E27FC236}">
                    <a16:creationId xmlns:a16="http://schemas.microsoft.com/office/drawing/2014/main" id="{430F4B20-DCED-401F-8E45-ACD2462587A2}"/>
                  </a:ext>
                </a:extLst>
              </p:cNvPr>
              <p:cNvSpPr>
                <a:spLocks noChangeArrowheads="1"/>
              </p:cNvSpPr>
              <p:nvPr/>
            </p:nvSpPr>
            <p:spPr bwMode="auto">
              <a:xfrm>
                <a:off x="3262" y="2977"/>
                <a:ext cx="10" cy="407"/>
              </a:xfrm>
              <a:prstGeom prst="rect">
                <a:avLst/>
              </a:prstGeom>
              <a:solidFill>
                <a:srgbClr val="940000"/>
              </a:solidFill>
              <a:ln w="9525">
                <a:noFill/>
                <a:miter lim="800000"/>
                <a:headEnd/>
                <a:tailEnd/>
              </a:ln>
            </p:spPr>
            <p:txBody>
              <a:bodyPr/>
              <a:lstStyle/>
              <a:p>
                <a:endParaRPr lang="nl-NL"/>
              </a:p>
            </p:txBody>
          </p:sp>
          <p:sp>
            <p:nvSpPr>
              <p:cNvPr id="133" name="Rectangle 93">
                <a:extLst>
                  <a:ext uri="{FF2B5EF4-FFF2-40B4-BE49-F238E27FC236}">
                    <a16:creationId xmlns:a16="http://schemas.microsoft.com/office/drawing/2014/main" id="{C3348287-A47B-44A7-97BD-8977464AC0CC}"/>
                  </a:ext>
                </a:extLst>
              </p:cNvPr>
              <p:cNvSpPr>
                <a:spLocks noChangeArrowheads="1"/>
              </p:cNvSpPr>
              <p:nvPr/>
            </p:nvSpPr>
            <p:spPr bwMode="auto">
              <a:xfrm>
                <a:off x="3272" y="2977"/>
                <a:ext cx="10" cy="407"/>
              </a:xfrm>
              <a:prstGeom prst="rect">
                <a:avLst/>
              </a:prstGeom>
              <a:solidFill>
                <a:srgbClr val="A40000"/>
              </a:solidFill>
              <a:ln w="9525">
                <a:noFill/>
                <a:miter lim="800000"/>
                <a:headEnd/>
                <a:tailEnd/>
              </a:ln>
            </p:spPr>
            <p:txBody>
              <a:bodyPr/>
              <a:lstStyle/>
              <a:p>
                <a:endParaRPr lang="nl-NL"/>
              </a:p>
            </p:txBody>
          </p:sp>
          <p:sp>
            <p:nvSpPr>
              <p:cNvPr id="134" name="Rectangle 94">
                <a:extLst>
                  <a:ext uri="{FF2B5EF4-FFF2-40B4-BE49-F238E27FC236}">
                    <a16:creationId xmlns:a16="http://schemas.microsoft.com/office/drawing/2014/main" id="{BC80326D-7137-4AE6-858F-35EF052F6923}"/>
                  </a:ext>
                </a:extLst>
              </p:cNvPr>
              <p:cNvSpPr>
                <a:spLocks noChangeArrowheads="1"/>
              </p:cNvSpPr>
              <p:nvPr/>
            </p:nvSpPr>
            <p:spPr bwMode="auto">
              <a:xfrm>
                <a:off x="3282" y="2977"/>
                <a:ext cx="9" cy="407"/>
              </a:xfrm>
              <a:prstGeom prst="rect">
                <a:avLst/>
              </a:prstGeom>
              <a:solidFill>
                <a:srgbClr val="B50000"/>
              </a:solidFill>
              <a:ln w="9525">
                <a:noFill/>
                <a:miter lim="800000"/>
                <a:headEnd/>
                <a:tailEnd/>
              </a:ln>
            </p:spPr>
            <p:txBody>
              <a:bodyPr/>
              <a:lstStyle/>
              <a:p>
                <a:endParaRPr lang="nl-NL"/>
              </a:p>
            </p:txBody>
          </p:sp>
          <p:sp>
            <p:nvSpPr>
              <p:cNvPr id="135" name="Rectangle 95">
                <a:extLst>
                  <a:ext uri="{FF2B5EF4-FFF2-40B4-BE49-F238E27FC236}">
                    <a16:creationId xmlns:a16="http://schemas.microsoft.com/office/drawing/2014/main" id="{9D18B595-0DC5-4F2E-81DE-ED0D2F6324EE}"/>
                  </a:ext>
                </a:extLst>
              </p:cNvPr>
              <p:cNvSpPr>
                <a:spLocks noChangeArrowheads="1"/>
              </p:cNvSpPr>
              <p:nvPr/>
            </p:nvSpPr>
            <p:spPr bwMode="auto">
              <a:xfrm>
                <a:off x="3291" y="2977"/>
                <a:ext cx="10" cy="407"/>
              </a:xfrm>
              <a:prstGeom prst="rect">
                <a:avLst/>
              </a:prstGeom>
              <a:solidFill>
                <a:srgbClr val="C70000"/>
              </a:solidFill>
              <a:ln w="9525">
                <a:noFill/>
                <a:miter lim="800000"/>
                <a:headEnd/>
                <a:tailEnd/>
              </a:ln>
            </p:spPr>
            <p:txBody>
              <a:bodyPr/>
              <a:lstStyle/>
              <a:p>
                <a:endParaRPr lang="nl-NL"/>
              </a:p>
            </p:txBody>
          </p:sp>
          <p:sp>
            <p:nvSpPr>
              <p:cNvPr id="136" name="Rectangle 96">
                <a:extLst>
                  <a:ext uri="{FF2B5EF4-FFF2-40B4-BE49-F238E27FC236}">
                    <a16:creationId xmlns:a16="http://schemas.microsoft.com/office/drawing/2014/main" id="{856A43E5-D789-41CB-9D05-6BAC21C72C80}"/>
                  </a:ext>
                </a:extLst>
              </p:cNvPr>
              <p:cNvSpPr>
                <a:spLocks noChangeArrowheads="1"/>
              </p:cNvSpPr>
              <p:nvPr/>
            </p:nvSpPr>
            <p:spPr bwMode="auto">
              <a:xfrm>
                <a:off x="3301" y="2977"/>
                <a:ext cx="10" cy="407"/>
              </a:xfrm>
              <a:prstGeom prst="rect">
                <a:avLst/>
              </a:prstGeom>
              <a:solidFill>
                <a:srgbClr val="D60000"/>
              </a:solidFill>
              <a:ln w="9525">
                <a:noFill/>
                <a:miter lim="800000"/>
                <a:headEnd/>
                <a:tailEnd/>
              </a:ln>
            </p:spPr>
            <p:txBody>
              <a:bodyPr/>
              <a:lstStyle/>
              <a:p>
                <a:endParaRPr lang="nl-NL"/>
              </a:p>
            </p:txBody>
          </p:sp>
          <p:sp>
            <p:nvSpPr>
              <p:cNvPr id="137" name="Rectangle 97">
                <a:extLst>
                  <a:ext uri="{FF2B5EF4-FFF2-40B4-BE49-F238E27FC236}">
                    <a16:creationId xmlns:a16="http://schemas.microsoft.com/office/drawing/2014/main" id="{AED3BAFC-1253-4C4F-8093-E901593893C0}"/>
                  </a:ext>
                </a:extLst>
              </p:cNvPr>
              <p:cNvSpPr>
                <a:spLocks noChangeArrowheads="1"/>
              </p:cNvSpPr>
              <p:nvPr/>
            </p:nvSpPr>
            <p:spPr bwMode="auto">
              <a:xfrm>
                <a:off x="3311" y="2977"/>
                <a:ext cx="9" cy="407"/>
              </a:xfrm>
              <a:prstGeom prst="rect">
                <a:avLst/>
              </a:prstGeom>
              <a:solidFill>
                <a:srgbClr val="E30000"/>
              </a:solidFill>
              <a:ln w="9525">
                <a:noFill/>
                <a:miter lim="800000"/>
                <a:headEnd/>
                <a:tailEnd/>
              </a:ln>
            </p:spPr>
            <p:txBody>
              <a:bodyPr/>
              <a:lstStyle/>
              <a:p>
                <a:endParaRPr lang="nl-NL"/>
              </a:p>
            </p:txBody>
          </p:sp>
          <p:sp>
            <p:nvSpPr>
              <p:cNvPr id="138" name="Rectangle 98">
                <a:extLst>
                  <a:ext uri="{FF2B5EF4-FFF2-40B4-BE49-F238E27FC236}">
                    <a16:creationId xmlns:a16="http://schemas.microsoft.com/office/drawing/2014/main" id="{C66B31C9-EF3F-4074-A2F7-47A10289E3DB}"/>
                  </a:ext>
                </a:extLst>
              </p:cNvPr>
              <p:cNvSpPr>
                <a:spLocks noChangeArrowheads="1"/>
              </p:cNvSpPr>
              <p:nvPr/>
            </p:nvSpPr>
            <p:spPr bwMode="auto">
              <a:xfrm>
                <a:off x="3320" y="2977"/>
                <a:ext cx="10" cy="407"/>
              </a:xfrm>
              <a:prstGeom prst="rect">
                <a:avLst/>
              </a:prstGeom>
              <a:solidFill>
                <a:srgbClr val="EE0000"/>
              </a:solidFill>
              <a:ln w="9525">
                <a:noFill/>
                <a:miter lim="800000"/>
                <a:headEnd/>
                <a:tailEnd/>
              </a:ln>
            </p:spPr>
            <p:txBody>
              <a:bodyPr/>
              <a:lstStyle/>
              <a:p>
                <a:endParaRPr lang="nl-NL"/>
              </a:p>
            </p:txBody>
          </p:sp>
          <p:sp>
            <p:nvSpPr>
              <p:cNvPr id="139" name="Rectangle 99">
                <a:extLst>
                  <a:ext uri="{FF2B5EF4-FFF2-40B4-BE49-F238E27FC236}">
                    <a16:creationId xmlns:a16="http://schemas.microsoft.com/office/drawing/2014/main" id="{5BC94AB8-9260-4509-8A29-8D5D23F66865}"/>
                  </a:ext>
                </a:extLst>
              </p:cNvPr>
              <p:cNvSpPr>
                <a:spLocks noChangeArrowheads="1"/>
              </p:cNvSpPr>
              <p:nvPr/>
            </p:nvSpPr>
            <p:spPr bwMode="auto">
              <a:xfrm>
                <a:off x="3330" y="2977"/>
                <a:ext cx="10" cy="407"/>
              </a:xfrm>
              <a:prstGeom prst="rect">
                <a:avLst/>
              </a:prstGeom>
              <a:solidFill>
                <a:srgbClr val="F50000"/>
              </a:solidFill>
              <a:ln w="9525">
                <a:noFill/>
                <a:miter lim="800000"/>
                <a:headEnd/>
                <a:tailEnd/>
              </a:ln>
            </p:spPr>
            <p:txBody>
              <a:bodyPr/>
              <a:lstStyle/>
              <a:p>
                <a:endParaRPr lang="nl-NL"/>
              </a:p>
            </p:txBody>
          </p:sp>
          <p:sp>
            <p:nvSpPr>
              <p:cNvPr id="140" name="Rectangle 100">
                <a:extLst>
                  <a:ext uri="{FF2B5EF4-FFF2-40B4-BE49-F238E27FC236}">
                    <a16:creationId xmlns:a16="http://schemas.microsoft.com/office/drawing/2014/main" id="{57FC1852-9201-4945-8218-BD3F7FC575FE}"/>
                  </a:ext>
                </a:extLst>
              </p:cNvPr>
              <p:cNvSpPr>
                <a:spLocks noChangeArrowheads="1"/>
              </p:cNvSpPr>
              <p:nvPr/>
            </p:nvSpPr>
            <p:spPr bwMode="auto">
              <a:xfrm>
                <a:off x="3340" y="2977"/>
                <a:ext cx="9" cy="407"/>
              </a:xfrm>
              <a:prstGeom prst="rect">
                <a:avLst/>
              </a:prstGeom>
              <a:solidFill>
                <a:srgbClr val="FA0000"/>
              </a:solidFill>
              <a:ln w="9525">
                <a:noFill/>
                <a:miter lim="800000"/>
                <a:headEnd/>
                <a:tailEnd/>
              </a:ln>
            </p:spPr>
            <p:txBody>
              <a:bodyPr/>
              <a:lstStyle/>
              <a:p>
                <a:endParaRPr lang="nl-NL"/>
              </a:p>
            </p:txBody>
          </p:sp>
          <p:sp>
            <p:nvSpPr>
              <p:cNvPr id="141" name="Rectangle 101">
                <a:extLst>
                  <a:ext uri="{FF2B5EF4-FFF2-40B4-BE49-F238E27FC236}">
                    <a16:creationId xmlns:a16="http://schemas.microsoft.com/office/drawing/2014/main" id="{57039376-2560-466F-AF20-15C878205418}"/>
                  </a:ext>
                </a:extLst>
              </p:cNvPr>
              <p:cNvSpPr>
                <a:spLocks noChangeArrowheads="1"/>
              </p:cNvSpPr>
              <p:nvPr/>
            </p:nvSpPr>
            <p:spPr bwMode="auto">
              <a:xfrm>
                <a:off x="3349" y="2977"/>
                <a:ext cx="10" cy="407"/>
              </a:xfrm>
              <a:prstGeom prst="rect">
                <a:avLst/>
              </a:prstGeom>
              <a:solidFill>
                <a:srgbClr val="FF0000"/>
              </a:solidFill>
              <a:ln w="9525">
                <a:noFill/>
                <a:miter lim="800000"/>
                <a:headEnd/>
                <a:tailEnd/>
              </a:ln>
            </p:spPr>
            <p:txBody>
              <a:bodyPr/>
              <a:lstStyle/>
              <a:p>
                <a:endParaRPr lang="nl-NL"/>
              </a:p>
            </p:txBody>
          </p:sp>
          <p:sp>
            <p:nvSpPr>
              <p:cNvPr id="142" name="Rectangle 102">
                <a:extLst>
                  <a:ext uri="{FF2B5EF4-FFF2-40B4-BE49-F238E27FC236}">
                    <a16:creationId xmlns:a16="http://schemas.microsoft.com/office/drawing/2014/main" id="{C81BD094-49B0-4A9A-B66B-23442F155B6B}"/>
                  </a:ext>
                </a:extLst>
              </p:cNvPr>
              <p:cNvSpPr>
                <a:spLocks noChangeArrowheads="1"/>
              </p:cNvSpPr>
              <p:nvPr/>
            </p:nvSpPr>
            <p:spPr bwMode="auto">
              <a:xfrm>
                <a:off x="3359" y="2977"/>
                <a:ext cx="10" cy="407"/>
              </a:xfrm>
              <a:prstGeom prst="rect">
                <a:avLst/>
              </a:prstGeom>
              <a:solidFill>
                <a:srgbClr val="FF0000"/>
              </a:solidFill>
              <a:ln w="9525">
                <a:noFill/>
                <a:miter lim="800000"/>
                <a:headEnd/>
                <a:tailEnd/>
              </a:ln>
            </p:spPr>
            <p:txBody>
              <a:bodyPr/>
              <a:lstStyle/>
              <a:p>
                <a:endParaRPr lang="nl-NL"/>
              </a:p>
            </p:txBody>
          </p:sp>
          <p:sp>
            <p:nvSpPr>
              <p:cNvPr id="143" name="Rectangle 103">
                <a:extLst>
                  <a:ext uri="{FF2B5EF4-FFF2-40B4-BE49-F238E27FC236}">
                    <a16:creationId xmlns:a16="http://schemas.microsoft.com/office/drawing/2014/main" id="{C7CE4FB3-6141-4FB3-9CAF-F4FA9C52DE57}"/>
                  </a:ext>
                </a:extLst>
              </p:cNvPr>
              <p:cNvSpPr>
                <a:spLocks noChangeArrowheads="1"/>
              </p:cNvSpPr>
              <p:nvPr/>
            </p:nvSpPr>
            <p:spPr bwMode="auto">
              <a:xfrm>
                <a:off x="3369" y="2977"/>
                <a:ext cx="10" cy="407"/>
              </a:xfrm>
              <a:prstGeom prst="rect">
                <a:avLst/>
              </a:prstGeom>
              <a:solidFill>
                <a:srgbClr val="FA0000"/>
              </a:solidFill>
              <a:ln w="9525">
                <a:noFill/>
                <a:miter lim="800000"/>
                <a:headEnd/>
                <a:tailEnd/>
              </a:ln>
            </p:spPr>
            <p:txBody>
              <a:bodyPr/>
              <a:lstStyle/>
              <a:p>
                <a:endParaRPr lang="nl-NL"/>
              </a:p>
            </p:txBody>
          </p:sp>
          <p:sp>
            <p:nvSpPr>
              <p:cNvPr id="144" name="Rectangle 104">
                <a:extLst>
                  <a:ext uri="{FF2B5EF4-FFF2-40B4-BE49-F238E27FC236}">
                    <a16:creationId xmlns:a16="http://schemas.microsoft.com/office/drawing/2014/main" id="{3D9F77B4-ADAF-4CC7-8973-9FD15AADB69E}"/>
                  </a:ext>
                </a:extLst>
              </p:cNvPr>
              <p:cNvSpPr>
                <a:spLocks noChangeArrowheads="1"/>
              </p:cNvSpPr>
              <p:nvPr/>
            </p:nvSpPr>
            <p:spPr bwMode="auto">
              <a:xfrm>
                <a:off x="3379" y="2977"/>
                <a:ext cx="9" cy="407"/>
              </a:xfrm>
              <a:prstGeom prst="rect">
                <a:avLst/>
              </a:prstGeom>
              <a:solidFill>
                <a:srgbClr val="F50000"/>
              </a:solidFill>
              <a:ln w="9525">
                <a:noFill/>
                <a:miter lim="800000"/>
                <a:headEnd/>
                <a:tailEnd/>
              </a:ln>
            </p:spPr>
            <p:txBody>
              <a:bodyPr/>
              <a:lstStyle/>
              <a:p>
                <a:endParaRPr lang="nl-NL"/>
              </a:p>
            </p:txBody>
          </p:sp>
          <p:sp>
            <p:nvSpPr>
              <p:cNvPr id="145" name="Rectangle 105">
                <a:extLst>
                  <a:ext uri="{FF2B5EF4-FFF2-40B4-BE49-F238E27FC236}">
                    <a16:creationId xmlns:a16="http://schemas.microsoft.com/office/drawing/2014/main" id="{5C2ED16F-A3F6-4E0C-BAE8-377FCE56D9BD}"/>
                  </a:ext>
                </a:extLst>
              </p:cNvPr>
              <p:cNvSpPr>
                <a:spLocks noChangeArrowheads="1"/>
              </p:cNvSpPr>
              <p:nvPr/>
            </p:nvSpPr>
            <p:spPr bwMode="auto">
              <a:xfrm>
                <a:off x="3388" y="2977"/>
                <a:ext cx="10" cy="407"/>
              </a:xfrm>
              <a:prstGeom prst="rect">
                <a:avLst/>
              </a:prstGeom>
              <a:solidFill>
                <a:srgbClr val="EE0000"/>
              </a:solidFill>
              <a:ln w="9525">
                <a:noFill/>
                <a:miter lim="800000"/>
                <a:headEnd/>
                <a:tailEnd/>
              </a:ln>
            </p:spPr>
            <p:txBody>
              <a:bodyPr/>
              <a:lstStyle/>
              <a:p>
                <a:endParaRPr lang="nl-NL"/>
              </a:p>
            </p:txBody>
          </p:sp>
          <p:sp>
            <p:nvSpPr>
              <p:cNvPr id="146" name="Rectangle 106">
                <a:extLst>
                  <a:ext uri="{FF2B5EF4-FFF2-40B4-BE49-F238E27FC236}">
                    <a16:creationId xmlns:a16="http://schemas.microsoft.com/office/drawing/2014/main" id="{4804FBBA-3BAF-4441-AFA6-CADF39305BA9}"/>
                  </a:ext>
                </a:extLst>
              </p:cNvPr>
              <p:cNvSpPr>
                <a:spLocks noChangeArrowheads="1"/>
              </p:cNvSpPr>
              <p:nvPr/>
            </p:nvSpPr>
            <p:spPr bwMode="auto">
              <a:xfrm>
                <a:off x="3398" y="2977"/>
                <a:ext cx="10" cy="407"/>
              </a:xfrm>
              <a:prstGeom prst="rect">
                <a:avLst/>
              </a:prstGeom>
              <a:solidFill>
                <a:srgbClr val="E30000"/>
              </a:solidFill>
              <a:ln w="9525">
                <a:noFill/>
                <a:miter lim="800000"/>
                <a:headEnd/>
                <a:tailEnd/>
              </a:ln>
            </p:spPr>
            <p:txBody>
              <a:bodyPr/>
              <a:lstStyle/>
              <a:p>
                <a:endParaRPr lang="nl-NL"/>
              </a:p>
            </p:txBody>
          </p:sp>
          <p:sp>
            <p:nvSpPr>
              <p:cNvPr id="147" name="Rectangle 107">
                <a:extLst>
                  <a:ext uri="{FF2B5EF4-FFF2-40B4-BE49-F238E27FC236}">
                    <a16:creationId xmlns:a16="http://schemas.microsoft.com/office/drawing/2014/main" id="{C922B928-AE04-4988-B63D-F40A649F8EC5}"/>
                  </a:ext>
                </a:extLst>
              </p:cNvPr>
              <p:cNvSpPr>
                <a:spLocks noChangeArrowheads="1"/>
              </p:cNvSpPr>
              <p:nvPr/>
            </p:nvSpPr>
            <p:spPr bwMode="auto">
              <a:xfrm>
                <a:off x="3408" y="2977"/>
                <a:ext cx="9" cy="407"/>
              </a:xfrm>
              <a:prstGeom prst="rect">
                <a:avLst/>
              </a:prstGeom>
              <a:solidFill>
                <a:srgbClr val="D60000"/>
              </a:solidFill>
              <a:ln w="9525">
                <a:noFill/>
                <a:miter lim="800000"/>
                <a:headEnd/>
                <a:tailEnd/>
              </a:ln>
            </p:spPr>
            <p:txBody>
              <a:bodyPr/>
              <a:lstStyle/>
              <a:p>
                <a:endParaRPr lang="nl-NL"/>
              </a:p>
            </p:txBody>
          </p:sp>
          <p:sp>
            <p:nvSpPr>
              <p:cNvPr id="148" name="Rectangle 108">
                <a:extLst>
                  <a:ext uri="{FF2B5EF4-FFF2-40B4-BE49-F238E27FC236}">
                    <a16:creationId xmlns:a16="http://schemas.microsoft.com/office/drawing/2014/main" id="{A5DE522A-8825-4FF3-8E96-0EC11AB27534}"/>
                  </a:ext>
                </a:extLst>
              </p:cNvPr>
              <p:cNvSpPr>
                <a:spLocks noChangeArrowheads="1"/>
              </p:cNvSpPr>
              <p:nvPr/>
            </p:nvSpPr>
            <p:spPr bwMode="auto">
              <a:xfrm>
                <a:off x="3417" y="2977"/>
                <a:ext cx="10" cy="407"/>
              </a:xfrm>
              <a:prstGeom prst="rect">
                <a:avLst/>
              </a:prstGeom>
              <a:solidFill>
                <a:srgbClr val="C60000"/>
              </a:solidFill>
              <a:ln w="9525">
                <a:noFill/>
                <a:miter lim="800000"/>
                <a:headEnd/>
                <a:tailEnd/>
              </a:ln>
            </p:spPr>
            <p:txBody>
              <a:bodyPr/>
              <a:lstStyle/>
              <a:p>
                <a:endParaRPr lang="nl-NL"/>
              </a:p>
            </p:txBody>
          </p:sp>
          <p:sp>
            <p:nvSpPr>
              <p:cNvPr id="149" name="Rectangle 109">
                <a:extLst>
                  <a:ext uri="{FF2B5EF4-FFF2-40B4-BE49-F238E27FC236}">
                    <a16:creationId xmlns:a16="http://schemas.microsoft.com/office/drawing/2014/main" id="{910808B1-C1F0-42EA-949E-D43F310FE703}"/>
                  </a:ext>
                </a:extLst>
              </p:cNvPr>
              <p:cNvSpPr>
                <a:spLocks noChangeArrowheads="1"/>
              </p:cNvSpPr>
              <p:nvPr/>
            </p:nvSpPr>
            <p:spPr bwMode="auto">
              <a:xfrm>
                <a:off x="3427" y="2977"/>
                <a:ext cx="10" cy="407"/>
              </a:xfrm>
              <a:prstGeom prst="rect">
                <a:avLst/>
              </a:prstGeom>
              <a:solidFill>
                <a:srgbClr val="B50000"/>
              </a:solidFill>
              <a:ln w="9525">
                <a:noFill/>
                <a:miter lim="800000"/>
                <a:headEnd/>
                <a:tailEnd/>
              </a:ln>
            </p:spPr>
            <p:txBody>
              <a:bodyPr/>
              <a:lstStyle/>
              <a:p>
                <a:endParaRPr lang="nl-NL"/>
              </a:p>
            </p:txBody>
          </p:sp>
          <p:sp>
            <p:nvSpPr>
              <p:cNvPr id="150" name="Rectangle 110">
                <a:extLst>
                  <a:ext uri="{FF2B5EF4-FFF2-40B4-BE49-F238E27FC236}">
                    <a16:creationId xmlns:a16="http://schemas.microsoft.com/office/drawing/2014/main" id="{19821166-05DD-4A46-8D2A-71F6A479EA9B}"/>
                  </a:ext>
                </a:extLst>
              </p:cNvPr>
              <p:cNvSpPr>
                <a:spLocks noChangeArrowheads="1"/>
              </p:cNvSpPr>
              <p:nvPr/>
            </p:nvSpPr>
            <p:spPr bwMode="auto">
              <a:xfrm>
                <a:off x="3437" y="2977"/>
                <a:ext cx="9" cy="407"/>
              </a:xfrm>
              <a:prstGeom prst="rect">
                <a:avLst/>
              </a:prstGeom>
              <a:solidFill>
                <a:srgbClr val="A40000"/>
              </a:solidFill>
              <a:ln w="9525">
                <a:noFill/>
                <a:miter lim="800000"/>
                <a:headEnd/>
                <a:tailEnd/>
              </a:ln>
            </p:spPr>
            <p:txBody>
              <a:bodyPr/>
              <a:lstStyle/>
              <a:p>
                <a:endParaRPr lang="nl-NL"/>
              </a:p>
            </p:txBody>
          </p:sp>
          <p:sp>
            <p:nvSpPr>
              <p:cNvPr id="151" name="Rectangle 111">
                <a:extLst>
                  <a:ext uri="{FF2B5EF4-FFF2-40B4-BE49-F238E27FC236}">
                    <a16:creationId xmlns:a16="http://schemas.microsoft.com/office/drawing/2014/main" id="{61F3C2EB-680D-4270-B7AC-817DAD556ED3}"/>
                  </a:ext>
                </a:extLst>
              </p:cNvPr>
              <p:cNvSpPr>
                <a:spLocks noChangeArrowheads="1"/>
              </p:cNvSpPr>
              <p:nvPr/>
            </p:nvSpPr>
            <p:spPr bwMode="auto">
              <a:xfrm>
                <a:off x="3446" y="2977"/>
                <a:ext cx="10" cy="407"/>
              </a:xfrm>
              <a:prstGeom prst="rect">
                <a:avLst/>
              </a:prstGeom>
              <a:solidFill>
                <a:srgbClr val="940000"/>
              </a:solidFill>
              <a:ln w="9525">
                <a:noFill/>
                <a:miter lim="800000"/>
                <a:headEnd/>
                <a:tailEnd/>
              </a:ln>
            </p:spPr>
            <p:txBody>
              <a:bodyPr/>
              <a:lstStyle/>
              <a:p>
                <a:endParaRPr lang="nl-NL"/>
              </a:p>
            </p:txBody>
          </p:sp>
          <p:sp>
            <p:nvSpPr>
              <p:cNvPr id="152" name="Rectangle 112">
                <a:extLst>
                  <a:ext uri="{FF2B5EF4-FFF2-40B4-BE49-F238E27FC236}">
                    <a16:creationId xmlns:a16="http://schemas.microsoft.com/office/drawing/2014/main" id="{948AF819-BCBA-4F72-B861-BB45878DD0C2}"/>
                  </a:ext>
                </a:extLst>
              </p:cNvPr>
              <p:cNvSpPr>
                <a:spLocks noChangeArrowheads="1"/>
              </p:cNvSpPr>
              <p:nvPr/>
            </p:nvSpPr>
            <p:spPr bwMode="auto">
              <a:xfrm>
                <a:off x="3456" y="2977"/>
                <a:ext cx="10" cy="407"/>
              </a:xfrm>
              <a:prstGeom prst="rect">
                <a:avLst/>
              </a:prstGeom>
              <a:solidFill>
                <a:srgbClr val="880000"/>
              </a:solidFill>
              <a:ln w="9525">
                <a:noFill/>
                <a:miter lim="800000"/>
                <a:headEnd/>
                <a:tailEnd/>
              </a:ln>
            </p:spPr>
            <p:txBody>
              <a:bodyPr/>
              <a:lstStyle/>
              <a:p>
                <a:endParaRPr lang="nl-NL"/>
              </a:p>
            </p:txBody>
          </p:sp>
          <p:sp>
            <p:nvSpPr>
              <p:cNvPr id="153" name="Rectangle 113">
                <a:extLst>
                  <a:ext uri="{FF2B5EF4-FFF2-40B4-BE49-F238E27FC236}">
                    <a16:creationId xmlns:a16="http://schemas.microsoft.com/office/drawing/2014/main" id="{1978BAC5-41D0-4925-85C1-2307B6812C09}"/>
                  </a:ext>
                </a:extLst>
              </p:cNvPr>
              <p:cNvSpPr>
                <a:spLocks noChangeArrowheads="1"/>
              </p:cNvSpPr>
              <p:nvPr/>
            </p:nvSpPr>
            <p:spPr bwMode="auto">
              <a:xfrm>
                <a:off x="3466" y="2977"/>
                <a:ext cx="9" cy="407"/>
              </a:xfrm>
              <a:prstGeom prst="rect">
                <a:avLst/>
              </a:prstGeom>
              <a:solidFill>
                <a:srgbClr val="7E0000"/>
              </a:solidFill>
              <a:ln w="9525">
                <a:noFill/>
                <a:miter lim="800000"/>
                <a:headEnd/>
                <a:tailEnd/>
              </a:ln>
            </p:spPr>
            <p:txBody>
              <a:bodyPr/>
              <a:lstStyle/>
              <a:p>
                <a:endParaRPr lang="nl-NL"/>
              </a:p>
            </p:txBody>
          </p:sp>
          <p:sp>
            <p:nvSpPr>
              <p:cNvPr id="154" name="Rectangle 114">
                <a:extLst>
                  <a:ext uri="{FF2B5EF4-FFF2-40B4-BE49-F238E27FC236}">
                    <a16:creationId xmlns:a16="http://schemas.microsoft.com/office/drawing/2014/main" id="{0D317655-E906-4E70-898F-1A6721F537A6}"/>
                  </a:ext>
                </a:extLst>
              </p:cNvPr>
              <p:cNvSpPr>
                <a:spLocks noChangeArrowheads="1"/>
              </p:cNvSpPr>
              <p:nvPr/>
            </p:nvSpPr>
            <p:spPr bwMode="auto">
              <a:xfrm>
                <a:off x="3475" y="2977"/>
                <a:ext cx="10" cy="407"/>
              </a:xfrm>
              <a:prstGeom prst="rect">
                <a:avLst/>
              </a:prstGeom>
              <a:solidFill>
                <a:srgbClr val="760000"/>
              </a:solidFill>
              <a:ln w="9525">
                <a:noFill/>
                <a:miter lim="800000"/>
                <a:headEnd/>
                <a:tailEnd/>
              </a:ln>
            </p:spPr>
            <p:txBody>
              <a:bodyPr/>
              <a:lstStyle/>
              <a:p>
                <a:endParaRPr lang="nl-NL"/>
              </a:p>
            </p:txBody>
          </p:sp>
        </p:grpSp>
        <p:sp>
          <p:nvSpPr>
            <p:cNvPr id="16" name="Rectangle 115">
              <a:extLst>
                <a:ext uri="{FF2B5EF4-FFF2-40B4-BE49-F238E27FC236}">
                  <a16:creationId xmlns:a16="http://schemas.microsoft.com/office/drawing/2014/main" id="{6DA6DD89-F374-4AAB-8ACE-373310056EF0}"/>
                </a:ext>
              </a:extLst>
            </p:cNvPr>
            <p:cNvSpPr>
              <a:spLocks noChangeArrowheads="1"/>
            </p:cNvSpPr>
            <p:nvPr/>
          </p:nvSpPr>
          <p:spPr bwMode="auto">
            <a:xfrm>
              <a:off x="3233" y="2977"/>
              <a:ext cx="252" cy="407"/>
            </a:xfrm>
            <a:prstGeom prst="rect">
              <a:avLst/>
            </a:prstGeom>
            <a:noFill/>
            <a:ln w="15875">
              <a:solidFill>
                <a:srgbClr val="000000"/>
              </a:solidFill>
              <a:miter lim="800000"/>
              <a:headEnd/>
              <a:tailEnd/>
            </a:ln>
          </p:spPr>
          <p:txBody>
            <a:bodyPr/>
            <a:lstStyle/>
            <a:p>
              <a:endParaRPr lang="nl-NL"/>
            </a:p>
          </p:txBody>
        </p:sp>
        <p:grpSp>
          <p:nvGrpSpPr>
            <p:cNvPr id="17" name="Group 116">
              <a:extLst>
                <a:ext uri="{FF2B5EF4-FFF2-40B4-BE49-F238E27FC236}">
                  <a16:creationId xmlns:a16="http://schemas.microsoft.com/office/drawing/2014/main" id="{0331BA00-E9B4-44EA-8B39-6BD0DDD3422F}"/>
                </a:ext>
              </a:extLst>
            </p:cNvPr>
            <p:cNvGrpSpPr>
              <a:grpSpLocks/>
            </p:cNvGrpSpPr>
            <p:nvPr/>
          </p:nvGrpSpPr>
          <p:grpSpPr bwMode="auto">
            <a:xfrm>
              <a:off x="3843" y="3064"/>
              <a:ext cx="251" cy="320"/>
              <a:chOff x="3843" y="3064"/>
              <a:chExt cx="251" cy="320"/>
            </a:xfrm>
          </p:grpSpPr>
          <p:sp>
            <p:nvSpPr>
              <p:cNvPr id="103" name="Rectangle 117">
                <a:extLst>
                  <a:ext uri="{FF2B5EF4-FFF2-40B4-BE49-F238E27FC236}">
                    <a16:creationId xmlns:a16="http://schemas.microsoft.com/office/drawing/2014/main" id="{E814A394-9D17-470B-A898-826886FC8F13}"/>
                  </a:ext>
                </a:extLst>
              </p:cNvPr>
              <p:cNvSpPr>
                <a:spLocks noChangeArrowheads="1"/>
              </p:cNvSpPr>
              <p:nvPr/>
            </p:nvSpPr>
            <p:spPr bwMode="auto">
              <a:xfrm>
                <a:off x="3843" y="3064"/>
                <a:ext cx="9" cy="320"/>
              </a:xfrm>
              <a:prstGeom prst="rect">
                <a:avLst/>
              </a:prstGeom>
              <a:solidFill>
                <a:srgbClr val="770000"/>
              </a:solidFill>
              <a:ln w="9525">
                <a:noFill/>
                <a:miter lim="800000"/>
                <a:headEnd/>
                <a:tailEnd/>
              </a:ln>
            </p:spPr>
            <p:txBody>
              <a:bodyPr/>
              <a:lstStyle/>
              <a:p>
                <a:endParaRPr lang="nl-NL"/>
              </a:p>
            </p:txBody>
          </p:sp>
          <p:sp>
            <p:nvSpPr>
              <p:cNvPr id="104" name="Rectangle 118">
                <a:extLst>
                  <a:ext uri="{FF2B5EF4-FFF2-40B4-BE49-F238E27FC236}">
                    <a16:creationId xmlns:a16="http://schemas.microsoft.com/office/drawing/2014/main" id="{ABECB50A-FC51-4C31-A41F-C56C9459816A}"/>
                  </a:ext>
                </a:extLst>
              </p:cNvPr>
              <p:cNvSpPr>
                <a:spLocks noChangeArrowheads="1"/>
              </p:cNvSpPr>
              <p:nvPr/>
            </p:nvSpPr>
            <p:spPr bwMode="auto">
              <a:xfrm>
                <a:off x="3852" y="3064"/>
                <a:ext cx="10" cy="320"/>
              </a:xfrm>
              <a:prstGeom prst="rect">
                <a:avLst/>
              </a:prstGeom>
              <a:solidFill>
                <a:srgbClr val="7E0000"/>
              </a:solidFill>
              <a:ln w="9525">
                <a:noFill/>
                <a:miter lim="800000"/>
                <a:headEnd/>
                <a:tailEnd/>
              </a:ln>
            </p:spPr>
            <p:txBody>
              <a:bodyPr/>
              <a:lstStyle/>
              <a:p>
                <a:endParaRPr lang="nl-NL"/>
              </a:p>
            </p:txBody>
          </p:sp>
          <p:sp>
            <p:nvSpPr>
              <p:cNvPr id="105" name="Rectangle 119">
                <a:extLst>
                  <a:ext uri="{FF2B5EF4-FFF2-40B4-BE49-F238E27FC236}">
                    <a16:creationId xmlns:a16="http://schemas.microsoft.com/office/drawing/2014/main" id="{7294B18E-CE43-4DF5-8C54-431B85DC599C}"/>
                  </a:ext>
                </a:extLst>
              </p:cNvPr>
              <p:cNvSpPr>
                <a:spLocks noChangeArrowheads="1"/>
              </p:cNvSpPr>
              <p:nvPr/>
            </p:nvSpPr>
            <p:spPr bwMode="auto">
              <a:xfrm>
                <a:off x="3862" y="3064"/>
                <a:ext cx="10" cy="320"/>
              </a:xfrm>
              <a:prstGeom prst="rect">
                <a:avLst/>
              </a:prstGeom>
              <a:solidFill>
                <a:srgbClr val="880000"/>
              </a:solidFill>
              <a:ln w="9525">
                <a:noFill/>
                <a:miter lim="800000"/>
                <a:headEnd/>
                <a:tailEnd/>
              </a:ln>
            </p:spPr>
            <p:txBody>
              <a:bodyPr/>
              <a:lstStyle/>
              <a:p>
                <a:endParaRPr lang="nl-NL"/>
              </a:p>
            </p:txBody>
          </p:sp>
          <p:sp>
            <p:nvSpPr>
              <p:cNvPr id="106" name="Rectangle 120">
                <a:extLst>
                  <a:ext uri="{FF2B5EF4-FFF2-40B4-BE49-F238E27FC236}">
                    <a16:creationId xmlns:a16="http://schemas.microsoft.com/office/drawing/2014/main" id="{CB3B9990-3A92-4791-A6CA-C342BB584056}"/>
                  </a:ext>
                </a:extLst>
              </p:cNvPr>
              <p:cNvSpPr>
                <a:spLocks noChangeArrowheads="1"/>
              </p:cNvSpPr>
              <p:nvPr/>
            </p:nvSpPr>
            <p:spPr bwMode="auto">
              <a:xfrm>
                <a:off x="3872" y="3064"/>
                <a:ext cx="9" cy="320"/>
              </a:xfrm>
              <a:prstGeom prst="rect">
                <a:avLst/>
              </a:prstGeom>
              <a:solidFill>
                <a:srgbClr val="940000"/>
              </a:solidFill>
              <a:ln w="9525">
                <a:noFill/>
                <a:miter lim="800000"/>
                <a:headEnd/>
                <a:tailEnd/>
              </a:ln>
            </p:spPr>
            <p:txBody>
              <a:bodyPr/>
              <a:lstStyle/>
              <a:p>
                <a:endParaRPr lang="nl-NL"/>
              </a:p>
            </p:txBody>
          </p:sp>
          <p:sp>
            <p:nvSpPr>
              <p:cNvPr id="107" name="Rectangle 121">
                <a:extLst>
                  <a:ext uri="{FF2B5EF4-FFF2-40B4-BE49-F238E27FC236}">
                    <a16:creationId xmlns:a16="http://schemas.microsoft.com/office/drawing/2014/main" id="{653AED2F-4705-49BC-8F0A-94E8A0CDC307}"/>
                  </a:ext>
                </a:extLst>
              </p:cNvPr>
              <p:cNvSpPr>
                <a:spLocks noChangeArrowheads="1"/>
              </p:cNvSpPr>
              <p:nvPr/>
            </p:nvSpPr>
            <p:spPr bwMode="auto">
              <a:xfrm>
                <a:off x="3881" y="3064"/>
                <a:ext cx="10" cy="320"/>
              </a:xfrm>
              <a:prstGeom prst="rect">
                <a:avLst/>
              </a:prstGeom>
              <a:solidFill>
                <a:srgbClr val="A40000"/>
              </a:solidFill>
              <a:ln w="9525">
                <a:noFill/>
                <a:miter lim="800000"/>
                <a:headEnd/>
                <a:tailEnd/>
              </a:ln>
            </p:spPr>
            <p:txBody>
              <a:bodyPr/>
              <a:lstStyle/>
              <a:p>
                <a:endParaRPr lang="nl-NL"/>
              </a:p>
            </p:txBody>
          </p:sp>
          <p:sp>
            <p:nvSpPr>
              <p:cNvPr id="108" name="Rectangle 122">
                <a:extLst>
                  <a:ext uri="{FF2B5EF4-FFF2-40B4-BE49-F238E27FC236}">
                    <a16:creationId xmlns:a16="http://schemas.microsoft.com/office/drawing/2014/main" id="{1EB1CE6F-F14D-4006-9C42-863D00B94756}"/>
                  </a:ext>
                </a:extLst>
              </p:cNvPr>
              <p:cNvSpPr>
                <a:spLocks noChangeArrowheads="1"/>
              </p:cNvSpPr>
              <p:nvPr/>
            </p:nvSpPr>
            <p:spPr bwMode="auto">
              <a:xfrm>
                <a:off x="3891" y="3064"/>
                <a:ext cx="10" cy="320"/>
              </a:xfrm>
              <a:prstGeom prst="rect">
                <a:avLst/>
              </a:prstGeom>
              <a:solidFill>
                <a:srgbClr val="B50000"/>
              </a:solidFill>
              <a:ln w="9525">
                <a:noFill/>
                <a:miter lim="800000"/>
                <a:headEnd/>
                <a:tailEnd/>
              </a:ln>
            </p:spPr>
            <p:txBody>
              <a:bodyPr/>
              <a:lstStyle/>
              <a:p>
                <a:endParaRPr lang="nl-NL"/>
              </a:p>
            </p:txBody>
          </p:sp>
          <p:sp>
            <p:nvSpPr>
              <p:cNvPr id="109" name="Rectangle 123">
                <a:extLst>
                  <a:ext uri="{FF2B5EF4-FFF2-40B4-BE49-F238E27FC236}">
                    <a16:creationId xmlns:a16="http://schemas.microsoft.com/office/drawing/2014/main" id="{F35031E3-7BB5-4A03-A60F-FBB38F704034}"/>
                  </a:ext>
                </a:extLst>
              </p:cNvPr>
              <p:cNvSpPr>
                <a:spLocks noChangeArrowheads="1"/>
              </p:cNvSpPr>
              <p:nvPr/>
            </p:nvSpPr>
            <p:spPr bwMode="auto">
              <a:xfrm>
                <a:off x="3901" y="3064"/>
                <a:ext cx="9" cy="320"/>
              </a:xfrm>
              <a:prstGeom prst="rect">
                <a:avLst/>
              </a:prstGeom>
              <a:solidFill>
                <a:srgbClr val="C70000"/>
              </a:solidFill>
              <a:ln w="9525">
                <a:noFill/>
                <a:miter lim="800000"/>
                <a:headEnd/>
                <a:tailEnd/>
              </a:ln>
            </p:spPr>
            <p:txBody>
              <a:bodyPr/>
              <a:lstStyle/>
              <a:p>
                <a:endParaRPr lang="nl-NL"/>
              </a:p>
            </p:txBody>
          </p:sp>
          <p:sp>
            <p:nvSpPr>
              <p:cNvPr id="110" name="Rectangle 124">
                <a:extLst>
                  <a:ext uri="{FF2B5EF4-FFF2-40B4-BE49-F238E27FC236}">
                    <a16:creationId xmlns:a16="http://schemas.microsoft.com/office/drawing/2014/main" id="{22E19CEC-268E-4545-982D-C68F402D6871}"/>
                  </a:ext>
                </a:extLst>
              </p:cNvPr>
              <p:cNvSpPr>
                <a:spLocks noChangeArrowheads="1"/>
              </p:cNvSpPr>
              <p:nvPr/>
            </p:nvSpPr>
            <p:spPr bwMode="auto">
              <a:xfrm>
                <a:off x="3910" y="3064"/>
                <a:ext cx="10" cy="320"/>
              </a:xfrm>
              <a:prstGeom prst="rect">
                <a:avLst/>
              </a:prstGeom>
              <a:solidFill>
                <a:srgbClr val="D60000"/>
              </a:solidFill>
              <a:ln w="9525">
                <a:noFill/>
                <a:miter lim="800000"/>
                <a:headEnd/>
                <a:tailEnd/>
              </a:ln>
            </p:spPr>
            <p:txBody>
              <a:bodyPr/>
              <a:lstStyle/>
              <a:p>
                <a:endParaRPr lang="nl-NL"/>
              </a:p>
            </p:txBody>
          </p:sp>
          <p:sp>
            <p:nvSpPr>
              <p:cNvPr id="111" name="Rectangle 125">
                <a:extLst>
                  <a:ext uri="{FF2B5EF4-FFF2-40B4-BE49-F238E27FC236}">
                    <a16:creationId xmlns:a16="http://schemas.microsoft.com/office/drawing/2014/main" id="{4FE5CDA6-65AC-4653-8FCE-B7AD90310F29}"/>
                  </a:ext>
                </a:extLst>
              </p:cNvPr>
              <p:cNvSpPr>
                <a:spLocks noChangeArrowheads="1"/>
              </p:cNvSpPr>
              <p:nvPr/>
            </p:nvSpPr>
            <p:spPr bwMode="auto">
              <a:xfrm>
                <a:off x="3920" y="3064"/>
                <a:ext cx="10" cy="320"/>
              </a:xfrm>
              <a:prstGeom prst="rect">
                <a:avLst/>
              </a:prstGeom>
              <a:solidFill>
                <a:srgbClr val="E30000"/>
              </a:solidFill>
              <a:ln w="9525">
                <a:noFill/>
                <a:miter lim="800000"/>
                <a:headEnd/>
                <a:tailEnd/>
              </a:ln>
            </p:spPr>
            <p:txBody>
              <a:bodyPr/>
              <a:lstStyle/>
              <a:p>
                <a:endParaRPr lang="nl-NL"/>
              </a:p>
            </p:txBody>
          </p:sp>
          <p:sp>
            <p:nvSpPr>
              <p:cNvPr id="112" name="Rectangle 126">
                <a:extLst>
                  <a:ext uri="{FF2B5EF4-FFF2-40B4-BE49-F238E27FC236}">
                    <a16:creationId xmlns:a16="http://schemas.microsoft.com/office/drawing/2014/main" id="{3F4C419D-D3E9-4E95-9C7C-753E8B9465F6}"/>
                  </a:ext>
                </a:extLst>
              </p:cNvPr>
              <p:cNvSpPr>
                <a:spLocks noChangeArrowheads="1"/>
              </p:cNvSpPr>
              <p:nvPr/>
            </p:nvSpPr>
            <p:spPr bwMode="auto">
              <a:xfrm>
                <a:off x="3930" y="3064"/>
                <a:ext cx="9" cy="320"/>
              </a:xfrm>
              <a:prstGeom prst="rect">
                <a:avLst/>
              </a:prstGeom>
              <a:solidFill>
                <a:srgbClr val="EE0000"/>
              </a:solidFill>
              <a:ln w="9525">
                <a:noFill/>
                <a:miter lim="800000"/>
                <a:headEnd/>
                <a:tailEnd/>
              </a:ln>
            </p:spPr>
            <p:txBody>
              <a:bodyPr/>
              <a:lstStyle/>
              <a:p>
                <a:endParaRPr lang="nl-NL"/>
              </a:p>
            </p:txBody>
          </p:sp>
          <p:sp>
            <p:nvSpPr>
              <p:cNvPr id="113" name="Rectangle 127">
                <a:extLst>
                  <a:ext uri="{FF2B5EF4-FFF2-40B4-BE49-F238E27FC236}">
                    <a16:creationId xmlns:a16="http://schemas.microsoft.com/office/drawing/2014/main" id="{0C8E8DCB-0C20-4086-936F-53A253CE9CAA}"/>
                  </a:ext>
                </a:extLst>
              </p:cNvPr>
              <p:cNvSpPr>
                <a:spLocks noChangeArrowheads="1"/>
              </p:cNvSpPr>
              <p:nvPr/>
            </p:nvSpPr>
            <p:spPr bwMode="auto">
              <a:xfrm>
                <a:off x="3939" y="3064"/>
                <a:ext cx="10" cy="320"/>
              </a:xfrm>
              <a:prstGeom prst="rect">
                <a:avLst/>
              </a:prstGeom>
              <a:solidFill>
                <a:srgbClr val="F50000"/>
              </a:solidFill>
              <a:ln w="9525">
                <a:noFill/>
                <a:miter lim="800000"/>
                <a:headEnd/>
                <a:tailEnd/>
              </a:ln>
            </p:spPr>
            <p:txBody>
              <a:bodyPr/>
              <a:lstStyle/>
              <a:p>
                <a:endParaRPr lang="nl-NL"/>
              </a:p>
            </p:txBody>
          </p:sp>
          <p:sp>
            <p:nvSpPr>
              <p:cNvPr id="114" name="Rectangle 128">
                <a:extLst>
                  <a:ext uri="{FF2B5EF4-FFF2-40B4-BE49-F238E27FC236}">
                    <a16:creationId xmlns:a16="http://schemas.microsoft.com/office/drawing/2014/main" id="{7B7E5DA5-AB40-4E0F-9BAB-55171522CD43}"/>
                  </a:ext>
                </a:extLst>
              </p:cNvPr>
              <p:cNvSpPr>
                <a:spLocks noChangeArrowheads="1"/>
              </p:cNvSpPr>
              <p:nvPr/>
            </p:nvSpPr>
            <p:spPr bwMode="auto">
              <a:xfrm>
                <a:off x="3949" y="3064"/>
                <a:ext cx="10" cy="320"/>
              </a:xfrm>
              <a:prstGeom prst="rect">
                <a:avLst/>
              </a:prstGeom>
              <a:solidFill>
                <a:srgbClr val="FA0000"/>
              </a:solidFill>
              <a:ln w="9525">
                <a:noFill/>
                <a:miter lim="800000"/>
                <a:headEnd/>
                <a:tailEnd/>
              </a:ln>
            </p:spPr>
            <p:txBody>
              <a:bodyPr/>
              <a:lstStyle/>
              <a:p>
                <a:endParaRPr lang="nl-NL"/>
              </a:p>
            </p:txBody>
          </p:sp>
          <p:sp>
            <p:nvSpPr>
              <p:cNvPr id="115" name="Rectangle 129">
                <a:extLst>
                  <a:ext uri="{FF2B5EF4-FFF2-40B4-BE49-F238E27FC236}">
                    <a16:creationId xmlns:a16="http://schemas.microsoft.com/office/drawing/2014/main" id="{710956BD-841E-4B58-9837-5E5CB8F668AC}"/>
                  </a:ext>
                </a:extLst>
              </p:cNvPr>
              <p:cNvSpPr>
                <a:spLocks noChangeArrowheads="1"/>
              </p:cNvSpPr>
              <p:nvPr/>
            </p:nvSpPr>
            <p:spPr bwMode="auto">
              <a:xfrm>
                <a:off x="3959" y="3064"/>
                <a:ext cx="9" cy="320"/>
              </a:xfrm>
              <a:prstGeom prst="rect">
                <a:avLst/>
              </a:prstGeom>
              <a:solidFill>
                <a:srgbClr val="FF0000"/>
              </a:solidFill>
              <a:ln w="9525">
                <a:noFill/>
                <a:miter lim="800000"/>
                <a:headEnd/>
                <a:tailEnd/>
              </a:ln>
            </p:spPr>
            <p:txBody>
              <a:bodyPr/>
              <a:lstStyle/>
              <a:p>
                <a:endParaRPr lang="nl-NL"/>
              </a:p>
            </p:txBody>
          </p:sp>
          <p:sp>
            <p:nvSpPr>
              <p:cNvPr id="116" name="Rectangle 130">
                <a:extLst>
                  <a:ext uri="{FF2B5EF4-FFF2-40B4-BE49-F238E27FC236}">
                    <a16:creationId xmlns:a16="http://schemas.microsoft.com/office/drawing/2014/main" id="{0129BC47-958D-4F64-B275-1E3241281AAA}"/>
                  </a:ext>
                </a:extLst>
              </p:cNvPr>
              <p:cNvSpPr>
                <a:spLocks noChangeArrowheads="1"/>
              </p:cNvSpPr>
              <p:nvPr/>
            </p:nvSpPr>
            <p:spPr bwMode="auto">
              <a:xfrm>
                <a:off x="3968" y="3064"/>
                <a:ext cx="10" cy="320"/>
              </a:xfrm>
              <a:prstGeom prst="rect">
                <a:avLst/>
              </a:prstGeom>
              <a:solidFill>
                <a:srgbClr val="FF0000"/>
              </a:solidFill>
              <a:ln w="9525">
                <a:noFill/>
                <a:miter lim="800000"/>
                <a:headEnd/>
                <a:tailEnd/>
              </a:ln>
            </p:spPr>
            <p:txBody>
              <a:bodyPr/>
              <a:lstStyle/>
              <a:p>
                <a:endParaRPr lang="nl-NL"/>
              </a:p>
            </p:txBody>
          </p:sp>
          <p:sp>
            <p:nvSpPr>
              <p:cNvPr id="117" name="Rectangle 131">
                <a:extLst>
                  <a:ext uri="{FF2B5EF4-FFF2-40B4-BE49-F238E27FC236}">
                    <a16:creationId xmlns:a16="http://schemas.microsoft.com/office/drawing/2014/main" id="{13B575F9-C379-4221-9C68-18F09E6AA70F}"/>
                  </a:ext>
                </a:extLst>
              </p:cNvPr>
              <p:cNvSpPr>
                <a:spLocks noChangeArrowheads="1"/>
              </p:cNvSpPr>
              <p:nvPr/>
            </p:nvSpPr>
            <p:spPr bwMode="auto">
              <a:xfrm>
                <a:off x="3978" y="3064"/>
                <a:ext cx="10" cy="320"/>
              </a:xfrm>
              <a:prstGeom prst="rect">
                <a:avLst/>
              </a:prstGeom>
              <a:solidFill>
                <a:srgbClr val="FA0000"/>
              </a:solidFill>
              <a:ln w="9525">
                <a:noFill/>
                <a:miter lim="800000"/>
                <a:headEnd/>
                <a:tailEnd/>
              </a:ln>
            </p:spPr>
            <p:txBody>
              <a:bodyPr/>
              <a:lstStyle/>
              <a:p>
                <a:endParaRPr lang="nl-NL"/>
              </a:p>
            </p:txBody>
          </p:sp>
          <p:sp>
            <p:nvSpPr>
              <p:cNvPr id="118" name="Rectangle 132">
                <a:extLst>
                  <a:ext uri="{FF2B5EF4-FFF2-40B4-BE49-F238E27FC236}">
                    <a16:creationId xmlns:a16="http://schemas.microsoft.com/office/drawing/2014/main" id="{8F5E526E-A94F-45F5-9785-1BEF9019FA02}"/>
                  </a:ext>
                </a:extLst>
              </p:cNvPr>
              <p:cNvSpPr>
                <a:spLocks noChangeArrowheads="1"/>
              </p:cNvSpPr>
              <p:nvPr/>
            </p:nvSpPr>
            <p:spPr bwMode="auto">
              <a:xfrm>
                <a:off x="3988" y="3064"/>
                <a:ext cx="9" cy="320"/>
              </a:xfrm>
              <a:prstGeom prst="rect">
                <a:avLst/>
              </a:prstGeom>
              <a:solidFill>
                <a:srgbClr val="F50000"/>
              </a:solidFill>
              <a:ln w="9525">
                <a:noFill/>
                <a:miter lim="800000"/>
                <a:headEnd/>
                <a:tailEnd/>
              </a:ln>
            </p:spPr>
            <p:txBody>
              <a:bodyPr/>
              <a:lstStyle/>
              <a:p>
                <a:endParaRPr lang="nl-NL"/>
              </a:p>
            </p:txBody>
          </p:sp>
          <p:sp>
            <p:nvSpPr>
              <p:cNvPr id="119" name="Rectangle 133">
                <a:extLst>
                  <a:ext uri="{FF2B5EF4-FFF2-40B4-BE49-F238E27FC236}">
                    <a16:creationId xmlns:a16="http://schemas.microsoft.com/office/drawing/2014/main" id="{22D11BDB-8D86-410A-9BB2-06B2EA92ED05}"/>
                  </a:ext>
                </a:extLst>
              </p:cNvPr>
              <p:cNvSpPr>
                <a:spLocks noChangeArrowheads="1"/>
              </p:cNvSpPr>
              <p:nvPr/>
            </p:nvSpPr>
            <p:spPr bwMode="auto">
              <a:xfrm>
                <a:off x="3997" y="3064"/>
                <a:ext cx="10" cy="320"/>
              </a:xfrm>
              <a:prstGeom prst="rect">
                <a:avLst/>
              </a:prstGeom>
              <a:solidFill>
                <a:srgbClr val="EE0000"/>
              </a:solidFill>
              <a:ln w="9525">
                <a:noFill/>
                <a:miter lim="800000"/>
                <a:headEnd/>
                <a:tailEnd/>
              </a:ln>
            </p:spPr>
            <p:txBody>
              <a:bodyPr/>
              <a:lstStyle/>
              <a:p>
                <a:endParaRPr lang="nl-NL"/>
              </a:p>
            </p:txBody>
          </p:sp>
          <p:sp>
            <p:nvSpPr>
              <p:cNvPr id="120" name="Rectangle 134">
                <a:extLst>
                  <a:ext uri="{FF2B5EF4-FFF2-40B4-BE49-F238E27FC236}">
                    <a16:creationId xmlns:a16="http://schemas.microsoft.com/office/drawing/2014/main" id="{50949479-6F8D-45B3-928C-FA30B9866AED}"/>
                  </a:ext>
                </a:extLst>
              </p:cNvPr>
              <p:cNvSpPr>
                <a:spLocks noChangeArrowheads="1"/>
              </p:cNvSpPr>
              <p:nvPr/>
            </p:nvSpPr>
            <p:spPr bwMode="auto">
              <a:xfrm>
                <a:off x="4007" y="3064"/>
                <a:ext cx="10" cy="320"/>
              </a:xfrm>
              <a:prstGeom prst="rect">
                <a:avLst/>
              </a:prstGeom>
              <a:solidFill>
                <a:srgbClr val="E30000"/>
              </a:solidFill>
              <a:ln w="9525">
                <a:noFill/>
                <a:miter lim="800000"/>
                <a:headEnd/>
                <a:tailEnd/>
              </a:ln>
            </p:spPr>
            <p:txBody>
              <a:bodyPr/>
              <a:lstStyle/>
              <a:p>
                <a:endParaRPr lang="nl-NL"/>
              </a:p>
            </p:txBody>
          </p:sp>
          <p:sp>
            <p:nvSpPr>
              <p:cNvPr id="121" name="Rectangle 135">
                <a:extLst>
                  <a:ext uri="{FF2B5EF4-FFF2-40B4-BE49-F238E27FC236}">
                    <a16:creationId xmlns:a16="http://schemas.microsoft.com/office/drawing/2014/main" id="{716D8AF7-AAE4-4BF9-A878-87E67B98B8A0}"/>
                  </a:ext>
                </a:extLst>
              </p:cNvPr>
              <p:cNvSpPr>
                <a:spLocks noChangeArrowheads="1"/>
              </p:cNvSpPr>
              <p:nvPr/>
            </p:nvSpPr>
            <p:spPr bwMode="auto">
              <a:xfrm>
                <a:off x="4017" y="3064"/>
                <a:ext cx="10" cy="320"/>
              </a:xfrm>
              <a:prstGeom prst="rect">
                <a:avLst/>
              </a:prstGeom>
              <a:solidFill>
                <a:srgbClr val="D60000"/>
              </a:solidFill>
              <a:ln w="9525">
                <a:noFill/>
                <a:miter lim="800000"/>
                <a:headEnd/>
                <a:tailEnd/>
              </a:ln>
            </p:spPr>
            <p:txBody>
              <a:bodyPr/>
              <a:lstStyle/>
              <a:p>
                <a:endParaRPr lang="nl-NL"/>
              </a:p>
            </p:txBody>
          </p:sp>
          <p:sp>
            <p:nvSpPr>
              <p:cNvPr id="122" name="Rectangle 136">
                <a:extLst>
                  <a:ext uri="{FF2B5EF4-FFF2-40B4-BE49-F238E27FC236}">
                    <a16:creationId xmlns:a16="http://schemas.microsoft.com/office/drawing/2014/main" id="{543D4776-B6BE-45C2-940A-82B3C4F408A4}"/>
                  </a:ext>
                </a:extLst>
              </p:cNvPr>
              <p:cNvSpPr>
                <a:spLocks noChangeArrowheads="1"/>
              </p:cNvSpPr>
              <p:nvPr/>
            </p:nvSpPr>
            <p:spPr bwMode="auto">
              <a:xfrm>
                <a:off x="4027" y="3064"/>
                <a:ext cx="9" cy="320"/>
              </a:xfrm>
              <a:prstGeom prst="rect">
                <a:avLst/>
              </a:prstGeom>
              <a:solidFill>
                <a:srgbClr val="C60000"/>
              </a:solidFill>
              <a:ln w="9525">
                <a:noFill/>
                <a:miter lim="800000"/>
                <a:headEnd/>
                <a:tailEnd/>
              </a:ln>
            </p:spPr>
            <p:txBody>
              <a:bodyPr/>
              <a:lstStyle/>
              <a:p>
                <a:endParaRPr lang="nl-NL"/>
              </a:p>
            </p:txBody>
          </p:sp>
          <p:sp>
            <p:nvSpPr>
              <p:cNvPr id="123" name="Rectangle 137">
                <a:extLst>
                  <a:ext uri="{FF2B5EF4-FFF2-40B4-BE49-F238E27FC236}">
                    <a16:creationId xmlns:a16="http://schemas.microsoft.com/office/drawing/2014/main" id="{8CBBFF6D-EE26-44C4-9D9E-E6ECE15BC7B7}"/>
                  </a:ext>
                </a:extLst>
              </p:cNvPr>
              <p:cNvSpPr>
                <a:spLocks noChangeArrowheads="1"/>
              </p:cNvSpPr>
              <p:nvPr/>
            </p:nvSpPr>
            <p:spPr bwMode="auto">
              <a:xfrm>
                <a:off x="4036" y="3064"/>
                <a:ext cx="10" cy="320"/>
              </a:xfrm>
              <a:prstGeom prst="rect">
                <a:avLst/>
              </a:prstGeom>
              <a:solidFill>
                <a:srgbClr val="B50000"/>
              </a:solidFill>
              <a:ln w="9525">
                <a:noFill/>
                <a:miter lim="800000"/>
                <a:headEnd/>
                <a:tailEnd/>
              </a:ln>
            </p:spPr>
            <p:txBody>
              <a:bodyPr/>
              <a:lstStyle/>
              <a:p>
                <a:endParaRPr lang="nl-NL"/>
              </a:p>
            </p:txBody>
          </p:sp>
          <p:sp>
            <p:nvSpPr>
              <p:cNvPr id="124" name="Rectangle 138">
                <a:extLst>
                  <a:ext uri="{FF2B5EF4-FFF2-40B4-BE49-F238E27FC236}">
                    <a16:creationId xmlns:a16="http://schemas.microsoft.com/office/drawing/2014/main" id="{2E2D8AE4-DD3F-4652-A84E-F4DFE3855A7B}"/>
                  </a:ext>
                </a:extLst>
              </p:cNvPr>
              <p:cNvSpPr>
                <a:spLocks noChangeArrowheads="1"/>
              </p:cNvSpPr>
              <p:nvPr/>
            </p:nvSpPr>
            <p:spPr bwMode="auto">
              <a:xfrm>
                <a:off x="4046" y="3064"/>
                <a:ext cx="10" cy="320"/>
              </a:xfrm>
              <a:prstGeom prst="rect">
                <a:avLst/>
              </a:prstGeom>
              <a:solidFill>
                <a:srgbClr val="A40000"/>
              </a:solidFill>
              <a:ln w="9525">
                <a:noFill/>
                <a:miter lim="800000"/>
                <a:headEnd/>
                <a:tailEnd/>
              </a:ln>
            </p:spPr>
            <p:txBody>
              <a:bodyPr/>
              <a:lstStyle/>
              <a:p>
                <a:endParaRPr lang="nl-NL"/>
              </a:p>
            </p:txBody>
          </p:sp>
          <p:sp>
            <p:nvSpPr>
              <p:cNvPr id="125" name="Rectangle 139">
                <a:extLst>
                  <a:ext uri="{FF2B5EF4-FFF2-40B4-BE49-F238E27FC236}">
                    <a16:creationId xmlns:a16="http://schemas.microsoft.com/office/drawing/2014/main" id="{D3149E77-D518-4BE2-A223-D1BFE4F3D354}"/>
                  </a:ext>
                </a:extLst>
              </p:cNvPr>
              <p:cNvSpPr>
                <a:spLocks noChangeArrowheads="1"/>
              </p:cNvSpPr>
              <p:nvPr/>
            </p:nvSpPr>
            <p:spPr bwMode="auto">
              <a:xfrm>
                <a:off x="4056" y="3064"/>
                <a:ext cx="9" cy="320"/>
              </a:xfrm>
              <a:prstGeom prst="rect">
                <a:avLst/>
              </a:prstGeom>
              <a:solidFill>
                <a:srgbClr val="940000"/>
              </a:solidFill>
              <a:ln w="9525">
                <a:noFill/>
                <a:miter lim="800000"/>
                <a:headEnd/>
                <a:tailEnd/>
              </a:ln>
            </p:spPr>
            <p:txBody>
              <a:bodyPr/>
              <a:lstStyle/>
              <a:p>
                <a:endParaRPr lang="nl-NL"/>
              </a:p>
            </p:txBody>
          </p:sp>
          <p:sp>
            <p:nvSpPr>
              <p:cNvPr id="126" name="Rectangle 140">
                <a:extLst>
                  <a:ext uri="{FF2B5EF4-FFF2-40B4-BE49-F238E27FC236}">
                    <a16:creationId xmlns:a16="http://schemas.microsoft.com/office/drawing/2014/main" id="{A5E55C4B-EC11-4FF5-9552-26F69AF0947C}"/>
                  </a:ext>
                </a:extLst>
              </p:cNvPr>
              <p:cNvSpPr>
                <a:spLocks noChangeArrowheads="1"/>
              </p:cNvSpPr>
              <p:nvPr/>
            </p:nvSpPr>
            <p:spPr bwMode="auto">
              <a:xfrm>
                <a:off x="4065" y="3064"/>
                <a:ext cx="10" cy="320"/>
              </a:xfrm>
              <a:prstGeom prst="rect">
                <a:avLst/>
              </a:prstGeom>
              <a:solidFill>
                <a:srgbClr val="880000"/>
              </a:solidFill>
              <a:ln w="9525">
                <a:noFill/>
                <a:miter lim="800000"/>
                <a:headEnd/>
                <a:tailEnd/>
              </a:ln>
            </p:spPr>
            <p:txBody>
              <a:bodyPr/>
              <a:lstStyle/>
              <a:p>
                <a:endParaRPr lang="nl-NL"/>
              </a:p>
            </p:txBody>
          </p:sp>
          <p:sp>
            <p:nvSpPr>
              <p:cNvPr id="127" name="Rectangle 141">
                <a:extLst>
                  <a:ext uri="{FF2B5EF4-FFF2-40B4-BE49-F238E27FC236}">
                    <a16:creationId xmlns:a16="http://schemas.microsoft.com/office/drawing/2014/main" id="{D286C6C5-09EB-4752-87A0-F76151E344C9}"/>
                  </a:ext>
                </a:extLst>
              </p:cNvPr>
              <p:cNvSpPr>
                <a:spLocks noChangeArrowheads="1"/>
              </p:cNvSpPr>
              <p:nvPr/>
            </p:nvSpPr>
            <p:spPr bwMode="auto">
              <a:xfrm>
                <a:off x="4075" y="3064"/>
                <a:ext cx="10" cy="320"/>
              </a:xfrm>
              <a:prstGeom prst="rect">
                <a:avLst/>
              </a:prstGeom>
              <a:solidFill>
                <a:srgbClr val="7E0000"/>
              </a:solidFill>
              <a:ln w="9525">
                <a:noFill/>
                <a:miter lim="800000"/>
                <a:headEnd/>
                <a:tailEnd/>
              </a:ln>
            </p:spPr>
            <p:txBody>
              <a:bodyPr/>
              <a:lstStyle/>
              <a:p>
                <a:endParaRPr lang="nl-NL"/>
              </a:p>
            </p:txBody>
          </p:sp>
          <p:sp>
            <p:nvSpPr>
              <p:cNvPr id="128" name="Rectangle 142">
                <a:extLst>
                  <a:ext uri="{FF2B5EF4-FFF2-40B4-BE49-F238E27FC236}">
                    <a16:creationId xmlns:a16="http://schemas.microsoft.com/office/drawing/2014/main" id="{55656365-4E88-46E0-9EA9-81060B2E231A}"/>
                  </a:ext>
                </a:extLst>
              </p:cNvPr>
              <p:cNvSpPr>
                <a:spLocks noChangeArrowheads="1"/>
              </p:cNvSpPr>
              <p:nvPr/>
            </p:nvSpPr>
            <p:spPr bwMode="auto">
              <a:xfrm>
                <a:off x="4085" y="3064"/>
                <a:ext cx="9" cy="320"/>
              </a:xfrm>
              <a:prstGeom prst="rect">
                <a:avLst/>
              </a:prstGeom>
              <a:solidFill>
                <a:srgbClr val="760000"/>
              </a:solidFill>
              <a:ln w="9525">
                <a:noFill/>
                <a:miter lim="800000"/>
                <a:headEnd/>
                <a:tailEnd/>
              </a:ln>
            </p:spPr>
            <p:txBody>
              <a:bodyPr/>
              <a:lstStyle/>
              <a:p>
                <a:endParaRPr lang="nl-NL"/>
              </a:p>
            </p:txBody>
          </p:sp>
        </p:grpSp>
        <p:sp>
          <p:nvSpPr>
            <p:cNvPr id="18" name="Rectangle 143">
              <a:extLst>
                <a:ext uri="{FF2B5EF4-FFF2-40B4-BE49-F238E27FC236}">
                  <a16:creationId xmlns:a16="http://schemas.microsoft.com/office/drawing/2014/main" id="{72B04C4E-1EE5-4CBB-B306-B96DE959AF3C}"/>
                </a:ext>
              </a:extLst>
            </p:cNvPr>
            <p:cNvSpPr>
              <a:spLocks noChangeArrowheads="1"/>
            </p:cNvSpPr>
            <p:nvPr/>
          </p:nvSpPr>
          <p:spPr bwMode="auto">
            <a:xfrm>
              <a:off x="3843" y="3064"/>
              <a:ext cx="251" cy="320"/>
            </a:xfrm>
            <a:prstGeom prst="rect">
              <a:avLst/>
            </a:prstGeom>
            <a:noFill/>
            <a:ln w="15875">
              <a:solidFill>
                <a:srgbClr val="000000"/>
              </a:solidFill>
              <a:miter lim="800000"/>
              <a:headEnd/>
              <a:tailEnd/>
            </a:ln>
          </p:spPr>
          <p:txBody>
            <a:bodyPr/>
            <a:lstStyle/>
            <a:p>
              <a:endParaRPr lang="nl-NL"/>
            </a:p>
          </p:txBody>
        </p:sp>
        <p:grpSp>
          <p:nvGrpSpPr>
            <p:cNvPr id="19" name="Group 144">
              <a:extLst>
                <a:ext uri="{FF2B5EF4-FFF2-40B4-BE49-F238E27FC236}">
                  <a16:creationId xmlns:a16="http://schemas.microsoft.com/office/drawing/2014/main" id="{69E47818-90AC-4EBA-A1D0-21EA9D0BD3B8}"/>
                </a:ext>
              </a:extLst>
            </p:cNvPr>
            <p:cNvGrpSpPr>
              <a:grpSpLocks/>
            </p:cNvGrpSpPr>
            <p:nvPr/>
          </p:nvGrpSpPr>
          <p:grpSpPr bwMode="auto">
            <a:xfrm>
              <a:off x="4452" y="3200"/>
              <a:ext cx="242" cy="184"/>
              <a:chOff x="4452" y="3200"/>
              <a:chExt cx="242" cy="184"/>
            </a:xfrm>
          </p:grpSpPr>
          <p:sp>
            <p:nvSpPr>
              <p:cNvPr id="78" name="Rectangle 145">
                <a:extLst>
                  <a:ext uri="{FF2B5EF4-FFF2-40B4-BE49-F238E27FC236}">
                    <a16:creationId xmlns:a16="http://schemas.microsoft.com/office/drawing/2014/main" id="{56406783-6ED1-4155-984C-0ABB7A7B8708}"/>
                  </a:ext>
                </a:extLst>
              </p:cNvPr>
              <p:cNvSpPr>
                <a:spLocks noChangeArrowheads="1"/>
              </p:cNvSpPr>
              <p:nvPr/>
            </p:nvSpPr>
            <p:spPr bwMode="auto">
              <a:xfrm>
                <a:off x="4452" y="3200"/>
                <a:ext cx="10" cy="184"/>
              </a:xfrm>
              <a:prstGeom prst="rect">
                <a:avLst/>
              </a:prstGeom>
              <a:solidFill>
                <a:srgbClr val="780000"/>
              </a:solidFill>
              <a:ln w="9525">
                <a:noFill/>
                <a:miter lim="800000"/>
                <a:headEnd/>
                <a:tailEnd/>
              </a:ln>
            </p:spPr>
            <p:txBody>
              <a:bodyPr/>
              <a:lstStyle/>
              <a:p>
                <a:endParaRPr lang="nl-NL"/>
              </a:p>
            </p:txBody>
          </p:sp>
          <p:sp>
            <p:nvSpPr>
              <p:cNvPr id="79" name="Rectangle 146">
                <a:extLst>
                  <a:ext uri="{FF2B5EF4-FFF2-40B4-BE49-F238E27FC236}">
                    <a16:creationId xmlns:a16="http://schemas.microsoft.com/office/drawing/2014/main" id="{64149952-97DE-4A95-8D95-790818ECC5FC}"/>
                  </a:ext>
                </a:extLst>
              </p:cNvPr>
              <p:cNvSpPr>
                <a:spLocks noChangeArrowheads="1"/>
              </p:cNvSpPr>
              <p:nvPr/>
            </p:nvSpPr>
            <p:spPr bwMode="auto">
              <a:xfrm>
                <a:off x="4462" y="3200"/>
                <a:ext cx="9" cy="184"/>
              </a:xfrm>
              <a:prstGeom prst="rect">
                <a:avLst/>
              </a:prstGeom>
              <a:solidFill>
                <a:srgbClr val="7E0000"/>
              </a:solidFill>
              <a:ln w="9525">
                <a:noFill/>
                <a:miter lim="800000"/>
                <a:headEnd/>
                <a:tailEnd/>
              </a:ln>
            </p:spPr>
            <p:txBody>
              <a:bodyPr/>
              <a:lstStyle/>
              <a:p>
                <a:endParaRPr lang="nl-NL"/>
              </a:p>
            </p:txBody>
          </p:sp>
          <p:sp>
            <p:nvSpPr>
              <p:cNvPr id="80" name="Rectangle 147">
                <a:extLst>
                  <a:ext uri="{FF2B5EF4-FFF2-40B4-BE49-F238E27FC236}">
                    <a16:creationId xmlns:a16="http://schemas.microsoft.com/office/drawing/2014/main" id="{26D68E72-F0CF-4E5A-8B99-9E805D179EB6}"/>
                  </a:ext>
                </a:extLst>
              </p:cNvPr>
              <p:cNvSpPr>
                <a:spLocks noChangeArrowheads="1"/>
              </p:cNvSpPr>
              <p:nvPr/>
            </p:nvSpPr>
            <p:spPr bwMode="auto">
              <a:xfrm>
                <a:off x="4471" y="3200"/>
                <a:ext cx="10" cy="184"/>
              </a:xfrm>
              <a:prstGeom prst="rect">
                <a:avLst/>
              </a:prstGeom>
              <a:solidFill>
                <a:srgbClr val="890000"/>
              </a:solidFill>
              <a:ln w="9525">
                <a:noFill/>
                <a:miter lim="800000"/>
                <a:headEnd/>
                <a:tailEnd/>
              </a:ln>
            </p:spPr>
            <p:txBody>
              <a:bodyPr/>
              <a:lstStyle/>
              <a:p>
                <a:endParaRPr lang="nl-NL"/>
              </a:p>
            </p:txBody>
          </p:sp>
          <p:sp>
            <p:nvSpPr>
              <p:cNvPr id="81" name="Rectangle 148">
                <a:extLst>
                  <a:ext uri="{FF2B5EF4-FFF2-40B4-BE49-F238E27FC236}">
                    <a16:creationId xmlns:a16="http://schemas.microsoft.com/office/drawing/2014/main" id="{F6A36713-5869-4657-BC98-2BEFDC4E7A87}"/>
                  </a:ext>
                </a:extLst>
              </p:cNvPr>
              <p:cNvSpPr>
                <a:spLocks noChangeArrowheads="1"/>
              </p:cNvSpPr>
              <p:nvPr/>
            </p:nvSpPr>
            <p:spPr bwMode="auto">
              <a:xfrm>
                <a:off x="4481" y="3200"/>
                <a:ext cx="10" cy="184"/>
              </a:xfrm>
              <a:prstGeom prst="rect">
                <a:avLst/>
              </a:prstGeom>
              <a:solidFill>
                <a:srgbClr val="960000"/>
              </a:solidFill>
              <a:ln w="9525">
                <a:noFill/>
                <a:miter lim="800000"/>
                <a:headEnd/>
                <a:tailEnd/>
              </a:ln>
            </p:spPr>
            <p:txBody>
              <a:bodyPr/>
              <a:lstStyle/>
              <a:p>
                <a:endParaRPr lang="nl-NL"/>
              </a:p>
            </p:txBody>
          </p:sp>
          <p:sp>
            <p:nvSpPr>
              <p:cNvPr id="82" name="Rectangle 149">
                <a:extLst>
                  <a:ext uri="{FF2B5EF4-FFF2-40B4-BE49-F238E27FC236}">
                    <a16:creationId xmlns:a16="http://schemas.microsoft.com/office/drawing/2014/main" id="{A3D301DC-976B-4361-BDD4-5D0AC9A605AE}"/>
                  </a:ext>
                </a:extLst>
              </p:cNvPr>
              <p:cNvSpPr>
                <a:spLocks noChangeArrowheads="1"/>
              </p:cNvSpPr>
              <p:nvPr/>
            </p:nvSpPr>
            <p:spPr bwMode="auto">
              <a:xfrm>
                <a:off x="4491" y="3200"/>
                <a:ext cx="9" cy="184"/>
              </a:xfrm>
              <a:prstGeom prst="rect">
                <a:avLst/>
              </a:prstGeom>
              <a:solidFill>
                <a:srgbClr val="A70000"/>
              </a:solidFill>
              <a:ln w="9525">
                <a:noFill/>
                <a:miter lim="800000"/>
                <a:headEnd/>
                <a:tailEnd/>
              </a:ln>
            </p:spPr>
            <p:txBody>
              <a:bodyPr/>
              <a:lstStyle/>
              <a:p>
                <a:endParaRPr lang="nl-NL"/>
              </a:p>
            </p:txBody>
          </p:sp>
          <p:sp>
            <p:nvSpPr>
              <p:cNvPr id="83" name="Rectangle 150">
                <a:extLst>
                  <a:ext uri="{FF2B5EF4-FFF2-40B4-BE49-F238E27FC236}">
                    <a16:creationId xmlns:a16="http://schemas.microsoft.com/office/drawing/2014/main" id="{53A4CE01-1FFB-4223-A25B-BB5268EAD71F}"/>
                  </a:ext>
                </a:extLst>
              </p:cNvPr>
              <p:cNvSpPr>
                <a:spLocks noChangeArrowheads="1"/>
              </p:cNvSpPr>
              <p:nvPr/>
            </p:nvSpPr>
            <p:spPr bwMode="auto">
              <a:xfrm>
                <a:off x="4500" y="3200"/>
                <a:ext cx="10" cy="184"/>
              </a:xfrm>
              <a:prstGeom prst="rect">
                <a:avLst/>
              </a:prstGeom>
              <a:solidFill>
                <a:srgbClr val="B90000"/>
              </a:solidFill>
              <a:ln w="9525">
                <a:noFill/>
                <a:miter lim="800000"/>
                <a:headEnd/>
                <a:tailEnd/>
              </a:ln>
            </p:spPr>
            <p:txBody>
              <a:bodyPr/>
              <a:lstStyle/>
              <a:p>
                <a:endParaRPr lang="nl-NL"/>
              </a:p>
            </p:txBody>
          </p:sp>
          <p:sp>
            <p:nvSpPr>
              <p:cNvPr id="84" name="Rectangle 151">
                <a:extLst>
                  <a:ext uri="{FF2B5EF4-FFF2-40B4-BE49-F238E27FC236}">
                    <a16:creationId xmlns:a16="http://schemas.microsoft.com/office/drawing/2014/main" id="{FFAC7381-9D17-48E0-8711-C4315F15AE44}"/>
                  </a:ext>
                </a:extLst>
              </p:cNvPr>
              <p:cNvSpPr>
                <a:spLocks noChangeArrowheads="1"/>
              </p:cNvSpPr>
              <p:nvPr/>
            </p:nvSpPr>
            <p:spPr bwMode="auto">
              <a:xfrm>
                <a:off x="4510" y="3200"/>
                <a:ext cx="10" cy="184"/>
              </a:xfrm>
              <a:prstGeom prst="rect">
                <a:avLst/>
              </a:prstGeom>
              <a:solidFill>
                <a:srgbClr val="CB0000"/>
              </a:solidFill>
              <a:ln w="9525">
                <a:noFill/>
                <a:miter lim="800000"/>
                <a:headEnd/>
                <a:tailEnd/>
              </a:ln>
            </p:spPr>
            <p:txBody>
              <a:bodyPr/>
              <a:lstStyle/>
              <a:p>
                <a:endParaRPr lang="nl-NL"/>
              </a:p>
            </p:txBody>
          </p:sp>
          <p:sp>
            <p:nvSpPr>
              <p:cNvPr id="85" name="Rectangle 152">
                <a:extLst>
                  <a:ext uri="{FF2B5EF4-FFF2-40B4-BE49-F238E27FC236}">
                    <a16:creationId xmlns:a16="http://schemas.microsoft.com/office/drawing/2014/main" id="{744CBBCF-F908-4020-9744-0CCC391310F9}"/>
                  </a:ext>
                </a:extLst>
              </p:cNvPr>
              <p:cNvSpPr>
                <a:spLocks noChangeArrowheads="1"/>
              </p:cNvSpPr>
              <p:nvPr/>
            </p:nvSpPr>
            <p:spPr bwMode="auto">
              <a:xfrm>
                <a:off x="4520" y="3200"/>
                <a:ext cx="9" cy="184"/>
              </a:xfrm>
              <a:prstGeom prst="rect">
                <a:avLst/>
              </a:prstGeom>
              <a:solidFill>
                <a:srgbClr val="DA0000"/>
              </a:solidFill>
              <a:ln w="9525">
                <a:noFill/>
                <a:miter lim="800000"/>
                <a:headEnd/>
                <a:tailEnd/>
              </a:ln>
            </p:spPr>
            <p:txBody>
              <a:bodyPr/>
              <a:lstStyle/>
              <a:p>
                <a:endParaRPr lang="nl-NL"/>
              </a:p>
            </p:txBody>
          </p:sp>
          <p:sp>
            <p:nvSpPr>
              <p:cNvPr id="86" name="Rectangle 153">
                <a:extLst>
                  <a:ext uri="{FF2B5EF4-FFF2-40B4-BE49-F238E27FC236}">
                    <a16:creationId xmlns:a16="http://schemas.microsoft.com/office/drawing/2014/main" id="{DB687C79-F58C-4E19-86E4-74483FAC5EA2}"/>
                  </a:ext>
                </a:extLst>
              </p:cNvPr>
              <p:cNvSpPr>
                <a:spLocks noChangeArrowheads="1"/>
              </p:cNvSpPr>
              <p:nvPr/>
            </p:nvSpPr>
            <p:spPr bwMode="auto">
              <a:xfrm>
                <a:off x="4529" y="3200"/>
                <a:ext cx="10" cy="184"/>
              </a:xfrm>
              <a:prstGeom prst="rect">
                <a:avLst/>
              </a:prstGeom>
              <a:solidFill>
                <a:srgbClr val="E70000"/>
              </a:solidFill>
              <a:ln w="9525">
                <a:noFill/>
                <a:miter lim="800000"/>
                <a:headEnd/>
                <a:tailEnd/>
              </a:ln>
            </p:spPr>
            <p:txBody>
              <a:bodyPr/>
              <a:lstStyle/>
              <a:p>
                <a:endParaRPr lang="nl-NL"/>
              </a:p>
            </p:txBody>
          </p:sp>
          <p:sp>
            <p:nvSpPr>
              <p:cNvPr id="87" name="Rectangle 154">
                <a:extLst>
                  <a:ext uri="{FF2B5EF4-FFF2-40B4-BE49-F238E27FC236}">
                    <a16:creationId xmlns:a16="http://schemas.microsoft.com/office/drawing/2014/main" id="{8CF0DE1C-D7C8-4863-A091-0A32EEC57880}"/>
                  </a:ext>
                </a:extLst>
              </p:cNvPr>
              <p:cNvSpPr>
                <a:spLocks noChangeArrowheads="1"/>
              </p:cNvSpPr>
              <p:nvPr/>
            </p:nvSpPr>
            <p:spPr bwMode="auto">
              <a:xfrm>
                <a:off x="4539" y="3200"/>
                <a:ext cx="10" cy="184"/>
              </a:xfrm>
              <a:prstGeom prst="rect">
                <a:avLst/>
              </a:prstGeom>
              <a:solidFill>
                <a:srgbClr val="F10000"/>
              </a:solidFill>
              <a:ln w="9525">
                <a:noFill/>
                <a:miter lim="800000"/>
                <a:headEnd/>
                <a:tailEnd/>
              </a:ln>
            </p:spPr>
            <p:txBody>
              <a:bodyPr/>
              <a:lstStyle/>
              <a:p>
                <a:endParaRPr lang="nl-NL"/>
              </a:p>
            </p:txBody>
          </p:sp>
          <p:sp>
            <p:nvSpPr>
              <p:cNvPr id="88" name="Rectangle 155">
                <a:extLst>
                  <a:ext uri="{FF2B5EF4-FFF2-40B4-BE49-F238E27FC236}">
                    <a16:creationId xmlns:a16="http://schemas.microsoft.com/office/drawing/2014/main" id="{DDEA227F-54CB-42E9-8DCA-A437E5E3C4FC}"/>
                  </a:ext>
                </a:extLst>
              </p:cNvPr>
              <p:cNvSpPr>
                <a:spLocks noChangeArrowheads="1"/>
              </p:cNvSpPr>
              <p:nvPr/>
            </p:nvSpPr>
            <p:spPr bwMode="auto">
              <a:xfrm>
                <a:off x="4549" y="3200"/>
                <a:ext cx="9" cy="184"/>
              </a:xfrm>
              <a:prstGeom prst="rect">
                <a:avLst/>
              </a:prstGeom>
              <a:solidFill>
                <a:srgbClr val="F80000"/>
              </a:solidFill>
              <a:ln w="9525">
                <a:noFill/>
                <a:miter lim="800000"/>
                <a:headEnd/>
                <a:tailEnd/>
              </a:ln>
            </p:spPr>
            <p:txBody>
              <a:bodyPr/>
              <a:lstStyle/>
              <a:p>
                <a:endParaRPr lang="nl-NL"/>
              </a:p>
            </p:txBody>
          </p:sp>
          <p:sp>
            <p:nvSpPr>
              <p:cNvPr id="89" name="Rectangle 156">
                <a:extLst>
                  <a:ext uri="{FF2B5EF4-FFF2-40B4-BE49-F238E27FC236}">
                    <a16:creationId xmlns:a16="http://schemas.microsoft.com/office/drawing/2014/main" id="{595382F2-410E-474D-861C-4220D1E5E487}"/>
                  </a:ext>
                </a:extLst>
              </p:cNvPr>
              <p:cNvSpPr>
                <a:spLocks noChangeArrowheads="1"/>
              </p:cNvSpPr>
              <p:nvPr/>
            </p:nvSpPr>
            <p:spPr bwMode="auto">
              <a:xfrm>
                <a:off x="4558" y="3200"/>
                <a:ext cx="10" cy="184"/>
              </a:xfrm>
              <a:prstGeom prst="rect">
                <a:avLst/>
              </a:prstGeom>
              <a:solidFill>
                <a:srgbClr val="FC0000"/>
              </a:solidFill>
              <a:ln w="9525">
                <a:noFill/>
                <a:miter lim="800000"/>
                <a:headEnd/>
                <a:tailEnd/>
              </a:ln>
            </p:spPr>
            <p:txBody>
              <a:bodyPr/>
              <a:lstStyle/>
              <a:p>
                <a:endParaRPr lang="nl-NL"/>
              </a:p>
            </p:txBody>
          </p:sp>
          <p:sp>
            <p:nvSpPr>
              <p:cNvPr id="90" name="Rectangle 157">
                <a:extLst>
                  <a:ext uri="{FF2B5EF4-FFF2-40B4-BE49-F238E27FC236}">
                    <a16:creationId xmlns:a16="http://schemas.microsoft.com/office/drawing/2014/main" id="{7076CF8C-577F-4E82-9072-66A2F34AB8FB}"/>
                  </a:ext>
                </a:extLst>
              </p:cNvPr>
              <p:cNvSpPr>
                <a:spLocks noChangeArrowheads="1"/>
              </p:cNvSpPr>
              <p:nvPr/>
            </p:nvSpPr>
            <p:spPr bwMode="auto">
              <a:xfrm>
                <a:off x="4568" y="3200"/>
                <a:ext cx="10" cy="184"/>
              </a:xfrm>
              <a:prstGeom prst="rect">
                <a:avLst/>
              </a:prstGeom>
              <a:solidFill>
                <a:srgbClr val="FF0000"/>
              </a:solidFill>
              <a:ln w="9525">
                <a:noFill/>
                <a:miter lim="800000"/>
                <a:headEnd/>
                <a:tailEnd/>
              </a:ln>
            </p:spPr>
            <p:txBody>
              <a:bodyPr/>
              <a:lstStyle/>
              <a:p>
                <a:endParaRPr lang="nl-NL"/>
              </a:p>
            </p:txBody>
          </p:sp>
          <p:sp>
            <p:nvSpPr>
              <p:cNvPr id="91" name="Rectangle 158">
                <a:extLst>
                  <a:ext uri="{FF2B5EF4-FFF2-40B4-BE49-F238E27FC236}">
                    <a16:creationId xmlns:a16="http://schemas.microsoft.com/office/drawing/2014/main" id="{43AC04DD-1F14-4A1E-B9CA-8546DCDDACFE}"/>
                  </a:ext>
                </a:extLst>
              </p:cNvPr>
              <p:cNvSpPr>
                <a:spLocks noChangeArrowheads="1"/>
              </p:cNvSpPr>
              <p:nvPr/>
            </p:nvSpPr>
            <p:spPr bwMode="auto">
              <a:xfrm>
                <a:off x="4578" y="3200"/>
                <a:ext cx="9" cy="184"/>
              </a:xfrm>
              <a:prstGeom prst="rect">
                <a:avLst/>
              </a:prstGeom>
              <a:solidFill>
                <a:srgbClr val="FF0000"/>
              </a:solidFill>
              <a:ln w="9525">
                <a:noFill/>
                <a:miter lim="800000"/>
                <a:headEnd/>
                <a:tailEnd/>
              </a:ln>
            </p:spPr>
            <p:txBody>
              <a:bodyPr/>
              <a:lstStyle/>
              <a:p>
                <a:endParaRPr lang="nl-NL"/>
              </a:p>
            </p:txBody>
          </p:sp>
          <p:sp>
            <p:nvSpPr>
              <p:cNvPr id="92" name="Rectangle 159">
                <a:extLst>
                  <a:ext uri="{FF2B5EF4-FFF2-40B4-BE49-F238E27FC236}">
                    <a16:creationId xmlns:a16="http://schemas.microsoft.com/office/drawing/2014/main" id="{2378C3B3-D129-46CF-8331-674DC8CEE293}"/>
                  </a:ext>
                </a:extLst>
              </p:cNvPr>
              <p:cNvSpPr>
                <a:spLocks noChangeArrowheads="1"/>
              </p:cNvSpPr>
              <p:nvPr/>
            </p:nvSpPr>
            <p:spPr bwMode="auto">
              <a:xfrm>
                <a:off x="4587" y="3200"/>
                <a:ext cx="10" cy="184"/>
              </a:xfrm>
              <a:prstGeom prst="rect">
                <a:avLst/>
              </a:prstGeom>
              <a:solidFill>
                <a:srgbClr val="F80000"/>
              </a:solidFill>
              <a:ln w="9525">
                <a:noFill/>
                <a:miter lim="800000"/>
                <a:headEnd/>
                <a:tailEnd/>
              </a:ln>
            </p:spPr>
            <p:txBody>
              <a:bodyPr/>
              <a:lstStyle/>
              <a:p>
                <a:endParaRPr lang="nl-NL"/>
              </a:p>
            </p:txBody>
          </p:sp>
          <p:sp>
            <p:nvSpPr>
              <p:cNvPr id="93" name="Rectangle 160">
                <a:extLst>
                  <a:ext uri="{FF2B5EF4-FFF2-40B4-BE49-F238E27FC236}">
                    <a16:creationId xmlns:a16="http://schemas.microsoft.com/office/drawing/2014/main" id="{126E7DFD-ADBF-47D4-BF45-D30CF605A65A}"/>
                  </a:ext>
                </a:extLst>
              </p:cNvPr>
              <p:cNvSpPr>
                <a:spLocks noChangeArrowheads="1"/>
              </p:cNvSpPr>
              <p:nvPr/>
            </p:nvSpPr>
            <p:spPr bwMode="auto">
              <a:xfrm>
                <a:off x="4597" y="3200"/>
                <a:ext cx="10" cy="184"/>
              </a:xfrm>
              <a:prstGeom prst="rect">
                <a:avLst/>
              </a:prstGeom>
              <a:solidFill>
                <a:srgbClr val="F10000"/>
              </a:solidFill>
              <a:ln w="9525">
                <a:noFill/>
                <a:miter lim="800000"/>
                <a:headEnd/>
                <a:tailEnd/>
              </a:ln>
            </p:spPr>
            <p:txBody>
              <a:bodyPr/>
              <a:lstStyle/>
              <a:p>
                <a:endParaRPr lang="nl-NL"/>
              </a:p>
            </p:txBody>
          </p:sp>
          <p:sp>
            <p:nvSpPr>
              <p:cNvPr id="94" name="Rectangle 161">
                <a:extLst>
                  <a:ext uri="{FF2B5EF4-FFF2-40B4-BE49-F238E27FC236}">
                    <a16:creationId xmlns:a16="http://schemas.microsoft.com/office/drawing/2014/main" id="{14FC2276-9F6C-4D95-AD70-E35910F15D0C}"/>
                  </a:ext>
                </a:extLst>
              </p:cNvPr>
              <p:cNvSpPr>
                <a:spLocks noChangeArrowheads="1"/>
              </p:cNvSpPr>
              <p:nvPr/>
            </p:nvSpPr>
            <p:spPr bwMode="auto">
              <a:xfrm>
                <a:off x="4607" y="3200"/>
                <a:ext cx="9" cy="184"/>
              </a:xfrm>
              <a:prstGeom prst="rect">
                <a:avLst/>
              </a:prstGeom>
              <a:solidFill>
                <a:srgbClr val="E70000"/>
              </a:solidFill>
              <a:ln w="9525">
                <a:noFill/>
                <a:miter lim="800000"/>
                <a:headEnd/>
                <a:tailEnd/>
              </a:ln>
            </p:spPr>
            <p:txBody>
              <a:bodyPr/>
              <a:lstStyle/>
              <a:p>
                <a:endParaRPr lang="nl-NL"/>
              </a:p>
            </p:txBody>
          </p:sp>
          <p:sp>
            <p:nvSpPr>
              <p:cNvPr id="95" name="Rectangle 162">
                <a:extLst>
                  <a:ext uri="{FF2B5EF4-FFF2-40B4-BE49-F238E27FC236}">
                    <a16:creationId xmlns:a16="http://schemas.microsoft.com/office/drawing/2014/main" id="{5AC368CC-D186-4EBF-8171-FC6CE1B4572A}"/>
                  </a:ext>
                </a:extLst>
              </p:cNvPr>
              <p:cNvSpPr>
                <a:spLocks noChangeArrowheads="1"/>
              </p:cNvSpPr>
              <p:nvPr/>
            </p:nvSpPr>
            <p:spPr bwMode="auto">
              <a:xfrm>
                <a:off x="4616" y="3200"/>
                <a:ext cx="10" cy="184"/>
              </a:xfrm>
              <a:prstGeom prst="rect">
                <a:avLst/>
              </a:prstGeom>
              <a:solidFill>
                <a:srgbClr val="DA0000"/>
              </a:solidFill>
              <a:ln w="9525">
                <a:noFill/>
                <a:miter lim="800000"/>
                <a:headEnd/>
                <a:tailEnd/>
              </a:ln>
            </p:spPr>
            <p:txBody>
              <a:bodyPr/>
              <a:lstStyle/>
              <a:p>
                <a:endParaRPr lang="nl-NL"/>
              </a:p>
            </p:txBody>
          </p:sp>
          <p:sp>
            <p:nvSpPr>
              <p:cNvPr id="96" name="Rectangle 163">
                <a:extLst>
                  <a:ext uri="{FF2B5EF4-FFF2-40B4-BE49-F238E27FC236}">
                    <a16:creationId xmlns:a16="http://schemas.microsoft.com/office/drawing/2014/main" id="{FFC1643E-0B70-45CC-9B5C-15AA1DCBA0F7}"/>
                  </a:ext>
                </a:extLst>
              </p:cNvPr>
              <p:cNvSpPr>
                <a:spLocks noChangeArrowheads="1"/>
              </p:cNvSpPr>
              <p:nvPr/>
            </p:nvSpPr>
            <p:spPr bwMode="auto">
              <a:xfrm>
                <a:off x="4626" y="3200"/>
                <a:ext cx="10" cy="184"/>
              </a:xfrm>
              <a:prstGeom prst="rect">
                <a:avLst/>
              </a:prstGeom>
              <a:solidFill>
                <a:srgbClr val="CB0000"/>
              </a:solidFill>
              <a:ln w="9525">
                <a:noFill/>
                <a:miter lim="800000"/>
                <a:headEnd/>
                <a:tailEnd/>
              </a:ln>
            </p:spPr>
            <p:txBody>
              <a:bodyPr/>
              <a:lstStyle/>
              <a:p>
                <a:endParaRPr lang="nl-NL"/>
              </a:p>
            </p:txBody>
          </p:sp>
          <p:sp>
            <p:nvSpPr>
              <p:cNvPr id="97" name="Rectangle 164">
                <a:extLst>
                  <a:ext uri="{FF2B5EF4-FFF2-40B4-BE49-F238E27FC236}">
                    <a16:creationId xmlns:a16="http://schemas.microsoft.com/office/drawing/2014/main" id="{219905B9-0B24-45EE-8925-47437D74ACC4}"/>
                  </a:ext>
                </a:extLst>
              </p:cNvPr>
              <p:cNvSpPr>
                <a:spLocks noChangeArrowheads="1"/>
              </p:cNvSpPr>
              <p:nvPr/>
            </p:nvSpPr>
            <p:spPr bwMode="auto">
              <a:xfrm>
                <a:off x="4636" y="3200"/>
                <a:ext cx="9" cy="184"/>
              </a:xfrm>
              <a:prstGeom prst="rect">
                <a:avLst/>
              </a:prstGeom>
              <a:solidFill>
                <a:srgbClr val="B90000"/>
              </a:solidFill>
              <a:ln w="9525">
                <a:noFill/>
                <a:miter lim="800000"/>
                <a:headEnd/>
                <a:tailEnd/>
              </a:ln>
            </p:spPr>
            <p:txBody>
              <a:bodyPr/>
              <a:lstStyle/>
              <a:p>
                <a:endParaRPr lang="nl-NL"/>
              </a:p>
            </p:txBody>
          </p:sp>
          <p:sp>
            <p:nvSpPr>
              <p:cNvPr id="98" name="Rectangle 165">
                <a:extLst>
                  <a:ext uri="{FF2B5EF4-FFF2-40B4-BE49-F238E27FC236}">
                    <a16:creationId xmlns:a16="http://schemas.microsoft.com/office/drawing/2014/main" id="{7FF914D5-3942-4F87-9985-808B92EDD1B0}"/>
                  </a:ext>
                </a:extLst>
              </p:cNvPr>
              <p:cNvSpPr>
                <a:spLocks noChangeArrowheads="1"/>
              </p:cNvSpPr>
              <p:nvPr/>
            </p:nvSpPr>
            <p:spPr bwMode="auto">
              <a:xfrm>
                <a:off x="4645" y="3200"/>
                <a:ext cx="10" cy="184"/>
              </a:xfrm>
              <a:prstGeom prst="rect">
                <a:avLst/>
              </a:prstGeom>
              <a:solidFill>
                <a:srgbClr val="A70000"/>
              </a:solidFill>
              <a:ln w="9525">
                <a:noFill/>
                <a:miter lim="800000"/>
                <a:headEnd/>
                <a:tailEnd/>
              </a:ln>
            </p:spPr>
            <p:txBody>
              <a:bodyPr/>
              <a:lstStyle/>
              <a:p>
                <a:endParaRPr lang="nl-NL"/>
              </a:p>
            </p:txBody>
          </p:sp>
          <p:sp>
            <p:nvSpPr>
              <p:cNvPr id="99" name="Rectangle 166">
                <a:extLst>
                  <a:ext uri="{FF2B5EF4-FFF2-40B4-BE49-F238E27FC236}">
                    <a16:creationId xmlns:a16="http://schemas.microsoft.com/office/drawing/2014/main" id="{55ACC0F5-D518-457D-9A5C-B5D81BCD94D6}"/>
                  </a:ext>
                </a:extLst>
              </p:cNvPr>
              <p:cNvSpPr>
                <a:spLocks noChangeArrowheads="1"/>
              </p:cNvSpPr>
              <p:nvPr/>
            </p:nvSpPr>
            <p:spPr bwMode="auto">
              <a:xfrm>
                <a:off x="4655" y="3200"/>
                <a:ext cx="10" cy="184"/>
              </a:xfrm>
              <a:prstGeom prst="rect">
                <a:avLst/>
              </a:prstGeom>
              <a:solidFill>
                <a:srgbClr val="960000"/>
              </a:solidFill>
              <a:ln w="9525">
                <a:noFill/>
                <a:miter lim="800000"/>
                <a:headEnd/>
                <a:tailEnd/>
              </a:ln>
            </p:spPr>
            <p:txBody>
              <a:bodyPr/>
              <a:lstStyle/>
              <a:p>
                <a:endParaRPr lang="nl-NL"/>
              </a:p>
            </p:txBody>
          </p:sp>
          <p:sp>
            <p:nvSpPr>
              <p:cNvPr id="100" name="Rectangle 167">
                <a:extLst>
                  <a:ext uri="{FF2B5EF4-FFF2-40B4-BE49-F238E27FC236}">
                    <a16:creationId xmlns:a16="http://schemas.microsoft.com/office/drawing/2014/main" id="{125D1000-2841-4520-BC94-E200FBC9FE26}"/>
                  </a:ext>
                </a:extLst>
              </p:cNvPr>
              <p:cNvSpPr>
                <a:spLocks noChangeArrowheads="1"/>
              </p:cNvSpPr>
              <p:nvPr/>
            </p:nvSpPr>
            <p:spPr bwMode="auto">
              <a:xfrm>
                <a:off x="4665" y="3200"/>
                <a:ext cx="10" cy="184"/>
              </a:xfrm>
              <a:prstGeom prst="rect">
                <a:avLst/>
              </a:prstGeom>
              <a:solidFill>
                <a:srgbClr val="890000"/>
              </a:solidFill>
              <a:ln w="9525">
                <a:noFill/>
                <a:miter lim="800000"/>
                <a:headEnd/>
                <a:tailEnd/>
              </a:ln>
            </p:spPr>
            <p:txBody>
              <a:bodyPr/>
              <a:lstStyle/>
              <a:p>
                <a:endParaRPr lang="nl-NL"/>
              </a:p>
            </p:txBody>
          </p:sp>
          <p:sp>
            <p:nvSpPr>
              <p:cNvPr id="101" name="Rectangle 168">
                <a:extLst>
                  <a:ext uri="{FF2B5EF4-FFF2-40B4-BE49-F238E27FC236}">
                    <a16:creationId xmlns:a16="http://schemas.microsoft.com/office/drawing/2014/main" id="{55BDF4E9-1300-4B33-832E-2586C82077CA}"/>
                  </a:ext>
                </a:extLst>
              </p:cNvPr>
              <p:cNvSpPr>
                <a:spLocks noChangeArrowheads="1"/>
              </p:cNvSpPr>
              <p:nvPr/>
            </p:nvSpPr>
            <p:spPr bwMode="auto">
              <a:xfrm>
                <a:off x="4675" y="3200"/>
                <a:ext cx="9" cy="184"/>
              </a:xfrm>
              <a:prstGeom prst="rect">
                <a:avLst/>
              </a:prstGeom>
              <a:solidFill>
                <a:srgbClr val="7E0000"/>
              </a:solidFill>
              <a:ln w="9525">
                <a:noFill/>
                <a:miter lim="800000"/>
                <a:headEnd/>
                <a:tailEnd/>
              </a:ln>
            </p:spPr>
            <p:txBody>
              <a:bodyPr/>
              <a:lstStyle/>
              <a:p>
                <a:endParaRPr lang="nl-NL"/>
              </a:p>
            </p:txBody>
          </p:sp>
          <p:sp>
            <p:nvSpPr>
              <p:cNvPr id="102" name="Rectangle 169">
                <a:extLst>
                  <a:ext uri="{FF2B5EF4-FFF2-40B4-BE49-F238E27FC236}">
                    <a16:creationId xmlns:a16="http://schemas.microsoft.com/office/drawing/2014/main" id="{5660F99D-63F8-4818-BDC2-84053CC2E16D}"/>
                  </a:ext>
                </a:extLst>
              </p:cNvPr>
              <p:cNvSpPr>
                <a:spLocks noChangeArrowheads="1"/>
              </p:cNvSpPr>
              <p:nvPr/>
            </p:nvSpPr>
            <p:spPr bwMode="auto">
              <a:xfrm>
                <a:off x="4684" y="3200"/>
                <a:ext cx="10" cy="184"/>
              </a:xfrm>
              <a:prstGeom prst="rect">
                <a:avLst/>
              </a:prstGeom>
              <a:solidFill>
                <a:srgbClr val="760000"/>
              </a:solidFill>
              <a:ln w="9525">
                <a:noFill/>
                <a:miter lim="800000"/>
                <a:headEnd/>
                <a:tailEnd/>
              </a:ln>
            </p:spPr>
            <p:txBody>
              <a:bodyPr/>
              <a:lstStyle/>
              <a:p>
                <a:endParaRPr lang="nl-NL"/>
              </a:p>
            </p:txBody>
          </p:sp>
        </p:grpSp>
        <p:sp>
          <p:nvSpPr>
            <p:cNvPr id="20" name="Rectangle 170">
              <a:extLst>
                <a:ext uri="{FF2B5EF4-FFF2-40B4-BE49-F238E27FC236}">
                  <a16:creationId xmlns:a16="http://schemas.microsoft.com/office/drawing/2014/main" id="{7D605A03-D4C6-421F-A68E-19566027FA36}"/>
                </a:ext>
              </a:extLst>
            </p:cNvPr>
            <p:cNvSpPr>
              <a:spLocks noChangeArrowheads="1"/>
            </p:cNvSpPr>
            <p:nvPr/>
          </p:nvSpPr>
          <p:spPr bwMode="auto">
            <a:xfrm>
              <a:off x="4452" y="3200"/>
              <a:ext cx="242" cy="184"/>
            </a:xfrm>
            <a:prstGeom prst="rect">
              <a:avLst/>
            </a:prstGeom>
            <a:noFill/>
            <a:ln w="15875">
              <a:solidFill>
                <a:srgbClr val="000000"/>
              </a:solidFill>
              <a:miter lim="800000"/>
              <a:headEnd/>
              <a:tailEnd/>
            </a:ln>
          </p:spPr>
          <p:txBody>
            <a:bodyPr/>
            <a:lstStyle/>
            <a:p>
              <a:endParaRPr lang="nl-NL"/>
            </a:p>
          </p:txBody>
        </p:sp>
        <p:grpSp>
          <p:nvGrpSpPr>
            <p:cNvPr id="21" name="Group 171">
              <a:extLst>
                <a:ext uri="{FF2B5EF4-FFF2-40B4-BE49-F238E27FC236}">
                  <a16:creationId xmlns:a16="http://schemas.microsoft.com/office/drawing/2014/main" id="{A4760B46-659B-4F41-9CE9-A825C509CA1D}"/>
                </a:ext>
              </a:extLst>
            </p:cNvPr>
            <p:cNvGrpSpPr>
              <a:grpSpLocks/>
            </p:cNvGrpSpPr>
            <p:nvPr/>
          </p:nvGrpSpPr>
          <p:grpSpPr bwMode="auto">
            <a:xfrm>
              <a:off x="5052" y="3200"/>
              <a:ext cx="251" cy="184"/>
              <a:chOff x="5052" y="3200"/>
              <a:chExt cx="251" cy="184"/>
            </a:xfrm>
          </p:grpSpPr>
          <p:sp>
            <p:nvSpPr>
              <p:cNvPr id="52" name="Rectangle 172">
                <a:extLst>
                  <a:ext uri="{FF2B5EF4-FFF2-40B4-BE49-F238E27FC236}">
                    <a16:creationId xmlns:a16="http://schemas.microsoft.com/office/drawing/2014/main" id="{FDB55C43-659D-4234-ADAE-C17676264B72}"/>
                  </a:ext>
                </a:extLst>
              </p:cNvPr>
              <p:cNvSpPr>
                <a:spLocks noChangeArrowheads="1"/>
              </p:cNvSpPr>
              <p:nvPr/>
            </p:nvSpPr>
            <p:spPr bwMode="auto">
              <a:xfrm>
                <a:off x="5052" y="3200"/>
                <a:ext cx="9" cy="184"/>
              </a:xfrm>
              <a:prstGeom prst="rect">
                <a:avLst/>
              </a:prstGeom>
              <a:solidFill>
                <a:srgbClr val="770000"/>
              </a:solidFill>
              <a:ln w="9525">
                <a:noFill/>
                <a:miter lim="800000"/>
                <a:headEnd/>
                <a:tailEnd/>
              </a:ln>
            </p:spPr>
            <p:txBody>
              <a:bodyPr/>
              <a:lstStyle/>
              <a:p>
                <a:endParaRPr lang="nl-NL"/>
              </a:p>
            </p:txBody>
          </p:sp>
          <p:sp>
            <p:nvSpPr>
              <p:cNvPr id="53" name="Rectangle 173">
                <a:extLst>
                  <a:ext uri="{FF2B5EF4-FFF2-40B4-BE49-F238E27FC236}">
                    <a16:creationId xmlns:a16="http://schemas.microsoft.com/office/drawing/2014/main" id="{599A33AB-0C91-45C6-90C0-687CC0BDE1E6}"/>
                  </a:ext>
                </a:extLst>
              </p:cNvPr>
              <p:cNvSpPr>
                <a:spLocks noChangeArrowheads="1"/>
              </p:cNvSpPr>
              <p:nvPr/>
            </p:nvSpPr>
            <p:spPr bwMode="auto">
              <a:xfrm>
                <a:off x="5061" y="3200"/>
                <a:ext cx="10" cy="184"/>
              </a:xfrm>
              <a:prstGeom prst="rect">
                <a:avLst/>
              </a:prstGeom>
              <a:solidFill>
                <a:srgbClr val="7E0000"/>
              </a:solidFill>
              <a:ln w="9525">
                <a:noFill/>
                <a:miter lim="800000"/>
                <a:headEnd/>
                <a:tailEnd/>
              </a:ln>
            </p:spPr>
            <p:txBody>
              <a:bodyPr/>
              <a:lstStyle/>
              <a:p>
                <a:endParaRPr lang="nl-NL"/>
              </a:p>
            </p:txBody>
          </p:sp>
          <p:sp>
            <p:nvSpPr>
              <p:cNvPr id="54" name="Rectangle 174">
                <a:extLst>
                  <a:ext uri="{FF2B5EF4-FFF2-40B4-BE49-F238E27FC236}">
                    <a16:creationId xmlns:a16="http://schemas.microsoft.com/office/drawing/2014/main" id="{309A88BC-1C68-46C3-B524-BCAE14849365}"/>
                  </a:ext>
                </a:extLst>
              </p:cNvPr>
              <p:cNvSpPr>
                <a:spLocks noChangeArrowheads="1"/>
              </p:cNvSpPr>
              <p:nvPr/>
            </p:nvSpPr>
            <p:spPr bwMode="auto">
              <a:xfrm>
                <a:off x="5071" y="3200"/>
                <a:ext cx="10" cy="184"/>
              </a:xfrm>
              <a:prstGeom prst="rect">
                <a:avLst/>
              </a:prstGeom>
              <a:solidFill>
                <a:srgbClr val="880000"/>
              </a:solidFill>
              <a:ln w="9525">
                <a:noFill/>
                <a:miter lim="800000"/>
                <a:headEnd/>
                <a:tailEnd/>
              </a:ln>
            </p:spPr>
            <p:txBody>
              <a:bodyPr/>
              <a:lstStyle/>
              <a:p>
                <a:endParaRPr lang="nl-NL"/>
              </a:p>
            </p:txBody>
          </p:sp>
          <p:sp>
            <p:nvSpPr>
              <p:cNvPr id="55" name="Rectangle 175">
                <a:extLst>
                  <a:ext uri="{FF2B5EF4-FFF2-40B4-BE49-F238E27FC236}">
                    <a16:creationId xmlns:a16="http://schemas.microsoft.com/office/drawing/2014/main" id="{77AAC172-5ED2-41BD-8CFE-394E59DE4C2E}"/>
                  </a:ext>
                </a:extLst>
              </p:cNvPr>
              <p:cNvSpPr>
                <a:spLocks noChangeArrowheads="1"/>
              </p:cNvSpPr>
              <p:nvPr/>
            </p:nvSpPr>
            <p:spPr bwMode="auto">
              <a:xfrm>
                <a:off x="5081" y="3200"/>
                <a:ext cx="9" cy="184"/>
              </a:xfrm>
              <a:prstGeom prst="rect">
                <a:avLst/>
              </a:prstGeom>
              <a:solidFill>
                <a:srgbClr val="940000"/>
              </a:solidFill>
              <a:ln w="9525">
                <a:noFill/>
                <a:miter lim="800000"/>
                <a:headEnd/>
                <a:tailEnd/>
              </a:ln>
            </p:spPr>
            <p:txBody>
              <a:bodyPr/>
              <a:lstStyle/>
              <a:p>
                <a:endParaRPr lang="nl-NL"/>
              </a:p>
            </p:txBody>
          </p:sp>
          <p:sp>
            <p:nvSpPr>
              <p:cNvPr id="56" name="Rectangle 176">
                <a:extLst>
                  <a:ext uri="{FF2B5EF4-FFF2-40B4-BE49-F238E27FC236}">
                    <a16:creationId xmlns:a16="http://schemas.microsoft.com/office/drawing/2014/main" id="{3E62D9C8-1776-4D56-8EB5-53D60EB2AE7A}"/>
                  </a:ext>
                </a:extLst>
              </p:cNvPr>
              <p:cNvSpPr>
                <a:spLocks noChangeArrowheads="1"/>
              </p:cNvSpPr>
              <p:nvPr/>
            </p:nvSpPr>
            <p:spPr bwMode="auto">
              <a:xfrm>
                <a:off x="5090" y="3200"/>
                <a:ext cx="10" cy="184"/>
              </a:xfrm>
              <a:prstGeom prst="rect">
                <a:avLst/>
              </a:prstGeom>
              <a:solidFill>
                <a:srgbClr val="A40000"/>
              </a:solidFill>
              <a:ln w="9525">
                <a:noFill/>
                <a:miter lim="800000"/>
                <a:headEnd/>
                <a:tailEnd/>
              </a:ln>
            </p:spPr>
            <p:txBody>
              <a:bodyPr/>
              <a:lstStyle/>
              <a:p>
                <a:endParaRPr lang="nl-NL"/>
              </a:p>
            </p:txBody>
          </p:sp>
          <p:sp>
            <p:nvSpPr>
              <p:cNvPr id="57" name="Rectangle 177">
                <a:extLst>
                  <a:ext uri="{FF2B5EF4-FFF2-40B4-BE49-F238E27FC236}">
                    <a16:creationId xmlns:a16="http://schemas.microsoft.com/office/drawing/2014/main" id="{FB4F49E0-AF74-46EE-A59A-F61F35135A45}"/>
                  </a:ext>
                </a:extLst>
              </p:cNvPr>
              <p:cNvSpPr>
                <a:spLocks noChangeArrowheads="1"/>
              </p:cNvSpPr>
              <p:nvPr/>
            </p:nvSpPr>
            <p:spPr bwMode="auto">
              <a:xfrm>
                <a:off x="5100" y="3200"/>
                <a:ext cx="10" cy="184"/>
              </a:xfrm>
              <a:prstGeom prst="rect">
                <a:avLst/>
              </a:prstGeom>
              <a:solidFill>
                <a:srgbClr val="B50000"/>
              </a:solidFill>
              <a:ln w="9525">
                <a:noFill/>
                <a:miter lim="800000"/>
                <a:headEnd/>
                <a:tailEnd/>
              </a:ln>
            </p:spPr>
            <p:txBody>
              <a:bodyPr/>
              <a:lstStyle/>
              <a:p>
                <a:endParaRPr lang="nl-NL"/>
              </a:p>
            </p:txBody>
          </p:sp>
          <p:sp>
            <p:nvSpPr>
              <p:cNvPr id="58" name="Rectangle 178">
                <a:extLst>
                  <a:ext uri="{FF2B5EF4-FFF2-40B4-BE49-F238E27FC236}">
                    <a16:creationId xmlns:a16="http://schemas.microsoft.com/office/drawing/2014/main" id="{B182D07D-F84E-43FC-85CA-378674B129E6}"/>
                  </a:ext>
                </a:extLst>
              </p:cNvPr>
              <p:cNvSpPr>
                <a:spLocks noChangeArrowheads="1"/>
              </p:cNvSpPr>
              <p:nvPr/>
            </p:nvSpPr>
            <p:spPr bwMode="auto">
              <a:xfrm>
                <a:off x="5110" y="3200"/>
                <a:ext cx="9" cy="184"/>
              </a:xfrm>
              <a:prstGeom prst="rect">
                <a:avLst/>
              </a:prstGeom>
              <a:solidFill>
                <a:srgbClr val="C70000"/>
              </a:solidFill>
              <a:ln w="9525">
                <a:noFill/>
                <a:miter lim="800000"/>
                <a:headEnd/>
                <a:tailEnd/>
              </a:ln>
            </p:spPr>
            <p:txBody>
              <a:bodyPr/>
              <a:lstStyle/>
              <a:p>
                <a:endParaRPr lang="nl-NL"/>
              </a:p>
            </p:txBody>
          </p:sp>
          <p:sp>
            <p:nvSpPr>
              <p:cNvPr id="59" name="Rectangle 179">
                <a:extLst>
                  <a:ext uri="{FF2B5EF4-FFF2-40B4-BE49-F238E27FC236}">
                    <a16:creationId xmlns:a16="http://schemas.microsoft.com/office/drawing/2014/main" id="{29FC4AFB-1378-461A-B85F-DDE27FE9E84D}"/>
                  </a:ext>
                </a:extLst>
              </p:cNvPr>
              <p:cNvSpPr>
                <a:spLocks noChangeArrowheads="1"/>
              </p:cNvSpPr>
              <p:nvPr/>
            </p:nvSpPr>
            <p:spPr bwMode="auto">
              <a:xfrm>
                <a:off x="5119" y="3200"/>
                <a:ext cx="10" cy="184"/>
              </a:xfrm>
              <a:prstGeom prst="rect">
                <a:avLst/>
              </a:prstGeom>
              <a:solidFill>
                <a:srgbClr val="D60000"/>
              </a:solidFill>
              <a:ln w="9525">
                <a:noFill/>
                <a:miter lim="800000"/>
                <a:headEnd/>
                <a:tailEnd/>
              </a:ln>
            </p:spPr>
            <p:txBody>
              <a:bodyPr/>
              <a:lstStyle/>
              <a:p>
                <a:endParaRPr lang="nl-NL"/>
              </a:p>
            </p:txBody>
          </p:sp>
          <p:sp>
            <p:nvSpPr>
              <p:cNvPr id="60" name="Rectangle 180">
                <a:extLst>
                  <a:ext uri="{FF2B5EF4-FFF2-40B4-BE49-F238E27FC236}">
                    <a16:creationId xmlns:a16="http://schemas.microsoft.com/office/drawing/2014/main" id="{03DDFC41-3E28-4554-8BCC-DA769538C8E7}"/>
                  </a:ext>
                </a:extLst>
              </p:cNvPr>
              <p:cNvSpPr>
                <a:spLocks noChangeArrowheads="1"/>
              </p:cNvSpPr>
              <p:nvPr/>
            </p:nvSpPr>
            <p:spPr bwMode="auto">
              <a:xfrm>
                <a:off x="5129" y="3200"/>
                <a:ext cx="10" cy="184"/>
              </a:xfrm>
              <a:prstGeom prst="rect">
                <a:avLst/>
              </a:prstGeom>
              <a:solidFill>
                <a:srgbClr val="E30000"/>
              </a:solidFill>
              <a:ln w="9525">
                <a:noFill/>
                <a:miter lim="800000"/>
                <a:headEnd/>
                <a:tailEnd/>
              </a:ln>
            </p:spPr>
            <p:txBody>
              <a:bodyPr/>
              <a:lstStyle/>
              <a:p>
                <a:endParaRPr lang="nl-NL"/>
              </a:p>
            </p:txBody>
          </p:sp>
          <p:sp>
            <p:nvSpPr>
              <p:cNvPr id="61" name="Rectangle 181">
                <a:extLst>
                  <a:ext uri="{FF2B5EF4-FFF2-40B4-BE49-F238E27FC236}">
                    <a16:creationId xmlns:a16="http://schemas.microsoft.com/office/drawing/2014/main" id="{B2D36594-84AE-4580-8221-2C94AD23FC44}"/>
                  </a:ext>
                </a:extLst>
              </p:cNvPr>
              <p:cNvSpPr>
                <a:spLocks noChangeArrowheads="1"/>
              </p:cNvSpPr>
              <p:nvPr/>
            </p:nvSpPr>
            <p:spPr bwMode="auto">
              <a:xfrm>
                <a:off x="5139" y="3200"/>
                <a:ext cx="9" cy="184"/>
              </a:xfrm>
              <a:prstGeom prst="rect">
                <a:avLst/>
              </a:prstGeom>
              <a:solidFill>
                <a:srgbClr val="EE0000"/>
              </a:solidFill>
              <a:ln w="9525">
                <a:noFill/>
                <a:miter lim="800000"/>
                <a:headEnd/>
                <a:tailEnd/>
              </a:ln>
            </p:spPr>
            <p:txBody>
              <a:bodyPr/>
              <a:lstStyle/>
              <a:p>
                <a:endParaRPr lang="nl-NL"/>
              </a:p>
            </p:txBody>
          </p:sp>
          <p:sp>
            <p:nvSpPr>
              <p:cNvPr id="62" name="Rectangle 182">
                <a:extLst>
                  <a:ext uri="{FF2B5EF4-FFF2-40B4-BE49-F238E27FC236}">
                    <a16:creationId xmlns:a16="http://schemas.microsoft.com/office/drawing/2014/main" id="{40C03EB6-3716-4F3D-B7F7-97A2E51FBCDB}"/>
                  </a:ext>
                </a:extLst>
              </p:cNvPr>
              <p:cNvSpPr>
                <a:spLocks noChangeArrowheads="1"/>
              </p:cNvSpPr>
              <p:nvPr/>
            </p:nvSpPr>
            <p:spPr bwMode="auto">
              <a:xfrm>
                <a:off x="5148" y="3200"/>
                <a:ext cx="10" cy="184"/>
              </a:xfrm>
              <a:prstGeom prst="rect">
                <a:avLst/>
              </a:prstGeom>
              <a:solidFill>
                <a:srgbClr val="F50000"/>
              </a:solidFill>
              <a:ln w="9525">
                <a:noFill/>
                <a:miter lim="800000"/>
                <a:headEnd/>
                <a:tailEnd/>
              </a:ln>
            </p:spPr>
            <p:txBody>
              <a:bodyPr/>
              <a:lstStyle/>
              <a:p>
                <a:endParaRPr lang="nl-NL"/>
              </a:p>
            </p:txBody>
          </p:sp>
          <p:sp>
            <p:nvSpPr>
              <p:cNvPr id="63" name="Rectangle 183">
                <a:extLst>
                  <a:ext uri="{FF2B5EF4-FFF2-40B4-BE49-F238E27FC236}">
                    <a16:creationId xmlns:a16="http://schemas.microsoft.com/office/drawing/2014/main" id="{0C2ABA90-7105-42E4-8056-B5520D2A7BD6}"/>
                  </a:ext>
                </a:extLst>
              </p:cNvPr>
              <p:cNvSpPr>
                <a:spLocks noChangeArrowheads="1"/>
              </p:cNvSpPr>
              <p:nvPr/>
            </p:nvSpPr>
            <p:spPr bwMode="auto">
              <a:xfrm>
                <a:off x="5158" y="3200"/>
                <a:ext cx="10" cy="184"/>
              </a:xfrm>
              <a:prstGeom prst="rect">
                <a:avLst/>
              </a:prstGeom>
              <a:solidFill>
                <a:srgbClr val="FA0000"/>
              </a:solidFill>
              <a:ln w="9525">
                <a:noFill/>
                <a:miter lim="800000"/>
                <a:headEnd/>
                <a:tailEnd/>
              </a:ln>
            </p:spPr>
            <p:txBody>
              <a:bodyPr/>
              <a:lstStyle/>
              <a:p>
                <a:endParaRPr lang="nl-NL"/>
              </a:p>
            </p:txBody>
          </p:sp>
          <p:sp>
            <p:nvSpPr>
              <p:cNvPr id="64" name="Rectangle 184">
                <a:extLst>
                  <a:ext uri="{FF2B5EF4-FFF2-40B4-BE49-F238E27FC236}">
                    <a16:creationId xmlns:a16="http://schemas.microsoft.com/office/drawing/2014/main" id="{B5F373B6-8C7C-4D2E-B044-59907510AB28}"/>
                  </a:ext>
                </a:extLst>
              </p:cNvPr>
              <p:cNvSpPr>
                <a:spLocks noChangeArrowheads="1"/>
              </p:cNvSpPr>
              <p:nvPr/>
            </p:nvSpPr>
            <p:spPr bwMode="auto">
              <a:xfrm>
                <a:off x="5168" y="3200"/>
                <a:ext cx="9" cy="184"/>
              </a:xfrm>
              <a:prstGeom prst="rect">
                <a:avLst/>
              </a:prstGeom>
              <a:solidFill>
                <a:srgbClr val="FF0000"/>
              </a:solidFill>
              <a:ln w="9525">
                <a:noFill/>
                <a:miter lim="800000"/>
                <a:headEnd/>
                <a:tailEnd/>
              </a:ln>
            </p:spPr>
            <p:txBody>
              <a:bodyPr/>
              <a:lstStyle/>
              <a:p>
                <a:endParaRPr lang="nl-NL"/>
              </a:p>
            </p:txBody>
          </p:sp>
          <p:sp>
            <p:nvSpPr>
              <p:cNvPr id="65" name="Rectangle 185">
                <a:extLst>
                  <a:ext uri="{FF2B5EF4-FFF2-40B4-BE49-F238E27FC236}">
                    <a16:creationId xmlns:a16="http://schemas.microsoft.com/office/drawing/2014/main" id="{547F9090-B632-4C56-B053-6C7986A0AFDD}"/>
                  </a:ext>
                </a:extLst>
              </p:cNvPr>
              <p:cNvSpPr>
                <a:spLocks noChangeArrowheads="1"/>
              </p:cNvSpPr>
              <p:nvPr/>
            </p:nvSpPr>
            <p:spPr bwMode="auto">
              <a:xfrm>
                <a:off x="5177" y="3200"/>
                <a:ext cx="10" cy="184"/>
              </a:xfrm>
              <a:prstGeom prst="rect">
                <a:avLst/>
              </a:prstGeom>
              <a:solidFill>
                <a:srgbClr val="FF0000"/>
              </a:solidFill>
              <a:ln w="9525">
                <a:noFill/>
                <a:miter lim="800000"/>
                <a:headEnd/>
                <a:tailEnd/>
              </a:ln>
            </p:spPr>
            <p:txBody>
              <a:bodyPr/>
              <a:lstStyle/>
              <a:p>
                <a:endParaRPr lang="nl-NL"/>
              </a:p>
            </p:txBody>
          </p:sp>
          <p:sp>
            <p:nvSpPr>
              <p:cNvPr id="66" name="Rectangle 186">
                <a:extLst>
                  <a:ext uri="{FF2B5EF4-FFF2-40B4-BE49-F238E27FC236}">
                    <a16:creationId xmlns:a16="http://schemas.microsoft.com/office/drawing/2014/main" id="{1E003502-A22D-4777-B7A9-2317F321F1A3}"/>
                  </a:ext>
                </a:extLst>
              </p:cNvPr>
              <p:cNvSpPr>
                <a:spLocks noChangeArrowheads="1"/>
              </p:cNvSpPr>
              <p:nvPr/>
            </p:nvSpPr>
            <p:spPr bwMode="auto">
              <a:xfrm>
                <a:off x="5187" y="3200"/>
                <a:ext cx="10" cy="184"/>
              </a:xfrm>
              <a:prstGeom prst="rect">
                <a:avLst/>
              </a:prstGeom>
              <a:solidFill>
                <a:srgbClr val="FA0000"/>
              </a:solidFill>
              <a:ln w="9525">
                <a:noFill/>
                <a:miter lim="800000"/>
                <a:headEnd/>
                <a:tailEnd/>
              </a:ln>
            </p:spPr>
            <p:txBody>
              <a:bodyPr/>
              <a:lstStyle/>
              <a:p>
                <a:endParaRPr lang="nl-NL"/>
              </a:p>
            </p:txBody>
          </p:sp>
          <p:sp>
            <p:nvSpPr>
              <p:cNvPr id="67" name="Rectangle 187">
                <a:extLst>
                  <a:ext uri="{FF2B5EF4-FFF2-40B4-BE49-F238E27FC236}">
                    <a16:creationId xmlns:a16="http://schemas.microsoft.com/office/drawing/2014/main" id="{AC51396A-79F5-45AE-86E3-FC9862EE92FC}"/>
                  </a:ext>
                </a:extLst>
              </p:cNvPr>
              <p:cNvSpPr>
                <a:spLocks noChangeArrowheads="1"/>
              </p:cNvSpPr>
              <p:nvPr/>
            </p:nvSpPr>
            <p:spPr bwMode="auto">
              <a:xfrm>
                <a:off x="5197" y="3200"/>
                <a:ext cx="9" cy="184"/>
              </a:xfrm>
              <a:prstGeom prst="rect">
                <a:avLst/>
              </a:prstGeom>
              <a:solidFill>
                <a:srgbClr val="F50000"/>
              </a:solidFill>
              <a:ln w="9525">
                <a:noFill/>
                <a:miter lim="800000"/>
                <a:headEnd/>
                <a:tailEnd/>
              </a:ln>
            </p:spPr>
            <p:txBody>
              <a:bodyPr/>
              <a:lstStyle/>
              <a:p>
                <a:endParaRPr lang="nl-NL"/>
              </a:p>
            </p:txBody>
          </p:sp>
          <p:sp>
            <p:nvSpPr>
              <p:cNvPr id="68" name="Rectangle 188">
                <a:extLst>
                  <a:ext uri="{FF2B5EF4-FFF2-40B4-BE49-F238E27FC236}">
                    <a16:creationId xmlns:a16="http://schemas.microsoft.com/office/drawing/2014/main" id="{E92A1322-308F-412A-9C7F-79CE6C33DB6F}"/>
                  </a:ext>
                </a:extLst>
              </p:cNvPr>
              <p:cNvSpPr>
                <a:spLocks noChangeArrowheads="1"/>
              </p:cNvSpPr>
              <p:nvPr/>
            </p:nvSpPr>
            <p:spPr bwMode="auto">
              <a:xfrm>
                <a:off x="5206" y="3200"/>
                <a:ext cx="10" cy="184"/>
              </a:xfrm>
              <a:prstGeom prst="rect">
                <a:avLst/>
              </a:prstGeom>
              <a:solidFill>
                <a:srgbClr val="EE0000"/>
              </a:solidFill>
              <a:ln w="9525">
                <a:noFill/>
                <a:miter lim="800000"/>
                <a:headEnd/>
                <a:tailEnd/>
              </a:ln>
            </p:spPr>
            <p:txBody>
              <a:bodyPr/>
              <a:lstStyle/>
              <a:p>
                <a:endParaRPr lang="nl-NL"/>
              </a:p>
            </p:txBody>
          </p:sp>
          <p:sp>
            <p:nvSpPr>
              <p:cNvPr id="69" name="Rectangle 189">
                <a:extLst>
                  <a:ext uri="{FF2B5EF4-FFF2-40B4-BE49-F238E27FC236}">
                    <a16:creationId xmlns:a16="http://schemas.microsoft.com/office/drawing/2014/main" id="{53C88E86-1949-451D-B5A7-F26CBEBAD2A6}"/>
                  </a:ext>
                </a:extLst>
              </p:cNvPr>
              <p:cNvSpPr>
                <a:spLocks noChangeArrowheads="1"/>
              </p:cNvSpPr>
              <p:nvPr/>
            </p:nvSpPr>
            <p:spPr bwMode="auto">
              <a:xfrm>
                <a:off x="5216" y="3200"/>
                <a:ext cx="10" cy="184"/>
              </a:xfrm>
              <a:prstGeom prst="rect">
                <a:avLst/>
              </a:prstGeom>
              <a:solidFill>
                <a:srgbClr val="E30000"/>
              </a:solidFill>
              <a:ln w="9525">
                <a:noFill/>
                <a:miter lim="800000"/>
                <a:headEnd/>
                <a:tailEnd/>
              </a:ln>
            </p:spPr>
            <p:txBody>
              <a:bodyPr/>
              <a:lstStyle/>
              <a:p>
                <a:endParaRPr lang="nl-NL"/>
              </a:p>
            </p:txBody>
          </p:sp>
          <p:sp>
            <p:nvSpPr>
              <p:cNvPr id="70" name="Rectangle 190">
                <a:extLst>
                  <a:ext uri="{FF2B5EF4-FFF2-40B4-BE49-F238E27FC236}">
                    <a16:creationId xmlns:a16="http://schemas.microsoft.com/office/drawing/2014/main" id="{CC6A207E-B86D-4062-BE00-8E5B1E02DFCC}"/>
                  </a:ext>
                </a:extLst>
              </p:cNvPr>
              <p:cNvSpPr>
                <a:spLocks noChangeArrowheads="1"/>
              </p:cNvSpPr>
              <p:nvPr/>
            </p:nvSpPr>
            <p:spPr bwMode="auto">
              <a:xfrm>
                <a:off x="5226" y="3200"/>
                <a:ext cx="9" cy="184"/>
              </a:xfrm>
              <a:prstGeom prst="rect">
                <a:avLst/>
              </a:prstGeom>
              <a:solidFill>
                <a:srgbClr val="D60000"/>
              </a:solidFill>
              <a:ln w="9525">
                <a:noFill/>
                <a:miter lim="800000"/>
                <a:headEnd/>
                <a:tailEnd/>
              </a:ln>
            </p:spPr>
            <p:txBody>
              <a:bodyPr/>
              <a:lstStyle/>
              <a:p>
                <a:endParaRPr lang="nl-NL"/>
              </a:p>
            </p:txBody>
          </p:sp>
          <p:sp>
            <p:nvSpPr>
              <p:cNvPr id="71" name="Rectangle 191">
                <a:extLst>
                  <a:ext uri="{FF2B5EF4-FFF2-40B4-BE49-F238E27FC236}">
                    <a16:creationId xmlns:a16="http://schemas.microsoft.com/office/drawing/2014/main" id="{E2930C2E-8D0E-44D4-9120-9B6A964830EE}"/>
                  </a:ext>
                </a:extLst>
              </p:cNvPr>
              <p:cNvSpPr>
                <a:spLocks noChangeArrowheads="1"/>
              </p:cNvSpPr>
              <p:nvPr/>
            </p:nvSpPr>
            <p:spPr bwMode="auto">
              <a:xfrm>
                <a:off x="5235" y="3200"/>
                <a:ext cx="10" cy="184"/>
              </a:xfrm>
              <a:prstGeom prst="rect">
                <a:avLst/>
              </a:prstGeom>
              <a:solidFill>
                <a:srgbClr val="C60000"/>
              </a:solidFill>
              <a:ln w="9525">
                <a:noFill/>
                <a:miter lim="800000"/>
                <a:headEnd/>
                <a:tailEnd/>
              </a:ln>
            </p:spPr>
            <p:txBody>
              <a:bodyPr/>
              <a:lstStyle/>
              <a:p>
                <a:endParaRPr lang="nl-NL"/>
              </a:p>
            </p:txBody>
          </p:sp>
          <p:sp>
            <p:nvSpPr>
              <p:cNvPr id="72" name="Rectangle 192">
                <a:extLst>
                  <a:ext uri="{FF2B5EF4-FFF2-40B4-BE49-F238E27FC236}">
                    <a16:creationId xmlns:a16="http://schemas.microsoft.com/office/drawing/2014/main" id="{97009FFE-12D0-4DC3-BC96-DF52C90522D6}"/>
                  </a:ext>
                </a:extLst>
              </p:cNvPr>
              <p:cNvSpPr>
                <a:spLocks noChangeArrowheads="1"/>
              </p:cNvSpPr>
              <p:nvPr/>
            </p:nvSpPr>
            <p:spPr bwMode="auto">
              <a:xfrm>
                <a:off x="5245" y="3200"/>
                <a:ext cx="10" cy="184"/>
              </a:xfrm>
              <a:prstGeom prst="rect">
                <a:avLst/>
              </a:prstGeom>
              <a:solidFill>
                <a:srgbClr val="B50000"/>
              </a:solidFill>
              <a:ln w="9525">
                <a:noFill/>
                <a:miter lim="800000"/>
                <a:headEnd/>
                <a:tailEnd/>
              </a:ln>
            </p:spPr>
            <p:txBody>
              <a:bodyPr/>
              <a:lstStyle/>
              <a:p>
                <a:endParaRPr lang="nl-NL"/>
              </a:p>
            </p:txBody>
          </p:sp>
          <p:sp>
            <p:nvSpPr>
              <p:cNvPr id="73" name="Rectangle 193">
                <a:extLst>
                  <a:ext uri="{FF2B5EF4-FFF2-40B4-BE49-F238E27FC236}">
                    <a16:creationId xmlns:a16="http://schemas.microsoft.com/office/drawing/2014/main" id="{BCB73B5C-EBC9-47A1-B575-884FB23ED28A}"/>
                  </a:ext>
                </a:extLst>
              </p:cNvPr>
              <p:cNvSpPr>
                <a:spLocks noChangeArrowheads="1"/>
              </p:cNvSpPr>
              <p:nvPr/>
            </p:nvSpPr>
            <p:spPr bwMode="auto">
              <a:xfrm>
                <a:off x="5255" y="3200"/>
                <a:ext cx="9" cy="184"/>
              </a:xfrm>
              <a:prstGeom prst="rect">
                <a:avLst/>
              </a:prstGeom>
              <a:solidFill>
                <a:srgbClr val="A40000"/>
              </a:solidFill>
              <a:ln w="9525">
                <a:noFill/>
                <a:miter lim="800000"/>
                <a:headEnd/>
                <a:tailEnd/>
              </a:ln>
            </p:spPr>
            <p:txBody>
              <a:bodyPr/>
              <a:lstStyle/>
              <a:p>
                <a:endParaRPr lang="nl-NL"/>
              </a:p>
            </p:txBody>
          </p:sp>
          <p:sp>
            <p:nvSpPr>
              <p:cNvPr id="74" name="Rectangle 194">
                <a:extLst>
                  <a:ext uri="{FF2B5EF4-FFF2-40B4-BE49-F238E27FC236}">
                    <a16:creationId xmlns:a16="http://schemas.microsoft.com/office/drawing/2014/main" id="{F04E34E9-15DD-45A4-B265-4FB95C654D75}"/>
                  </a:ext>
                </a:extLst>
              </p:cNvPr>
              <p:cNvSpPr>
                <a:spLocks noChangeArrowheads="1"/>
              </p:cNvSpPr>
              <p:nvPr/>
            </p:nvSpPr>
            <p:spPr bwMode="auto">
              <a:xfrm>
                <a:off x="5264" y="3200"/>
                <a:ext cx="10" cy="184"/>
              </a:xfrm>
              <a:prstGeom prst="rect">
                <a:avLst/>
              </a:prstGeom>
              <a:solidFill>
                <a:srgbClr val="940000"/>
              </a:solidFill>
              <a:ln w="9525">
                <a:noFill/>
                <a:miter lim="800000"/>
                <a:headEnd/>
                <a:tailEnd/>
              </a:ln>
            </p:spPr>
            <p:txBody>
              <a:bodyPr/>
              <a:lstStyle/>
              <a:p>
                <a:endParaRPr lang="nl-NL"/>
              </a:p>
            </p:txBody>
          </p:sp>
          <p:sp>
            <p:nvSpPr>
              <p:cNvPr id="75" name="Rectangle 195">
                <a:extLst>
                  <a:ext uri="{FF2B5EF4-FFF2-40B4-BE49-F238E27FC236}">
                    <a16:creationId xmlns:a16="http://schemas.microsoft.com/office/drawing/2014/main" id="{4C477D55-A847-4F73-A95C-0E162F69D2D7}"/>
                  </a:ext>
                </a:extLst>
              </p:cNvPr>
              <p:cNvSpPr>
                <a:spLocks noChangeArrowheads="1"/>
              </p:cNvSpPr>
              <p:nvPr/>
            </p:nvSpPr>
            <p:spPr bwMode="auto">
              <a:xfrm>
                <a:off x="5274" y="3200"/>
                <a:ext cx="10" cy="184"/>
              </a:xfrm>
              <a:prstGeom prst="rect">
                <a:avLst/>
              </a:prstGeom>
              <a:solidFill>
                <a:srgbClr val="880000"/>
              </a:solidFill>
              <a:ln w="9525">
                <a:noFill/>
                <a:miter lim="800000"/>
                <a:headEnd/>
                <a:tailEnd/>
              </a:ln>
            </p:spPr>
            <p:txBody>
              <a:bodyPr/>
              <a:lstStyle/>
              <a:p>
                <a:endParaRPr lang="nl-NL"/>
              </a:p>
            </p:txBody>
          </p:sp>
          <p:sp>
            <p:nvSpPr>
              <p:cNvPr id="76" name="Rectangle 196">
                <a:extLst>
                  <a:ext uri="{FF2B5EF4-FFF2-40B4-BE49-F238E27FC236}">
                    <a16:creationId xmlns:a16="http://schemas.microsoft.com/office/drawing/2014/main" id="{8A3C04BA-6789-4301-90CF-B36C04374FB0}"/>
                  </a:ext>
                </a:extLst>
              </p:cNvPr>
              <p:cNvSpPr>
                <a:spLocks noChangeArrowheads="1"/>
              </p:cNvSpPr>
              <p:nvPr/>
            </p:nvSpPr>
            <p:spPr bwMode="auto">
              <a:xfrm>
                <a:off x="5284" y="3200"/>
                <a:ext cx="9" cy="184"/>
              </a:xfrm>
              <a:prstGeom prst="rect">
                <a:avLst/>
              </a:prstGeom>
              <a:solidFill>
                <a:srgbClr val="7E0000"/>
              </a:solidFill>
              <a:ln w="9525">
                <a:noFill/>
                <a:miter lim="800000"/>
                <a:headEnd/>
                <a:tailEnd/>
              </a:ln>
            </p:spPr>
            <p:txBody>
              <a:bodyPr/>
              <a:lstStyle/>
              <a:p>
                <a:endParaRPr lang="nl-NL"/>
              </a:p>
            </p:txBody>
          </p:sp>
          <p:sp>
            <p:nvSpPr>
              <p:cNvPr id="77" name="Rectangle 197">
                <a:extLst>
                  <a:ext uri="{FF2B5EF4-FFF2-40B4-BE49-F238E27FC236}">
                    <a16:creationId xmlns:a16="http://schemas.microsoft.com/office/drawing/2014/main" id="{B8025905-8AA4-47A4-B500-6D8B2F15C9F4}"/>
                  </a:ext>
                </a:extLst>
              </p:cNvPr>
              <p:cNvSpPr>
                <a:spLocks noChangeArrowheads="1"/>
              </p:cNvSpPr>
              <p:nvPr/>
            </p:nvSpPr>
            <p:spPr bwMode="auto">
              <a:xfrm>
                <a:off x="5293" y="3200"/>
                <a:ext cx="10" cy="184"/>
              </a:xfrm>
              <a:prstGeom prst="rect">
                <a:avLst/>
              </a:prstGeom>
              <a:solidFill>
                <a:srgbClr val="760000"/>
              </a:solidFill>
              <a:ln w="9525">
                <a:noFill/>
                <a:miter lim="800000"/>
                <a:headEnd/>
                <a:tailEnd/>
              </a:ln>
            </p:spPr>
            <p:txBody>
              <a:bodyPr/>
              <a:lstStyle/>
              <a:p>
                <a:endParaRPr lang="nl-NL"/>
              </a:p>
            </p:txBody>
          </p:sp>
        </p:grpSp>
        <p:sp>
          <p:nvSpPr>
            <p:cNvPr id="22" name="Rectangle 198">
              <a:extLst>
                <a:ext uri="{FF2B5EF4-FFF2-40B4-BE49-F238E27FC236}">
                  <a16:creationId xmlns:a16="http://schemas.microsoft.com/office/drawing/2014/main" id="{AEA41228-6428-4751-87D8-8072AB70969D}"/>
                </a:ext>
              </a:extLst>
            </p:cNvPr>
            <p:cNvSpPr>
              <a:spLocks noChangeArrowheads="1"/>
            </p:cNvSpPr>
            <p:nvPr/>
          </p:nvSpPr>
          <p:spPr bwMode="auto">
            <a:xfrm>
              <a:off x="5052" y="3200"/>
              <a:ext cx="251" cy="184"/>
            </a:xfrm>
            <a:prstGeom prst="rect">
              <a:avLst/>
            </a:prstGeom>
            <a:noFill/>
            <a:ln w="15875">
              <a:solidFill>
                <a:srgbClr val="000000"/>
              </a:solidFill>
              <a:miter lim="800000"/>
              <a:headEnd/>
              <a:tailEnd/>
            </a:ln>
          </p:spPr>
          <p:txBody>
            <a:bodyPr/>
            <a:lstStyle/>
            <a:p>
              <a:endParaRPr lang="nl-NL"/>
            </a:p>
          </p:txBody>
        </p:sp>
        <p:sp>
          <p:nvSpPr>
            <p:cNvPr id="23" name="Line 199">
              <a:extLst>
                <a:ext uri="{FF2B5EF4-FFF2-40B4-BE49-F238E27FC236}">
                  <a16:creationId xmlns:a16="http://schemas.microsoft.com/office/drawing/2014/main" id="{5CB527C6-E007-4417-8432-B5E0F40A695D}"/>
                </a:ext>
              </a:extLst>
            </p:cNvPr>
            <p:cNvSpPr>
              <a:spLocks noChangeShapeType="1"/>
            </p:cNvSpPr>
            <p:nvPr/>
          </p:nvSpPr>
          <p:spPr bwMode="auto">
            <a:xfrm>
              <a:off x="1241" y="1565"/>
              <a:ext cx="1" cy="1819"/>
            </a:xfrm>
            <a:prstGeom prst="line">
              <a:avLst/>
            </a:prstGeom>
            <a:noFill/>
            <a:ln w="0">
              <a:solidFill>
                <a:srgbClr val="000000"/>
              </a:solidFill>
              <a:round/>
              <a:headEnd/>
              <a:tailEnd/>
            </a:ln>
          </p:spPr>
          <p:txBody>
            <a:bodyPr/>
            <a:lstStyle/>
            <a:p>
              <a:endParaRPr lang="nl-NL"/>
            </a:p>
          </p:txBody>
        </p:sp>
        <p:sp>
          <p:nvSpPr>
            <p:cNvPr id="24" name="Line 200">
              <a:extLst>
                <a:ext uri="{FF2B5EF4-FFF2-40B4-BE49-F238E27FC236}">
                  <a16:creationId xmlns:a16="http://schemas.microsoft.com/office/drawing/2014/main" id="{12AEE90C-1015-4030-B5B4-2A7EF263BBDB}"/>
                </a:ext>
              </a:extLst>
            </p:cNvPr>
            <p:cNvSpPr>
              <a:spLocks noChangeShapeType="1"/>
            </p:cNvSpPr>
            <p:nvPr/>
          </p:nvSpPr>
          <p:spPr bwMode="auto">
            <a:xfrm>
              <a:off x="1193" y="3384"/>
              <a:ext cx="48" cy="1"/>
            </a:xfrm>
            <a:prstGeom prst="line">
              <a:avLst/>
            </a:prstGeom>
            <a:noFill/>
            <a:ln w="0">
              <a:solidFill>
                <a:srgbClr val="000000"/>
              </a:solidFill>
              <a:round/>
              <a:headEnd/>
              <a:tailEnd/>
            </a:ln>
          </p:spPr>
          <p:txBody>
            <a:bodyPr/>
            <a:lstStyle/>
            <a:p>
              <a:endParaRPr lang="nl-NL"/>
            </a:p>
          </p:txBody>
        </p:sp>
        <p:sp>
          <p:nvSpPr>
            <p:cNvPr id="25" name="Line 201">
              <a:extLst>
                <a:ext uri="{FF2B5EF4-FFF2-40B4-BE49-F238E27FC236}">
                  <a16:creationId xmlns:a16="http://schemas.microsoft.com/office/drawing/2014/main" id="{779ABE1E-4B30-4289-AA68-450FFA736D1B}"/>
                </a:ext>
              </a:extLst>
            </p:cNvPr>
            <p:cNvSpPr>
              <a:spLocks noChangeShapeType="1"/>
            </p:cNvSpPr>
            <p:nvPr/>
          </p:nvSpPr>
          <p:spPr bwMode="auto">
            <a:xfrm>
              <a:off x="1193" y="2929"/>
              <a:ext cx="48" cy="1"/>
            </a:xfrm>
            <a:prstGeom prst="line">
              <a:avLst/>
            </a:prstGeom>
            <a:noFill/>
            <a:ln w="0">
              <a:solidFill>
                <a:srgbClr val="000000"/>
              </a:solidFill>
              <a:round/>
              <a:headEnd/>
              <a:tailEnd/>
            </a:ln>
          </p:spPr>
          <p:txBody>
            <a:bodyPr/>
            <a:lstStyle/>
            <a:p>
              <a:endParaRPr lang="nl-NL"/>
            </a:p>
          </p:txBody>
        </p:sp>
        <p:sp>
          <p:nvSpPr>
            <p:cNvPr id="26" name="Line 202">
              <a:extLst>
                <a:ext uri="{FF2B5EF4-FFF2-40B4-BE49-F238E27FC236}">
                  <a16:creationId xmlns:a16="http://schemas.microsoft.com/office/drawing/2014/main" id="{7703F481-BE65-4010-AFC4-C5A5826EFCE2}"/>
                </a:ext>
              </a:extLst>
            </p:cNvPr>
            <p:cNvSpPr>
              <a:spLocks noChangeShapeType="1"/>
            </p:cNvSpPr>
            <p:nvPr/>
          </p:nvSpPr>
          <p:spPr bwMode="auto">
            <a:xfrm>
              <a:off x="1193" y="2474"/>
              <a:ext cx="48" cy="1"/>
            </a:xfrm>
            <a:prstGeom prst="line">
              <a:avLst/>
            </a:prstGeom>
            <a:noFill/>
            <a:ln w="0">
              <a:solidFill>
                <a:srgbClr val="000000"/>
              </a:solidFill>
              <a:round/>
              <a:headEnd/>
              <a:tailEnd/>
            </a:ln>
          </p:spPr>
          <p:txBody>
            <a:bodyPr/>
            <a:lstStyle/>
            <a:p>
              <a:endParaRPr lang="nl-NL"/>
            </a:p>
          </p:txBody>
        </p:sp>
        <p:sp>
          <p:nvSpPr>
            <p:cNvPr id="27" name="Line 203">
              <a:extLst>
                <a:ext uri="{FF2B5EF4-FFF2-40B4-BE49-F238E27FC236}">
                  <a16:creationId xmlns:a16="http://schemas.microsoft.com/office/drawing/2014/main" id="{9CBD33BB-253C-4198-BA12-49591DE5D1D4}"/>
                </a:ext>
              </a:extLst>
            </p:cNvPr>
            <p:cNvSpPr>
              <a:spLocks noChangeShapeType="1"/>
            </p:cNvSpPr>
            <p:nvPr/>
          </p:nvSpPr>
          <p:spPr bwMode="auto">
            <a:xfrm>
              <a:off x="1193" y="2020"/>
              <a:ext cx="48" cy="1"/>
            </a:xfrm>
            <a:prstGeom prst="line">
              <a:avLst/>
            </a:prstGeom>
            <a:noFill/>
            <a:ln w="0">
              <a:solidFill>
                <a:srgbClr val="000000"/>
              </a:solidFill>
              <a:round/>
              <a:headEnd/>
              <a:tailEnd/>
            </a:ln>
          </p:spPr>
          <p:txBody>
            <a:bodyPr/>
            <a:lstStyle/>
            <a:p>
              <a:endParaRPr lang="nl-NL"/>
            </a:p>
          </p:txBody>
        </p:sp>
        <p:sp>
          <p:nvSpPr>
            <p:cNvPr id="28" name="Line 204">
              <a:extLst>
                <a:ext uri="{FF2B5EF4-FFF2-40B4-BE49-F238E27FC236}">
                  <a16:creationId xmlns:a16="http://schemas.microsoft.com/office/drawing/2014/main" id="{CB91FF20-7BE5-491B-8577-35E89D79659A}"/>
                </a:ext>
              </a:extLst>
            </p:cNvPr>
            <p:cNvSpPr>
              <a:spLocks noChangeShapeType="1"/>
            </p:cNvSpPr>
            <p:nvPr/>
          </p:nvSpPr>
          <p:spPr bwMode="auto">
            <a:xfrm>
              <a:off x="1193" y="1565"/>
              <a:ext cx="48" cy="1"/>
            </a:xfrm>
            <a:prstGeom prst="line">
              <a:avLst/>
            </a:prstGeom>
            <a:noFill/>
            <a:ln w="0">
              <a:solidFill>
                <a:srgbClr val="000000"/>
              </a:solidFill>
              <a:round/>
              <a:headEnd/>
              <a:tailEnd/>
            </a:ln>
          </p:spPr>
          <p:txBody>
            <a:bodyPr/>
            <a:lstStyle/>
            <a:p>
              <a:endParaRPr lang="nl-NL"/>
            </a:p>
          </p:txBody>
        </p:sp>
        <p:sp>
          <p:nvSpPr>
            <p:cNvPr id="29" name="Line 205">
              <a:extLst>
                <a:ext uri="{FF2B5EF4-FFF2-40B4-BE49-F238E27FC236}">
                  <a16:creationId xmlns:a16="http://schemas.microsoft.com/office/drawing/2014/main" id="{1F39B2C9-15F4-406B-80E9-9E6355260F9F}"/>
                </a:ext>
              </a:extLst>
            </p:cNvPr>
            <p:cNvSpPr>
              <a:spLocks noChangeShapeType="1"/>
            </p:cNvSpPr>
            <p:nvPr/>
          </p:nvSpPr>
          <p:spPr bwMode="auto">
            <a:xfrm>
              <a:off x="1241" y="3384"/>
              <a:ext cx="4246" cy="1"/>
            </a:xfrm>
            <a:prstGeom prst="line">
              <a:avLst/>
            </a:prstGeom>
            <a:noFill/>
            <a:ln w="0">
              <a:solidFill>
                <a:srgbClr val="000000"/>
              </a:solidFill>
              <a:round/>
              <a:headEnd/>
              <a:tailEnd/>
            </a:ln>
          </p:spPr>
          <p:txBody>
            <a:bodyPr/>
            <a:lstStyle/>
            <a:p>
              <a:endParaRPr lang="nl-NL"/>
            </a:p>
          </p:txBody>
        </p:sp>
        <p:sp>
          <p:nvSpPr>
            <p:cNvPr id="30" name="Line 206">
              <a:extLst>
                <a:ext uri="{FF2B5EF4-FFF2-40B4-BE49-F238E27FC236}">
                  <a16:creationId xmlns:a16="http://schemas.microsoft.com/office/drawing/2014/main" id="{E0F9AE21-5D8F-465F-9030-6DC029A7C318}"/>
                </a:ext>
              </a:extLst>
            </p:cNvPr>
            <p:cNvSpPr>
              <a:spLocks noChangeShapeType="1"/>
            </p:cNvSpPr>
            <p:nvPr/>
          </p:nvSpPr>
          <p:spPr bwMode="auto">
            <a:xfrm flipV="1">
              <a:off x="1241" y="3384"/>
              <a:ext cx="1" cy="48"/>
            </a:xfrm>
            <a:prstGeom prst="line">
              <a:avLst/>
            </a:prstGeom>
            <a:noFill/>
            <a:ln w="0">
              <a:solidFill>
                <a:srgbClr val="000000"/>
              </a:solidFill>
              <a:round/>
              <a:headEnd/>
              <a:tailEnd/>
            </a:ln>
          </p:spPr>
          <p:txBody>
            <a:bodyPr/>
            <a:lstStyle/>
            <a:p>
              <a:endParaRPr lang="nl-NL"/>
            </a:p>
          </p:txBody>
        </p:sp>
        <p:sp>
          <p:nvSpPr>
            <p:cNvPr id="31" name="Line 207">
              <a:extLst>
                <a:ext uri="{FF2B5EF4-FFF2-40B4-BE49-F238E27FC236}">
                  <a16:creationId xmlns:a16="http://schemas.microsoft.com/office/drawing/2014/main" id="{FD0AF7FB-35FD-4D69-B4B2-E7302BE3AEDC}"/>
                </a:ext>
              </a:extLst>
            </p:cNvPr>
            <p:cNvSpPr>
              <a:spLocks noChangeShapeType="1"/>
            </p:cNvSpPr>
            <p:nvPr/>
          </p:nvSpPr>
          <p:spPr bwMode="auto">
            <a:xfrm flipV="1">
              <a:off x="1850" y="3384"/>
              <a:ext cx="1" cy="48"/>
            </a:xfrm>
            <a:prstGeom prst="line">
              <a:avLst/>
            </a:prstGeom>
            <a:noFill/>
            <a:ln w="0">
              <a:solidFill>
                <a:srgbClr val="000000"/>
              </a:solidFill>
              <a:round/>
              <a:headEnd/>
              <a:tailEnd/>
            </a:ln>
          </p:spPr>
          <p:txBody>
            <a:bodyPr/>
            <a:lstStyle/>
            <a:p>
              <a:endParaRPr lang="nl-NL"/>
            </a:p>
          </p:txBody>
        </p:sp>
        <p:sp>
          <p:nvSpPr>
            <p:cNvPr id="32" name="Line 208">
              <a:extLst>
                <a:ext uri="{FF2B5EF4-FFF2-40B4-BE49-F238E27FC236}">
                  <a16:creationId xmlns:a16="http://schemas.microsoft.com/office/drawing/2014/main" id="{A77DBE2E-0659-4E19-873D-010DD54DF1BF}"/>
                </a:ext>
              </a:extLst>
            </p:cNvPr>
            <p:cNvSpPr>
              <a:spLocks noChangeShapeType="1"/>
            </p:cNvSpPr>
            <p:nvPr/>
          </p:nvSpPr>
          <p:spPr bwMode="auto">
            <a:xfrm flipV="1">
              <a:off x="2450" y="3384"/>
              <a:ext cx="1" cy="48"/>
            </a:xfrm>
            <a:prstGeom prst="line">
              <a:avLst/>
            </a:prstGeom>
            <a:noFill/>
            <a:ln w="0">
              <a:solidFill>
                <a:srgbClr val="000000"/>
              </a:solidFill>
              <a:round/>
              <a:headEnd/>
              <a:tailEnd/>
            </a:ln>
          </p:spPr>
          <p:txBody>
            <a:bodyPr/>
            <a:lstStyle/>
            <a:p>
              <a:endParaRPr lang="nl-NL"/>
            </a:p>
          </p:txBody>
        </p:sp>
        <p:sp>
          <p:nvSpPr>
            <p:cNvPr id="33" name="Line 209">
              <a:extLst>
                <a:ext uri="{FF2B5EF4-FFF2-40B4-BE49-F238E27FC236}">
                  <a16:creationId xmlns:a16="http://schemas.microsoft.com/office/drawing/2014/main" id="{86B4554C-5CA8-4102-8810-D000F4086080}"/>
                </a:ext>
              </a:extLst>
            </p:cNvPr>
            <p:cNvSpPr>
              <a:spLocks noChangeShapeType="1"/>
            </p:cNvSpPr>
            <p:nvPr/>
          </p:nvSpPr>
          <p:spPr bwMode="auto">
            <a:xfrm flipV="1">
              <a:off x="3059" y="3384"/>
              <a:ext cx="1" cy="48"/>
            </a:xfrm>
            <a:prstGeom prst="line">
              <a:avLst/>
            </a:prstGeom>
            <a:noFill/>
            <a:ln w="0">
              <a:solidFill>
                <a:srgbClr val="000000"/>
              </a:solidFill>
              <a:round/>
              <a:headEnd/>
              <a:tailEnd/>
            </a:ln>
          </p:spPr>
          <p:txBody>
            <a:bodyPr/>
            <a:lstStyle/>
            <a:p>
              <a:endParaRPr lang="nl-NL"/>
            </a:p>
          </p:txBody>
        </p:sp>
        <p:sp>
          <p:nvSpPr>
            <p:cNvPr id="34" name="Line 210">
              <a:extLst>
                <a:ext uri="{FF2B5EF4-FFF2-40B4-BE49-F238E27FC236}">
                  <a16:creationId xmlns:a16="http://schemas.microsoft.com/office/drawing/2014/main" id="{0785840F-7988-4AF5-B329-0BAD70DF8F9D}"/>
                </a:ext>
              </a:extLst>
            </p:cNvPr>
            <p:cNvSpPr>
              <a:spLocks noChangeShapeType="1"/>
            </p:cNvSpPr>
            <p:nvPr/>
          </p:nvSpPr>
          <p:spPr bwMode="auto">
            <a:xfrm flipV="1">
              <a:off x="3669" y="3384"/>
              <a:ext cx="1" cy="48"/>
            </a:xfrm>
            <a:prstGeom prst="line">
              <a:avLst/>
            </a:prstGeom>
            <a:noFill/>
            <a:ln w="0">
              <a:solidFill>
                <a:srgbClr val="000000"/>
              </a:solidFill>
              <a:round/>
              <a:headEnd/>
              <a:tailEnd/>
            </a:ln>
          </p:spPr>
          <p:txBody>
            <a:bodyPr/>
            <a:lstStyle/>
            <a:p>
              <a:endParaRPr lang="nl-NL"/>
            </a:p>
          </p:txBody>
        </p:sp>
        <p:sp>
          <p:nvSpPr>
            <p:cNvPr id="35" name="Line 211">
              <a:extLst>
                <a:ext uri="{FF2B5EF4-FFF2-40B4-BE49-F238E27FC236}">
                  <a16:creationId xmlns:a16="http://schemas.microsoft.com/office/drawing/2014/main" id="{CA5D3688-2FB7-4EFC-9CC0-4A458E4BFA86}"/>
                </a:ext>
              </a:extLst>
            </p:cNvPr>
            <p:cNvSpPr>
              <a:spLocks noChangeShapeType="1"/>
            </p:cNvSpPr>
            <p:nvPr/>
          </p:nvSpPr>
          <p:spPr bwMode="auto">
            <a:xfrm flipV="1">
              <a:off x="4278" y="3384"/>
              <a:ext cx="1" cy="48"/>
            </a:xfrm>
            <a:prstGeom prst="line">
              <a:avLst/>
            </a:prstGeom>
            <a:noFill/>
            <a:ln w="0">
              <a:solidFill>
                <a:srgbClr val="000000"/>
              </a:solidFill>
              <a:round/>
              <a:headEnd/>
              <a:tailEnd/>
            </a:ln>
          </p:spPr>
          <p:txBody>
            <a:bodyPr/>
            <a:lstStyle/>
            <a:p>
              <a:endParaRPr lang="nl-NL"/>
            </a:p>
          </p:txBody>
        </p:sp>
        <p:sp>
          <p:nvSpPr>
            <p:cNvPr id="36" name="Line 212">
              <a:extLst>
                <a:ext uri="{FF2B5EF4-FFF2-40B4-BE49-F238E27FC236}">
                  <a16:creationId xmlns:a16="http://schemas.microsoft.com/office/drawing/2014/main" id="{5E38A12F-4EB0-4CE8-9C77-614EFBE85531}"/>
                </a:ext>
              </a:extLst>
            </p:cNvPr>
            <p:cNvSpPr>
              <a:spLocks noChangeShapeType="1"/>
            </p:cNvSpPr>
            <p:nvPr/>
          </p:nvSpPr>
          <p:spPr bwMode="auto">
            <a:xfrm flipV="1">
              <a:off x="4878" y="3384"/>
              <a:ext cx="1" cy="48"/>
            </a:xfrm>
            <a:prstGeom prst="line">
              <a:avLst/>
            </a:prstGeom>
            <a:noFill/>
            <a:ln w="0">
              <a:solidFill>
                <a:srgbClr val="000000"/>
              </a:solidFill>
              <a:round/>
              <a:headEnd/>
              <a:tailEnd/>
            </a:ln>
          </p:spPr>
          <p:txBody>
            <a:bodyPr/>
            <a:lstStyle/>
            <a:p>
              <a:endParaRPr lang="nl-NL"/>
            </a:p>
          </p:txBody>
        </p:sp>
        <p:sp>
          <p:nvSpPr>
            <p:cNvPr id="37" name="Line 213">
              <a:extLst>
                <a:ext uri="{FF2B5EF4-FFF2-40B4-BE49-F238E27FC236}">
                  <a16:creationId xmlns:a16="http://schemas.microsoft.com/office/drawing/2014/main" id="{960D40FA-6668-4731-8AE2-33866678DD77}"/>
                </a:ext>
              </a:extLst>
            </p:cNvPr>
            <p:cNvSpPr>
              <a:spLocks noChangeShapeType="1"/>
            </p:cNvSpPr>
            <p:nvPr/>
          </p:nvSpPr>
          <p:spPr bwMode="auto">
            <a:xfrm flipV="1">
              <a:off x="5487" y="3384"/>
              <a:ext cx="1" cy="48"/>
            </a:xfrm>
            <a:prstGeom prst="line">
              <a:avLst/>
            </a:prstGeom>
            <a:noFill/>
            <a:ln w="0">
              <a:solidFill>
                <a:srgbClr val="000000"/>
              </a:solidFill>
              <a:round/>
              <a:headEnd/>
              <a:tailEnd/>
            </a:ln>
          </p:spPr>
          <p:txBody>
            <a:bodyPr/>
            <a:lstStyle/>
            <a:p>
              <a:endParaRPr lang="nl-NL"/>
            </a:p>
          </p:txBody>
        </p:sp>
        <p:sp>
          <p:nvSpPr>
            <p:cNvPr id="38" name="Rectangle 214">
              <a:extLst>
                <a:ext uri="{FF2B5EF4-FFF2-40B4-BE49-F238E27FC236}">
                  <a16:creationId xmlns:a16="http://schemas.microsoft.com/office/drawing/2014/main" id="{577F0336-2133-484B-8BC6-802A73FACB3D}"/>
                </a:ext>
              </a:extLst>
            </p:cNvPr>
            <p:cNvSpPr>
              <a:spLocks noChangeArrowheads="1"/>
            </p:cNvSpPr>
            <p:nvPr/>
          </p:nvSpPr>
          <p:spPr bwMode="auto">
            <a:xfrm>
              <a:off x="1048" y="3306"/>
              <a:ext cx="80" cy="173"/>
            </a:xfrm>
            <a:prstGeom prst="rect">
              <a:avLst/>
            </a:prstGeom>
            <a:noFill/>
            <a:ln w="9525">
              <a:noFill/>
              <a:miter lim="800000"/>
              <a:headEnd/>
              <a:tailEnd/>
            </a:ln>
          </p:spPr>
          <p:txBody>
            <a:bodyPr wrap="none" lIns="0" tIns="0" rIns="0" bIns="0">
              <a:spAutoFit/>
            </a:bodyPr>
            <a:lstStyle/>
            <a:p>
              <a:r>
                <a:rPr lang="nl-NL" sz="1800">
                  <a:solidFill>
                    <a:srgbClr val="000000"/>
                  </a:solidFill>
                  <a:latin typeface="Arial" charset="0"/>
                </a:rPr>
                <a:t>0</a:t>
              </a:r>
              <a:endParaRPr lang="nl-NL"/>
            </a:p>
          </p:txBody>
        </p:sp>
        <p:sp>
          <p:nvSpPr>
            <p:cNvPr id="39" name="Rectangle 215">
              <a:extLst>
                <a:ext uri="{FF2B5EF4-FFF2-40B4-BE49-F238E27FC236}">
                  <a16:creationId xmlns:a16="http://schemas.microsoft.com/office/drawing/2014/main" id="{E5335EDB-9CF8-4647-B73E-4A1991AC70AE}"/>
                </a:ext>
              </a:extLst>
            </p:cNvPr>
            <p:cNvSpPr>
              <a:spLocks noChangeArrowheads="1"/>
            </p:cNvSpPr>
            <p:nvPr/>
          </p:nvSpPr>
          <p:spPr bwMode="auto">
            <a:xfrm>
              <a:off x="970" y="2852"/>
              <a:ext cx="160" cy="173"/>
            </a:xfrm>
            <a:prstGeom prst="rect">
              <a:avLst/>
            </a:prstGeom>
            <a:noFill/>
            <a:ln w="9525">
              <a:noFill/>
              <a:miter lim="800000"/>
              <a:headEnd/>
              <a:tailEnd/>
            </a:ln>
          </p:spPr>
          <p:txBody>
            <a:bodyPr wrap="none" lIns="0" tIns="0" rIns="0" bIns="0">
              <a:spAutoFit/>
            </a:bodyPr>
            <a:lstStyle/>
            <a:p>
              <a:r>
                <a:rPr lang="nl-NL" sz="1800">
                  <a:solidFill>
                    <a:srgbClr val="000000"/>
                  </a:solidFill>
                  <a:latin typeface="Arial" charset="0"/>
                </a:rPr>
                <a:t>10</a:t>
              </a:r>
              <a:endParaRPr lang="nl-NL"/>
            </a:p>
          </p:txBody>
        </p:sp>
        <p:sp>
          <p:nvSpPr>
            <p:cNvPr id="40" name="Rectangle 216">
              <a:extLst>
                <a:ext uri="{FF2B5EF4-FFF2-40B4-BE49-F238E27FC236}">
                  <a16:creationId xmlns:a16="http://schemas.microsoft.com/office/drawing/2014/main" id="{4EF84C5E-5CC8-4B19-9889-A21D1CA65DD8}"/>
                </a:ext>
              </a:extLst>
            </p:cNvPr>
            <p:cNvSpPr>
              <a:spLocks noChangeArrowheads="1"/>
            </p:cNvSpPr>
            <p:nvPr/>
          </p:nvSpPr>
          <p:spPr bwMode="auto">
            <a:xfrm>
              <a:off x="970" y="2397"/>
              <a:ext cx="160" cy="173"/>
            </a:xfrm>
            <a:prstGeom prst="rect">
              <a:avLst/>
            </a:prstGeom>
            <a:noFill/>
            <a:ln w="9525">
              <a:noFill/>
              <a:miter lim="800000"/>
              <a:headEnd/>
              <a:tailEnd/>
            </a:ln>
          </p:spPr>
          <p:txBody>
            <a:bodyPr wrap="none" lIns="0" tIns="0" rIns="0" bIns="0">
              <a:spAutoFit/>
            </a:bodyPr>
            <a:lstStyle/>
            <a:p>
              <a:r>
                <a:rPr lang="nl-NL" sz="1800">
                  <a:solidFill>
                    <a:srgbClr val="000000"/>
                  </a:solidFill>
                  <a:latin typeface="Arial" charset="0"/>
                </a:rPr>
                <a:t>20</a:t>
              </a:r>
              <a:endParaRPr lang="nl-NL"/>
            </a:p>
          </p:txBody>
        </p:sp>
        <p:sp>
          <p:nvSpPr>
            <p:cNvPr id="41" name="Rectangle 217">
              <a:extLst>
                <a:ext uri="{FF2B5EF4-FFF2-40B4-BE49-F238E27FC236}">
                  <a16:creationId xmlns:a16="http://schemas.microsoft.com/office/drawing/2014/main" id="{6FE58695-BE13-4017-BD00-51ED5224A3D3}"/>
                </a:ext>
              </a:extLst>
            </p:cNvPr>
            <p:cNvSpPr>
              <a:spLocks noChangeArrowheads="1"/>
            </p:cNvSpPr>
            <p:nvPr/>
          </p:nvSpPr>
          <p:spPr bwMode="auto">
            <a:xfrm>
              <a:off x="970" y="1943"/>
              <a:ext cx="160" cy="173"/>
            </a:xfrm>
            <a:prstGeom prst="rect">
              <a:avLst/>
            </a:prstGeom>
            <a:noFill/>
            <a:ln w="9525">
              <a:noFill/>
              <a:miter lim="800000"/>
              <a:headEnd/>
              <a:tailEnd/>
            </a:ln>
          </p:spPr>
          <p:txBody>
            <a:bodyPr wrap="none" lIns="0" tIns="0" rIns="0" bIns="0">
              <a:spAutoFit/>
            </a:bodyPr>
            <a:lstStyle/>
            <a:p>
              <a:r>
                <a:rPr lang="nl-NL" sz="1800">
                  <a:solidFill>
                    <a:srgbClr val="000000"/>
                  </a:solidFill>
                  <a:latin typeface="Arial" charset="0"/>
                </a:rPr>
                <a:t>30</a:t>
              </a:r>
              <a:endParaRPr lang="nl-NL"/>
            </a:p>
          </p:txBody>
        </p:sp>
        <p:sp>
          <p:nvSpPr>
            <p:cNvPr id="42" name="Rectangle 218">
              <a:extLst>
                <a:ext uri="{FF2B5EF4-FFF2-40B4-BE49-F238E27FC236}">
                  <a16:creationId xmlns:a16="http://schemas.microsoft.com/office/drawing/2014/main" id="{F69DCCA7-3A97-45A6-842C-83051962F2B2}"/>
                </a:ext>
              </a:extLst>
            </p:cNvPr>
            <p:cNvSpPr>
              <a:spLocks noChangeArrowheads="1"/>
            </p:cNvSpPr>
            <p:nvPr/>
          </p:nvSpPr>
          <p:spPr bwMode="auto">
            <a:xfrm>
              <a:off x="970" y="1488"/>
              <a:ext cx="160" cy="173"/>
            </a:xfrm>
            <a:prstGeom prst="rect">
              <a:avLst/>
            </a:prstGeom>
            <a:noFill/>
            <a:ln w="9525">
              <a:noFill/>
              <a:miter lim="800000"/>
              <a:headEnd/>
              <a:tailEnd/>
            </a:ln>
          </p:spPr>
          <p:txBody>
            <a:bodyPr wrap="none" lIns="0" tIns="0" rIns="0" bIns="0">
              <a:spAutoFit/>
            </a:bodyPr>
            <a:lstStyle/>
            <a:p>
              <a:r>
                <a:rPr lang="nl-NL" sz="1800">
                  <a:solidFill>
                    <a:srgbClr val="000000"/>
                  </a:solidFill>
                  <a:latin typeface="Arial" charset="0"/>
                </a:rPr>
                <a:t>40</a:t>
              </a:r>
              <a:endParaRPr lang="nl-NL"/>
            </a:p>
          </p:txBody>
        </p:sp>
        <p:sp>
          <p:nvSpPr>
            <p:cNvPr id="43" name="Rectangle 219">
              <a:extLst>
                <a:ext uri="{FF2B5EF4-FFF2-40B4-BE49-F238E27FC236}">
                  <a16:creationId xmlns:a16="http://schemas.microsoft.com/office/drawing/2014/main" id="{1360F219-0BA2-4779-8AE0-93DFCB379434}"/>
                </a:ext>
              </a:extLst>
            </p:cNvPr>
            <p:cNvSpPr>
              <a:spLocks noChangeArrowheads="1"/>
            </p:cNvSpPr>
            <p:nvPr/>
          </p:nvSpPr>
          <p:spPr bwMode="auto">
            <a:xfrm>
              <a:off x="1386" y="3519"/>
              <a:ext cx="336" cy="173"/>
            </a:xfrm>
            <a:prstGeom prst="rect">
              <a:avLst/>
            </a:prstGeom>
            <a:noFill/>
            <a:ln w="9525">
              <a:noFill/>
              <a:miter lim="800000"/>
              <a:headEnd/>
              <a:tailEnd/>
            </a:ln>
          </p:spPr>
          <p:txBody>
            <a:bodyPr wrap="none" lIns="0" tIns="0" rIns="0" bIns="0">
              <a:spAutoFit/>
            </a:bodyPr>
            <a:lstStyle/>
            <a:p>
              <a:r>
                <a:rPr lang="nl-NL" sz="1800">
                  <a:solidFill>
                    <a:srgbClr val="000000"/>
                  </a:solidFill>
                  <a:latin typeface="Arial" charset="0"/>
                </a:rPr>
                <a:t>MGN</a:t>
              </a:r>
              <a:endParaRPr lang="nl-NL"/>
            </a:p>
          </p:txBody>
        </p:sp>
        <p:sp>
          <p:nvSpPr>
            <p:cNvPr id="44" name="Rectangle 220">
              <a:extLst>
                <a:ext uri="{FF2B5EF4-FFF2-40B4-BE49-F238E27FC236}">
                  <a16:creationId xmlns:a16="http://schemas.microsoft.com/office/drawing/2014/main" id="{9890B39A-9E3E-4AE1-930B-79F755A75720}"/>
                </a:ext>
              </a:extLst>
            </p:cNvPr>
            <p:cNvSpPr>
              <a:spLocks noChangeArrowheads="1"/>
            </p:cNvSpPr>
            <p:nvPr/>
          </p:nvSpPr>
          <p:spPr bwMode="auto">
            <a:xfrm>
              <a:off x="1957" y="3519"/>
              <a:ext cx="392" cy="173"/>
            </a:xfrm>
            <a:prstGeom prst="rect">
              <a:avLst/>
            </a:prstGeom>
            <a:noFill/>
            <a:ln w="9525">
              <a:noFill/>
              <a:miter lim="800000"/>
              <a:headEnd/>
              <a:tailEnd/>
            </a:ln>
          </p:spPr>
          <p:txBody>
            <a:bodyPr wrap="none" lIns="0" tIns="0" rIns="0" bIns="0">
              <a:spAutoFit/>
            </a:bodyPr>
            <a:lstStyle/>
            <a:p>
              <a:r>
                <a:rPr lang="nl-NL" sz="1800">
                  <a:solidFill>
                    <a:srgbClr val="000000"/>
                  </a:solidFill>
                  <a:latin typeface="Arial" charset="0"/>
                </a:rPr>
                <a:t>FSGS</a:t>
              </a:r>
              <a:endParaRPr lang="nl-NL"/>
            </a:p>
          </p:txBody>
        </p:sp>
        <p:sp>
          <p:nvSpPr>
            <p:cNvPr id="45" name="Rectangle 221">
              <a:extLst>
                <a:ext uri="{FF2B5EF4-FFF2-40B4-BE49-F238E27FC236}">
                  <a16:creationId xmlns:a16="http://schemas.microsoft.com/office/drawing/2014/main" id="{6414165B-7859-4448-91D3-1022291E9EA6}"/>
                </a:ext>
              </a:extLst>
            </p:cNvPr>
            <p:cNvSpPr>
              <a:spLocks noChangeArrowheads="1"/>
            </p:cNvSpPr>
            <p:nvPr/>
          </p:nvSpPr>
          <p:spPr bwMode="auto">
            <a:xfrm>
              <a:off x="2605" y="3519"/>
              <a:ext cx="328" cy="173"/>
            </a:xfrm>
            <a:prstGeom prst="rect">
              <a:avLst/>
            </a:prstGeom>
            <a:noFill/>
            <a:ln w="9525">
              <a:noFill/>
              <a:miter lim="800000"/>
              <a:headEnd/>
              <a:tailEnd/>
            </a:ln>
          </p:spPr>
          <p:txBody>
            <a:bodyPr wrap="none" lIns="0" tIns="0" rIns="0" bIns="0">
              <a:spAutoFit/>
            </a:bodyPr>
            <a:lstStyle/>
            <a:p>
              <a:r>
                <a:rPr lang="nl-NL" sz="1800">
                  <a:solidFill>
                    <a:srgbClr val="000000"/>
                  </a:solidFill>
                  <a:latin typeface="Arial" charset="0"/>
                </a:rPr>
                <a:t>MCN</a:t>
              </a:r>
              <a:endParaRPr lang="nl-NL"/>
            </a:p>
          </p:txBody>
        </p:sp>
        <p:sp>
          <p:nvSpPr>
            <p:cNvPr id="46" name="Rectangle 222">
              <a:extLst>
                <a:ext uri="{FF2B5EF4-FFF2-40B4-BE49-F238E27FC236}">
                  <a16:creationId xmlns:a16="http://schemas.microsoft.com/office/drawing/2014/main" id="{C1615258-6475-454B-ACD2-CEB1EB7B2399}"/>
                </a:ext>
              </a:extLst>
            </p:cNvPr>
            <p:cNvSpPr>
              <a:spLocks noChangeArrowheads="1"/>
            </p:cNvSpPr>
            <p:nvPr/>
          </p:nvSpPr>
          <p:spPr bwMode="auto">
            <a:xfrm>
              <a:off x="3272" y="3519"/>
              <a:ext cx="216" cy="173"/>
            </a:xfrm>
            <a:prstGeom prst="rect">
              <a:avLst/>
            </a:prstGeom>
            <a:noFill/>
            <a:ln w="9525">
              <a:noFill/>
              <a:miter lim="800000"/>
              <a:headEnd/>
              <a:tailEnd/>
            </a:ln>
          </p:spPr>
          <p:txBody>
            <a:bodyPr wrap="none" lIns="0" tIns="0" rIns="0" bIns="0">
              <a:spAutoFit/>
            </a:bodyPr>
            <a:lstStyle/>
            <a:p>
              <a:r>
                <a:rPr lang="nl-NL" sz="1800">
                  <a:solidFill>
                    <a:srgbClr val="000000"/>
                  </a:solidFill>
                  <a:latin typeface="Arial" charset="0"/>
                </a:rPr>
                <a:t>IgA</a:t>
              </a:r>
              <a:endParaRPr lang="nl-NL"/>
            </a:p>
          </p:txBody>
        </p:sp>
        <p:sp>
          <p:nvSpPr>
            <p:cNvPr id="47" name="Rectangle 223">
              <a:extLst>
                <a:ext uri="{FF2B5EF4-FFF2-40B4-BE49-F238E27FC236}">
                  <a16:creationId xmlns:a16="http://schemas.microsoft.com/office/drawing/2014/main" id="{143137DD-84E4-4EF0-98BB-A0C8B41ABE2E}"/>
                </a:ext>
              </a:extLst>
            </p:cNvPr>
            <p:cNvSpPr>
              <a:spLocks noChangeArrowheads="1"/>
            </p:cNvSpPr>
            <p:nvPr/>
          </p:nvSpPr>
          <p:spPr bwMode="auto">
            <a:xfrm>
              <a:off x="3727" y="3519"/>
              <a:ext cx="512" cy="173"/>
            </a:xfrm>
            <a:prstGeom prst="rect">
              <a:avLst/>
            </a:prstGeom>
            <a:noFill/>
            <a:ln w="9525">
              <a:noFill/>
              <a:miter lim="800000"/>
              <a:headEnd/>
              <a:tailEnd/>
            </a:ln>
          </p:spPr>
          <p:txBody>
            <a:bodyPr wrap="none" lIns="0" tIns="0" rIns="0" bIns="0">
              <a:spAutoFit/>
            </a:bodyPr>
            <a:lstStyle/>
            <a:p>
              <a:r>
                <a:rPr lang="nl-NL" sz="1800">
                  <a:solidFill>
                    <a:srgbClr val="000000"/>
                  </a:solidFill>
                  <a:latin typeface="Arial" charset="0"/>
                </a:rPr>
                <a:t>Amyloid</a:t>
              </a:r>
              <a:endParaRPr lang="nl-NL"/>
            </a:p>
          </p:txBody>
        </p:sp>
        <p:sp>
          <p:nvSpPr>
            <p:cNvPr id="48" name="Rectangle 224">
              <a:extLst>
                <a:ext uri="{FF2B5EF4-FFF2-40B4-BE49-F238E27FC236}">
                  <a16:creationId xmlns:a16="http://schemas.microsoft.com/office/drawing/2014/main" id="{B201B659-2A47-4A3A-BE51-995B9947924E}"/>
                </a:ext>
              </a:extLst>
            </p:cNvPr>
            <p:cNvSpPr>
              <a:spLocks noChangeArrowheads="1"/>
            </p:cNvSpPr>
            <p:nvPr/>
          </p:nvSpPr>
          <p:spPr bwMode="auto">
            <a:xfrm>
              <a:off x="4375" y="3519"/>
              <a:ext cx="432" cy="173"/>
            </a:xfrm>
            <a:prstGeom prst="rect">
              <a:avLst/>
            </a:prstGeom>
            <a:noFill/>
            <a:ln w="9525">
              <a:noFill/>
              <a:miter lim="800000"/>
              <a:headEnd/>
              <a:tailEnd/>
            </a:ln>
          </p:spPr>
          <p:txBody>
            <a:bodyPr wrap="none" lIns="0" tIns="0" rIns="0" bIns="0">
              <a:spAutoFit/>
            </a:bodyPr>
            <a:lstStyle/>
            <a:p>
              <a:r>
                <a:rPr lang="nl-NL" sz="1800">
                  <a:solidFill>
                    <a:srgbClr val="000000"/>
                  </a:solidFill>
                  <a:latin typeface="Arial" charset="0"/>
                </a:rPr>
                <a:t>MPGN</a:t>
              </a:r>
              <a:endParaRPr lang="nl-NL"/>
            </a:p>
          </p:txBody>
        </p:sp>
        <p:sp>
          <p:nvSpPr>
            <p:cNvPr id="49" name="Rectangle 225">
              <a:extLst>
                <a:ext uri="{FF2B5EF4-FFF2-40B4-BE49-F238E27FC236}">
                  <a16:creationId xmlns:a16="http://schemas.microsoft.com/office/drawing/2014/main" id="{79A45A1C-ACF8-41E4-84EF-479BBF7AEEC5}"/>
                </a:ext>
              </a:extLst>
            </p:cNvPr>
            <p:cNvSpPr>
              <a:spLocks noChangeArrowheads="1"/>
            </p:cNvSpPr>
            <p:nvPr/>
          </p:nvSpPr>
          <p:spPr bwMode="auto">
            <a:xfrm>
              <a:off x="5052" y="3519"/>
              <a:ext cx="272" cy="173"/>
            </a:xfrm>
            <a:prstGeom prst="rect">
              <a:avLst/>
            </a:prstGeom>
            <a:noFill/>
            <a:ln w="9525">
              <a:noFill/>
              <a:miter lim="800000"/>
              <a:headEnd/>
              <a:tailEnd/>
            </a:ln>
          </p:spPr>
          <p:txBody>
            <a:bodyPr wrap="none" lIns="0" tIns="0" rIns="0" bIns="0">
              <a:spAutoFit/>
            </a:bodyPr>
            <a:lstStyle/>
            <a:p>
              <a:r>
                <a:rPr lang="nl-NL" sz="1800">
                  <a:solidFill>
                    <a:srgbClr val="000000"/>
                  </a:solidFill>
                  <a:latin typeface="Arial" charset="0"/>
                </a:rPr>
                <a:t>SLE</a:t>
              </a:r>
              <a:endParaRPr lang="nl-NL"/>
            </a:p>
          </p:txBody>
        </p:sp>
        <p:sp>
          <p:nvSpPr>
            <p:cNvPr id="50" name="Rectangle 226">
              <a:extLst>
                <a:ext uri="{FF2B5EF4-FFF2-40B4-BE49-F238E27FC236}">
                  <a16:creationId xmlns:a16="http://schemas.microsoft.com/office/drawing/2014/main" id="{2C0D3D5E-8E80-4CAD-9B56-E1C9DD21DB3B}"/>
                </a:ext>
              </a:extLst>
            </p:cNvPr>
            <p:cNvSpPr>
              <a:spLocks noChangeArrowheads="1"/>
            </p:cNvSpPr>
            <p:nvPr/>
          </p:nvSpPr>
          <p:spPr bwMode="auto">
            <a:xfrm rot="-5400000">
              <a:off x="215" y="2359"/>
              <a:ext cx="1099" cy="230"/>
            </a:xfrm>
            <a:prstGeom prst="rect">
              <a:avLst/>
            </a:prstGeom>
            <a:noFill/>
            <a:ln w="9525">
              <a:noFill/>
              <a:miter lim="800000"/>
              <a:headEnd/>
              <a:tailEnd/>
            </a:ln>
          </p:spPr>
          <p:txBody>
            <a:bodyPr wrap="none" lIns="0" tIns="0" rIns="0" bIns="0">
              <a:spAutoFit/>
            </a:bodyPr>
            <a:lstStyle/>
            <a:p>
              <a:r>
                <a:rPr lang="nl-NL" b="1">
                  <a:solidFill>
                    <a:srgbClr val="000000"/>
                  </a:solidFill>
                  <a:latin typeface="Arial" charset="0"/>
                </a:rPr>
                <a:t>Patients (%)</a:t>
              </a:r>
              <a:endParaRPr lang="nl-NL"/>
            </a:p>
          </p:txBody>
        </p:sp>
        <p:sp>
          <p:nvSpPr>
            <p:cNvPr id="51" name="Rectangle 227">
              <a:extLst>
                <a:ext uri="{FF2B5EF4-FFF2-40B4-BE49-F238E27FC236}">
                  <a16:creationId xmlns:a16="http://schemas.microsoft.com/office/drawing/2014/main" id="{5613957A-B3CD-4ECC-AB1D-CA5EB7202BC5}"/>
                </a:ext>
              </a:extLst>
            </p:cNvPr>
            <p:cNvSpPr>
              <a:spLocks noChangeArrowheads="1"/>
            </p:cNvSpPr>
            <p:nvPr/>
          </p:nvSpPr>
          <p:spPr bwMode="auto">
            <a:xfrm>
              <a:off x="496" y="1304"/>
              <a:ext cx="5078" cy="2515"/>
            </a:xfrm>
            <a:prstGeom prst="rect">
              <a:avLst/>
            </a:prstGeom>
            <a:noFill/>
            <a:ln w="0">
              <a:solidFill>
                <a:srgbClr val="FF0000"/>
              </a:solidFill>
              <a:miter lim="800000"/>
              <a:headEnd/>
              <a:tailEnd/>
            </a:ln>
          </p:spPr>
          <p:txBody>
            <a:bodyPr/>
            <a:lstStyle/>
            <a:p>
              <a:endParaRPr lang="nl-NL"/>
            </a:p>
          </p:txBody>
        </p:sp>
      </p:grpSp>
      <p:sp>
        <p:nvSpPr>
          <p:cNvPr id="232" name="Tijdelijke aanduiding voor inhoud 231">
            <a:extLst>
              <a:ext uri="{FF2B5EF4-FFF2-40B4-BE49-F238E27FC236}">
                <a16:creationId xmlns:a16="http://schemas.microsoft.com/office/drawing/2014/main" id="{A1C72494-0D20-458D-AAC0-3C0F62FA2633}"/>
              </a:ext>
            </a:extLst>
          </p:cNvPr>
          <p:cNvSpPr txBox="1">
            <a:spLocks noGrp="1"/>
          </p:cNvSpPr>
          <p:nvPr>
            <p:ph idx="1"/>
          </p:nvPr>
        </p:nvSpPr>
        <p:spPr>
          <a:xfrm>
            <a:off x="1511126" y="5353528"/>
            <a:ext cx="5165132" cy="922304"/>
          </a:xfrm>
          <a:prstGeom prst="rect">
            <a:avLst/>
          </a:prstGeom>
          <a:noFill/>
        </p:spPr>
        <p:txBody>
          <a:bodyPr wrap="none" rtlCol="0">
            <a:spAutoFit/>
          </a:bodyPr>
          <a:lstStyle/>
          <a:p>
            <a:pPr marL="0" indent="0">
              <a:buNone/>
            </a:pPr>
            <a:r>
              <a:rPr lang="nl-NL" sz="1200" i="1" dirty="0"/>
              <a:t>MGN = </a:t>
            </a:r>
            <a:r>
              <a:rPr lang="nl-NL" sz="1200" i="1" dirty="0" err="1"/>
              <a:t>membraneuze</a:t>
            </a:r>
            <a:r>
              <a:rPr lang="nl-NL" sz="1200" i="1" dirty="0"/>
              <a:t> nefropathie; FSGS = focale segmentale </a:t>
            </a:r>
            <a:r>
              <a:rPr lang="nl-NL" sz="1200" i="1" dirty="0" err="1"/>
              <a:t>glomerulosclerose</a:t>
            </a:r>
            <a:r>
              <a:rPr lang="nl-NL" sz="1200" i="1" dirty="0"/>
              <a:t>; </a:t>
            </a:r>
          </a:p>
          <a:p>
            <a:pPr marL="0" indent="0">
              <a:buNone/>
            </a:pPr>
            <a:r>
              <a:rPr lang="nl-NL" sz="1200" i="1" dirty="0"/>
              <a:t>MCN = </a:t>
            </a:r>
            <a:r>
              <a:rPr lang="nl-NL" sz="1200" i="1" dirty="0" err="1"/>
              <a:t>minimal</a:t>
            </a:r>
            <a:r>
              <a:rPr lang="nl-NL" sz="1200" i="1" dirty="0"/>
              <a:t> change nefropathie; IgA = IgA nefropathie</a:t>
            </a:r>
          </a:p>
          <a:p>
            <a:pPr marL="0" indent="0">
              <a:buNone/>
            </a:pPr>
            <a:r>
              <a:rPr lang="nl-NL" sz="1200" i="1" dirty="0"/>
              <a:t>Bij kinderen: vooral </a:t>
            </a:r>
            <a:r>
              <a:rPr lang="nl-NL" sz="1200" i="1" dirty="0" err="1"/>
              <a:t>minimal</a:t>
            </a:r>
            <a:r>
              <a:rPr lang="nl-NL" sz="1200" i="1" dirty="0"/>
              <a:t> change nefropathie-</a:t>
            </a:r>
            <a:r>
              <a:rPr lang="nl-NL" sz="1200" i="1" dirty="0" err="1"/>
              <a:t>steroid</a:t>
            </a:r>
            <a:r>
              <a:rPr lang="nl-NL" sz="1200" i="1" dirty="0"/>
              <a:t>-gevoelig</a:t>
            </a:r>
          </a:p>
        </p:txBody>
      </p:sp>
      <p:sp>
        <p:nvSpPr>
          <p:cNvPr id="233" name="Text Box 228">
            <a:extLst>
              <a:ext uri="{FF2B5EF4-FFF2-40B4-BE49-F238E27FC236}">
                <a16:creationId xmlns:a16="http://schemas.microsoft.com/office/drawing/2014/main" id="{D8DAB9BD-93D3-46BC-8CE2-741F65F85A96}"/>
              </a:ext>
            </a:extLst>
          </p:cNvPr>
          <p:cNvSpPr txBox="1">
            <a:spLocks noChangeArrowheads="1"/>
          </p:cNvSpPr>
          <p:nvPr/>
        </p:nvSpPr>
        <p:spPr bwMode="auto">
          <a:xfrm>
            <a:off x="7251703" y="5460457"/>
            <a:ext cx="1295400" cy="274638"/>
          </a:xfrm>
          <a:prstGeom prst="rect">
            <a:avLst/>
          </a:prstGeom>
          <a:noFill/>
          <a:ln w="9525">
            <a:noFill/>
            <a:miter lim="800000"/>
            <a:headEnd/>
            <a:tailEnd/>
          </a:ln>
        </p:spPr>
        <p:txBody>
          <a:bodyPr>
            <a:spAutoFit/>
          </a:bodyPr>
          <a:lstStyle/>
          <a:p>
            <a:pPr>
              <a:spcBef>
                <a:spcPct val="50000"/>
              </a:spcBef>
            </a:pPr>
            <a:r>
              <a:rPr lang="nl-NL" sz="1200" dirty="0"/>
              <a:t>van </a:t>
            </a:r>
            <a:r>
              <a:rPr lang="nl-NL" sz="1200" dirty="0" err="1"/>
              <a:t>Paassen</a:t>
            </a:r>
            <a:r>
              <a:rPr lang="nl-NL" sz="1200" dirty="0"/>
              <a:t> 2004</a:t>
            </a:r>
          </a:p>
        </p:txBody>
      </p:sp>
    </p:spTree>
    <p:extLst>
      <p:ext uri="{BB962C8B-B14F-4D97-AF65-F5344CB8AC3E}">
        <p14:creationId xmlns:p14="http://schemas.microsoft.com/office/powerpoint/2010/main" val="1998457556"/>
      </p:ext>
    </p:extLst>
  </p:cSld>
  <p:clrMapOvr>
    <a:masterClrMapping/>
  </p:clrMapOvr>
</p:sld>
</file>

<file path=ppt/theme/theme1.xml><?xml version="1.0" encoding="utf-8"?>
<a:theme xmlns:a="http://schemas.openxmlformats.org/drawingml/2006/main" name="Default Theme">
  <a:themeElements>
    <a:clrScheme name="Radboudumc">
      <a:dk1>
        <a:srgbClr val="000000"/>
      </a:dk1>
      <a:lt1>
        <a:sysClr val="window" lastClr="FFFFFF"/>
      </a:lt1>
      <a:dk2>
        <a:srgbClr val="00AFDC"/>
      </a:dk2>
      <a:lt2>
        <a:srgbClr val="FFFFFF"/>
      </a:lt2>
      <a:accent1>
        <a:srgbClr val="006991"/>
      </a:accent1>
      <a:accent2>
        <a:srgbClr val="7FB4C8"/>
      </a:accent2>
      <a:accent3>
        <a:srgbClr val="00AFDC"/>
      </a:accent3>
      <a:accent4>
        <a:srgbClr val="7FD7ED"/>
      </a:accent4>
      <a:accent5>
        <a:srgbClr val="CCCCCC"/>
      </a:accent5>
      <a:accent6>
        <a:srgbClr val="E6E6E6"/>
      </a:accent6>
      <a:hlink>
        <a:srgbClr val="000000"/>
      </a:hlink>
      <a:folHlink>
        <a:srgbClr val="00AFDC"/>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8138E89AF865449120024EA2E6AB28" ma:contentTypeVersion="15" ma:contentTypeDescription="Een nieuw document maken." ma:contentTypeScope="" ma:versionID="0c37f0851f2ac6bc9cccf35a34e70eec">
  <xsd:schema xmlns:xsd="http://www.w3.org/2001/XMLSchema" xmlns:xs="http://www.w3.org/2001/XMLSchema" xmlns:p="http://schemas.microsoft.com/office/2006/metadata/properties" xmlns:ns2="6a34858c-98d6-4616-ba2b-564d92c5cfce" xmlns:ns3="9c1c412f-b643-446d-99ef-bf26fadf0ee9" targetNamespace="http://schemas.microsoft.com/office/2006/metadata/properties" ma:root="true" ma:fieldsID="c8d2a9834579bf2f3d6f619a40682bd0" ns2:_="" ns3:_="">
    <xsd:import namespace="6a34858c-98d6-4616-ba2b-564d92c5cfce"/>
    <xsd:import namespace="9c1c412f-b643-446d-99ef-bf26fadf0ee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34858c-98d6-4616-ba2b-564d92c5cf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2d867c2a-cafd-47d4-9bb7-7e23cb4e68e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c1c412f-b643-446d-99ef-bf26fadf0ee9"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14" nillable="true" ma:displayName="Taxonomy Catch All Column" ma:hidden="true" ma:list="{4d75fdcb-d4c7-4261-bf05-ae88251487a9}" ma:internalName="TaxCatchAll" ma:showField="CatchAllData" ma:web="9c1c412f-b643-446d-99ef-bf26fadf0e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9c1c412f-b643-446d-99ef-bf26fadf0ee9">
      <UserInfo>
        <DisplayName>Manon Zeijlstra | NVN</DisplayName>
        <AccountId>36</AccountId>
        <AccountType/>
      </UserInfo>
    </SharedWithUsers>
    <lcf76f155ced4ddcb4097134ff3c332f xmlns="6a34858c-98d6-4616-ba2b-564d92c5cfce">
      <Terms xmlns="http://schemas.microsoft.com/office/infopath/2007/PartnerControls"/>
    </lcf76f155ced4ddcb4097134ff3c332f>
    <TaxCatchAll xmlns="9c1c412f-b643-446d-99ef-bf26fadf0ee9" xsi:nil="true"/>
  </documentManagement>
</p:properties>
</file>

<file path=customXml/itemProps1.xml><?xml version="1.0" encoding="utf-8"?>
<ds:datastoreItem xmlns:ds="http://schemas.openxmlformats.org/officeDocument/2006/customXml" ds:itemID="{D2DAD408-D34B-4250-9520-306007A56C19}"/>
</file>

<file path=customXml/itemProps2.xml><?xml version="1.0" encoding="utf-8"?>
<ds:datastoreItem xmlns:ds="http://schemas.openxmlformats.org/officeDocument/2006/customXml" ds:itemID="{72CC4053-B3FB-48A7-9DB9-05CD5FF3FA53}"/>
</file>

<file path=customXml/itemProps3.xml><?xml version="1.0" encoding="utf-8"?>
<ds:datastoreItem xmlns:ds="http://schemas.openxmlformats.org/officeDocument/2006/customXml" ds:itemID="{65212CC3-002A-4FDE-A42F-478583AEE7BF}"/>
</file>

<file path=docProps/app.xml><?xml version="1.0" encoding="utf-8"?>
<Properties xmlns="http://schemas.openxmlformats.org/officeDocument/2006/extended-properties" xmlns:vt="http://schemas.openxmlformats.org/officeDocument/2006/docPropsVTypes">
  <Template>Default Theme</Template>
  <TotalTime>3822</TotalTime>
  <Words>3071</Words>
  <Application>Microsoft Office PowerPoint</Application>
  <PresentationFormat>Diavoorstelling (4:3)</PresentationFormat>
  <Paragraphs>654</Paragraphs>
  <Slides>67</Slides>
  <Notes>23</Notes>
  <HiddenSlides>0</HiddenSlides>
  <MMClips>0</MMClips>
  <ScaleCrop>false</ScaleCrop>
  <HeadingPairs>
    <vt:vector size="8" baseType="variant">
      <vt:variant>
        <vt:lpstr>Gebruikte lettertypen</vt:lpstr>
      </vt:variant>
      <vt:variant>
        <vt:i4>6</vt:i4>
      </vt:variant>
      <vt:variant>
        <vt:lpstr>Thema</vt:lpstr>
      </vt:variant>
      <vt:variant>
        <vt:i4>1</vt:i4>
      </vt:variant>
      <vt:variant>
        <vt:lpstr>Ingesloten OLE-bronprogramma's</vt:lpstr>
      </vt:variant>
      <vt:variant>
        <vt:i4>1</vt:i4>
      </vt:variant>
      <vt:variant>
        <vt:lpstr>Diatitels</vt:lpstr>
      </vt:variant>
      <vt:variant>
        <vt:i4>67</vt:i4>
      </vt:variant>
    </vt:vector>
  </HeadingPairs>
  <TitlesOfParts>
    <vt:vector size="75" baseType="lpstr">
      <vt:lpstr>Arial</vt:lpstr>
      <vt:lpstr>Calibri</vt:lpstr>
      <vt:lpstr>Calibri Light</vt:lpstr>
      <vt:lpstr>Symbol</vt:lpstr>
      <vt:lpstr>Times New Roman</vt:lpstr>
      <vt:lpstr>Wingdings</vt:lpstr>
      <vt:lpstr>Default Theme</vt:lpstr>
      <vt:lpstr>Bitmap-afbeelding</vt:lpstr>
      <vt:lpstr>  Het Nefrotisch Syndroom</vt:lpstr>
      <vt:lpstr>PowerPoint-presentatie</vt:lpstr>
      <vt:lpstr>PowerPoint-presentatie</vt:lpstr>
      <vt:lpstr>PowerPoint-presentatie</vt:lpstr>
      <vt:lpstr>PowerPoint-presentatie</vt:lpstr>
      <vt:lpstr>PowerPoint-presentatie</vt:lpstr>
      <vt:lpstr>PowerPoint-presentatie</vt:lpstr>
      <vt:lpstr>PowerPoint-presentatie</vt:lpstr>
      <vt:lpstr>Nefrotisch syndroom: oorzaken</vt:lpstr>
      <vt:lpstr>PowerPoint-presentatie</vt:lpstr>
      <vt:lpstr>Nefrotisch syndroom: diagnose stellen</vt:lpstr>
      <vt:lpstr>Nefrotisch syndroom: goede beoordeling biopt noodzakelijk!</vt:lpstr>
      <vt:lpstr>PowerPoint-presentatie</vt:lpstr>
      <vt:lpstr>PowerPoint-presentatie</vt:lpstr>
      <vt:lpstr>PowerPoint-presentatie</vt:lpstr>
      <vt:lpstr>PowerPoint-presentatie</vt:lpstr>
      <vt:lpstr>PowerPoint-presentatie</vt:lpstr>
      <vt:lpstr>Nefrotisch syndroom: behandeling per ziekte</vt:lpstr>
      <vt:lpstr>PowerPoint-presentatie</vt:lpstr>
      <vt:lpstr>Nefrotisch syndroom: antistolling bij MN</vt:lpstr>
      <vt:lpstr>Nefrotisch syndroom: antistolling: albumine bepaling</vt:lpstr>
      <vt:lpstr>Nefrotisch syndroom: antistolling: albumine bepaling</vt:lpstr>
      <vt:lpstr>Membraneuze nefropathie</vt:lpstr>
      <vt:lpstr>Membraneuze nefropathie: recente ontwikkelingen</vt:lpstr>
      <vt:lpstr>Membraneuze nefropathie</vt:lpstr>
      <vt:lpstr>PowerPoint-presentatie</vt:lpstr>
      <vt:lpstr>PowerPoint-presentatie</vt:lpstr>
      <vt:lpstr>Veel anti-PLA2R antistoffen: minder kans op succes rituximab</vt:lpstr>
      <vt:lpstr>Anti-PLA2R aan einde therapie voorspelt uitkomst</vt:lpstr>
      <vt:lpstr>Behandeling op geleide van anti-PLA2R antistoffen</vt:lpstr>
      <vt:lpstr>Behandeling op geleide van anti-PLA2R antistoffen</vt:lpstr>
      <vt:lpstr>anti-PLA2R titer &lt; 80 U/ml: 8 weken voldoende</vt:lpstr>
      <vt:lpstr>Vervolg onderzoek: eerder effect voorspellen?</vt:lpstr>
      <vt:lpstr>Membraneuze nefropathie: conclusies</vt:lpstr>
      <vt:lpstr>Minimal change disease en  Focale segmentale glomerulosclerose  Idiopathisch nefrotisch syndroom  </vt:lpstr>
      <vt:lpstr> MCD en FSGS in een nierbiopsie (nierfilters)</vt:lpstr>
      <vt:lpstr>Electronenmicroscopie van nierfilters: schade aan podocyten (podocytopathie) </vt:lpstr>
      <vt:lpstr>FSGS ontstaat door podocytenverlies </vt:lpstr>
      <vt:lpstr>PowerPoint-presentatie</vt:lpstr>
      <vt:lpstr>Plasmafactoren bij MCD en FSGS</vt:lpstr>
      <vt:lpstr>Rol van het immuunsysteem?</vt:lpstr>
      <vt:lpstr>Doel van behandeling</vt:lpstr>
      <vt:lpstr>Behandeling MCD met prednison Lang volhouden, veel bijwerkingen!</vt:lpstr>
      <vt:lpstr>Kan het ook zonder prednison? JA</vt:lpstr>
      <vt:lpstr>De ziekte komt vaak terug (relapse)</vt:lpstr>
      <vt:lpstr>FSGS kent meerdere oorzaken</vt:lpstr>
      <vt:lpstr>Overwegingen bij FSGS</vt:lpstr>
      <vt:lpstr>Actuele classificatie van FSGS</vt:lpstr>
      <vt:lpstr>FSGS evaluatie en behandeling</vt:lpstr>
      <vt:lpstr>Genetische FSGS binnen nieuwe classificatie</vt:lpstr>
      <vt:lpstr>PowerPoint-presentatie</vt:lpstr>
      <vt:lpstr>Behandeling FSGS met prednison en andere middelen</vt:lpstr>
      <vt:lpstr>Resultaten bij primaire FSGS</vt:lpstr>
      <vt:lpstr>PowerPoint-presentatie</vt:lpstr>
      <vt:lpstr>Nieuwe behandeling FSGS?</vt:lpstr>
      <vt:lpstr>FSGS – terugkeer na transplantatie</vt:lpstr>
      <vt:lpstr>Kenmerken</vt:lpstr>
      <vt:lpstr>Aanwijzingen voor een FSGS plasma factor respons op plasmaferese</vt:lpstr>
      <vt:lpstr>FSGS recidief = verlies van donornieren</vt:lpstr>
      <vt:lpstr>Hypothese: FSGS permeability factor  </vt:lpstr>
      <vt:lpstr>Aantonen FSGS factor met nieuwe podocyten assay </vt:lpstr>
      <vt:lpstr>Aantonen FSGS remmer in gezond plasma</vt:lpstr>
      <vt:lpstr>Hypothese: balans FSGS factor(en) en remmer(s)</vt:lpstr>
      <vt:lpstr>PowerPoint-presentatie</vt:lpstr>
      <vt:lpstr>Celschade mogelijk door vrije vetzuren</vt:lpstr>
      <vt:lpstr>PowerPoint-presentatie</vt:lpstr>
      <vt:lpstr>Radboudumc Expertisecentrum Zeldzame Nierziekten</vt:lpstr>
    </vt:vector>
  </TitlesOfParts>
  <Company>UMC St Radboud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Membranous nephropathy and recent genetic studies</dc:title>
  <dc:creator>Z351121</dc:creator>
  <cp:lastModifiedBy>Maas, Rutger</cp:lastModifiedBy>
  <cp:revision>166</cp:revision>
  <dcterms:created xsi:type="dcterms:W3CDTF">2013-10-06T18:43:30Z</dcterms:created>
  <dcterms:modified xsi:type="dcterms:W3CDTF">2023-05-31T22:13:17Z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0x010100E18138E89AF865449120024EA2E6AB28</vt:lpwstr>
  </property>
</Properties>
</file>